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07"/>
  </p:notesMasterIdLst>
  <p:sldIdLst>
    <p:sldId id="308" r:id="rId2"/>
    <p:sldId id="309" r:id="rId3"/>
    <p:sldId id="256" r:id="rId4"/>
    <p:sldId id="257" r:id="rId5"/>
    <p:sldId id="258" r:id="rId6"/>
    <p:sldId id="317" r:id="rId7"/>
    <p:sldId id="267" r:id="rId8"/>
    <p:sldId id="320" r:id="rId9"/>
    <p:sldId id="314" r:id="rId10"/>
    <p:sldId id="273" r:id="rId11"/>
    <p:sldId id="276" r:id="rId12"/>
    <p:sldId id="280" r:id="rId13"/>
    <p:sldId id="321" r:id="rId14"/>
    <p:sldId id="322" r:id="rId15"/>
    <p:sldId id="283" r:id="rId16"/>
    <p:sldId id="275" r:id="rId17"/>
    <p:sldId id="284" r:id="rId18"/>
    <p:sldId id="278" r:id="rId19"/>
    <p:sldId id="323" r:id="rId20"/>
    <p:sldId id="281" r:id="rId21"/>
    <p:sldId id="282" r:id="rId22"/>
    <p:sldId id="277" r:id="rId23"/>
    <p:sldId id="285" r:id="rId24"/>
    <p:sldId id="286" r:id="rId25"/>
    <p:sldId id="287" r:id="rId26"/>
    <p:sldId id="288" r:id="rId27"/>
    <p:sldId id="356" r:id="rId28"/>
    <p:sldId id="357" r:id="rId29"/>
    <p:sldId id="358" r:id="rId30"/>
    <p:sldId id="359" r:id="rId31"/>
    <p:sldId id="289" r:id="rId32"/>
    <p:sldId id="290" r:id="rId33"/>
    <p:sldId id="294" r:id="rId34"/>
    <p:sldId id="318" r:id="rId35"/>
    <p:sldId id="295" r:id="rId36"/>
    <p:sldId id="296" r:id="rId37"/>
    <p:sldId id="297" r:id="rId38"/>
    <p:sldId id="315" r:id="rId39"/>
    <p:sldId id="300" r:id="rId40"/>
    <p:sldId id="319" r:id="rId41"/>
    <p:sldId id="303" r:id="rId42"/>
    <p:sldId id="298" r:id="rId43"/>
    <p:sldId id="299" r:id="rId44"/>
    <p:sldId id="301" r:id="rId45"/>
    <p:sldId id="302" r:id="rId46"/>
    <p:sldId id="324" r:id="rId47"/>
    <p:sldId id="304" r:id="rId48"/>
    <p:sldId id="361" r:id="rId49"/>
    <p:sldId id="362" r:id="rId50"/>
    <p:sldId id="363" r:id="rId51"/>
    <p:sldId id="364" r:id="rId52"/>
    <p:sldId id="325" r:id="rId53"/>
    <p:sldId id="326" r:id="rId54"/>
    <p:sldId id="327" r:id="rId55"/>
    <p:sldId id="259" r:id="rId56"/>
    <p:sldId id="274" r:id="rId57"/>
    <p:sldId id="261" r:id="rId58"/>
    <p:sldId id="263" r:id="rId59"/>
    <p:sldId id="262" r:id="rId60"/>
    <p:sldId id="264" r:id="rId61"/>
    <p:sldId id="328" r:id="rId62"/>
    <p:sldId id="265" r:id="rId63"/>
    <p:sldId id="266" r:id="rId64"/>
    <p:sldId id="329" r:id="rId65"/>
    <p:sldId id="330" r:id="rId66"/>
    <p:sldId id="331" r:id="rId67"/>
    <p:sldId id="268" r:id="rId68"/>
    <p:sldId id="269" r:id="rId69"/>
    <p:sldId id="270" r:id="rId70"/>
    <p:sldId id="271" r:id="rId71"/>
    <p:sldId id="272" r:id="rId72"/>
    <p:sldId id="332" r:id="rId73"/>
    <p:sldId id="333" r:id="rId74"/>
    <p:sldId id="279" r:id="rId75"/>
    <p:sldId id="334" r:id="rId76"/>
    <p:sldId id="335" r:id="rId77"/>
    <p:sldId id="292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13" r:id="rId91"/>
    <p:sldId id="306" r:id="rId92"/>
    <p:sldId id="348" r:id="rId93"/>
    <p:sldId id="349" r:id="rId94"/>
    <p:sldId id="350" r:id="rId95"/>
    <p:sldId id="310" r:id="rId96"/>
    <p:sldId id="311" r:id="rId97"/>
    <p:sldId id="351" r:id="rId98"/>
    <p:sldId id="291" r:id="rId99"/>
    <p:sldId id="293" r:id="rId100"/>
    <p:sldId id="352" r:id="rId101"/>
    <p:sldId id="353" r:id="rId102"/>
    <p:sldId id="354" r:id="rId103"/>
    <p:sldId id="355" r:id="rId104"/>
    <p:sldId id="305" r:id="rId105"/>
    <p:sldId id="307" r:id="rId10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95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86" d="100"/>
          <a:sy n="86" d="100"/>
        </p:scale>
        <p:origin x="972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74811-36F0-473F-876C-4872FC38BE4A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ECB4C-0BF9-479E-A309-178CE89B3A1A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74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ECB4C-0BF9-479E-A309-178CE89B3A1A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26165B-42C5-40D0-8135-E2BA398AAA3F}" type="slidenum">
              <a:rPr lang="pl-PL" smtClean="0"/>
              <a:pPr/>
              <a:t>55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26165B-42C5-40D0-8135-E2BA398AAA3F}" type="slidenum">
              <a:rPr lang="pl-PL" smtClean="0"/>
              <a:pPr/>
              <a:t>96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166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7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pl-PL">
                <a:solidFill>
                  <a:schemeClr val="lt1"/>
                </a:solidFill>
                <a:latin typeface="+mn-lt"/>
                <a:ea typeface="+mn-ea"/>
                <a:cs typeface="+mn-cs"/>
              </a:rPr>
              <a:t>Kliknij ikonę, aby dodać obraz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 advTm="7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9334F1FC-607D-4D10-9C91-4D3397E0A97D}" type="datetimeFigureOut">
              <a:rPr lang="pl-PL" smtClean="0"/>
              <a:pPr/>
              <a:t>2021-04-30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8452BFF-41B7-4A44-8323-AECD982E20AB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Tm="7000">
    <p:wheel spokes="8"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8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2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2.png"/><Relationship Id="rId4" Type="http://schemas.openxmlformats.org/officeDocument/2006/relationships/image" Target="../media/image271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png"/><Relationship Id="rId7" Type="http://schemas.openxmlformats.org/officeDocument/2006/relationships/image" Target="../media/image16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png"/><Relationship Id="rId9" Type="http://schemas.openxmlformats.org/officeDocument/2006/relationships/image" Target="../media/image16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8.png"/><Relationship Id="rId4" Type="http://schemas.openxmlformats.org/officeDocument/2006/relationships/image" Target="../media/image20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3.jpe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5.jpeg"/><Relationship Id="rId4" Type="http://schemas.openxmlformats.org/officeDocument/2006/relationships/image" Target="../media/image25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42910" y="24288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 </a:t>
            </a:r>
            <a:r>
              <a:rPr lang="pl-PL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laden</a:t>
            </a:r>
            <a:r>
              <a:rPr lang="pl-PL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</a:t>
            </a:r>
            <a:r>
              <a:rPr lang="de-DE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Ansehen</a:t>
            </a:r>
            <a:r>
              <a:rPr lang="pl-PL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unserer</a:t>
            </a:r>
            <a:r>
              <a:rPr lang="pl-PL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Präsentation</a:t>
            </a:r>
            <a:r>
              <a:rPr lang="pl-PL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pl-PL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pl-PL" sz="4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71538" y="2857496"/>
            <a:ext cx="6429420" cy="104298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pl-PL" sz="3200" dirty="0"/>
          </a:p>
          <a:p>
            <a:pPr>
              <a:buNone/>
            </a:pPr>
            <a:endParaRPr lang="pl-PL" sz="3600" dirty="0"/>
          </a:p>
          <a:p>
            <a:pPr marL="544513" indent="-411163">
              <a:buNone/>
            </a:pPr>
            <a:r>
              <a:rPr lang="pl-PL" sz="2900" dirty="0"/>
              <a:t>                     </a:t>
            </a:r>
            <a:r>
              <a:rPr lang="pl-PL" sz="29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Zapraszamy do obejrzenia naszej prezentacji.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57752" y="6858000"/>
            <a:ext cx="3500462" cy="142876"/>
          </a:xfrm>
        </p:spPr>
        <p:txBody>
          <a:bodyPr>
            <a:normAutofit fontScale="90000"/>
          </a:bodyPr>
          <a:lstStyle/>
          <a:p>
            <a:r>
              <a:rPr lang="pl-PL" sz="16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pl-PL" sz="16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pl-PL" sz="16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001156" cy="6715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Book Antiqua" pitchFamily="18" charset="0"/>
              </a:rPr>
              <a:t>  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Brandenburger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Tor</a:t>
            </a:r>
            <a:endParaRPr lang="pl-PL" sz="16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Brama Brandenburska</a:t>
            </a:r>
            <a:endParaRPr lang="pl-PL" sz="2400" dirty="0">
              <a:latin typeface="Book Antiqua" pitchFamily="18" charset="0"/>
            </a:endParaRPr>
          </a:p>
          <a:p>
            <a:pPr marL="0" indent="0" algn="just">
              <a:buNone/>
            </a:pPr>
            <a:r>
              <a:rPr lang="de-DE" sz="2400" dirty="0">
                <a:latin typeface="Book Antiqua" pitchFamily="18" charset="0"/>
              </a:rPr>
              <a:t>Ein Symbol der Stadt ist das Brandenburger Tor. Vor 1989 war es </a:t>
            </a:r>
            <a:r>
              <a:rPr lang="de-DE" sz="2400" dirty="0" smtClean="0">
                <a:latin typeface="Book Antiqua" pitchFamily="18" charset="0"/>
              </a:rPr>
              <a:t>unzugänglich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und</a:t>
            </a:r>
            <a:r>
              <a:rPr lang="de-DE" sz="2400" dirty="0" smtClean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mit der Mauer umgeben. Auf dem Brandenburger Tor sehen wir die römische</a:t>
            </a:r>
            <a:r>
              <a:rPr lang="pl-PL" sz="2400" dirty="0">
                <a:latin typeface="Book Antiqua" pitchFamily="18" charset="0"/>
              </a:rPr>
              <a:t> S</a:t>
            </a:r>
            <a:r>
              <a:rPr lang="de-DE" sz="2400" dirty="0" err="1">
                <a:latin typeface="Book Antiqua" pitchFamily="18" charset="0"/>
              </a:rPr>
              <a:t>iegesgöttin</a:t>
            </a:r>
            <a:r>
              <a:rPr lang="de-DE" sz="2400" dirty="0">
                <a:latin typeface="Book Antiqua" pitchFamily="18" charset="0"/>
              </a:rPr>
              <a:t> Viktoria und die aus Kupferblech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gefertigte Quadriga 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(„Vierergespann“).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pPr marL="0" indent="0">
              <a:buNone/>
            </a:pPr>
            <a:r>
              <a:rPr lang="pl-PL" sz="1400" dirty="0">
                <a:latin typeface="Book Antiqua" pitchFamily="18" charset="0"/>
              </a:rPr>
              <a:t>Wizytówką Berlina jest Brama Brandenburska, która przed 1989 rokiem była niedostępna i ogrodzona </a:t>
            </a:r>
            <a:r>
              <a:rPr lang="pl-PL" sz="1400" dirty="0" smtClean="0">
                <a:latin typeface="Book Antiqua" pitchFamily="18" charset="0"/>
              </a:rPr>
              <a:t> </a:t>
            </a:r>
            <a:r>
              <a:rPr lang="pl-PL" sz="1400" dirty="0">
                <a:latin typeface="Book Antiqua" pitchFamily="18" charset="0"/>
              </a:rPr>
              <a:t>murem. </a:t>
            </a:r>
            <a:r>
              <a:rPr lang="pl-PL" sz="1400" dirty="0" smtClean="0">
                <a:latin typeface="Book Antiqua" pitchFamily="18" charset="0"/>
              </a:rPr>
              <a:t>Na Bramie </a:t>
            </a:r>
            <a:r>
              <a:rPr lang="pl-PL" sz="1400" dirty="0" err="1" smtClean="0">
                <a:latin typeface="Book Antiqua" pitchFamily="18" charset="0"/>
              </a:rPr>
              <a:t>Brandemburskiej</a:t>
            </a:r>
            <a:r>
              <a:rPr lang="pl-PL" sz="1400" dirty="0" smtClean="0">
                <a:latin typeface="Book Antiqua" pitchFamily="18" charset="0"/>
              </a:rPr>
              <a:t> widzimy Rzymską  boginię Wiktorię i  wykonaną z miedzianej stali kwadrygę (wóz zaprzężony w cztery konie). </a:t>
            </a:r>
            <a:r>
              <a:rPr lang="pl-PL" sz="1400" dirty="0">
                <a:latin typeface="Book Antiqua" pitchFamily="18" charset="0"/>
              </a:rPr>
              <a:t/>
            </a:r>
            <a:br>
              <a:rPr lang="pl-PL" sz="1400" dirty="0">
                <a:latin typeface="Book Antiqua" pitchFamily="18" charset="0"/>
              </a:rPr>
            </a:br>
            <a:endParaRPr lang="pl-PL" sz="1400" dirty="0" smtClean="0">
              <a:latin typeface="Book Antiqua" pitchFamily="18" charset="0"/>
            </a:endParaRPr>
          </a:p>
          <a:p>
            <a:pPr marL="0" indent="0">
              <a:buNone/>
            </a:pPr>
            <a:endParaRPr lang="pl-PL" sz="1400" dirty="0">
              <a:latin typeface="Book Antiqua" pitchFamily="18" charset="0"/>
            </a:endParaRPr>
          </a:p>
        </p:txBody>
      </p:sp>
      <p:pic>
        <p:nvPicPr>
          <p:cNvPr id="4" name="Obraz 3" descr="C:\Users\INTEL\Desktop\niemcy\berlin bram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3143248"/>
            <a:ext cx="321471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 descr="C:\Users\INTEL\Desktop\niemcy\brama-brandenburska-a5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86124"/>
            <a:ext cx="4357718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4456">
            <a:off x="579273" y="4969096"/>
            <a:ext cx="346712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i="1" dirty="0">
                <a:latin typeface="+mn-lt"/>
              </a:rPr>
              <a:t>Wiener </a:t>
            </a:r>
            <a:r>
              <a:rPr lang="pl-PL" sz="3600" i="1" dirty="0" err="1">
                <a:latin typeface="+mn-lt"/>
              </a:rPr>
              <a:t>Schnitzel</a:t>
            </a:r>
            <a:r>
              <a:rPr lang="pl-PL" sz="3600" i="1" dirty="0">
                <a:latin typeface="+mn-lt"/>
              </a:rPr>
              <a:t> </a:t>
            </a:r>
            <a:r>
              <a:rPr lang="pl-PL" sz="3600" i="1" dirty="0" err="1">
                <a:latin typeface="+mn-lt"/>
              </a:rPr>
              <a:t>und</a:t>
            </a:r>
            <a:r>
              <a:rPr lang="pl-PL" sz="3600" i="1" dirty="0">
                <a:latin typeface="+mn-lt"/>
              </a:rPr>
              <a:t> Wiener </a:t>
            </a:r>
            <a:r>
              <a:rPr lang="pl-PL" sz="3600" i="1" dirty="0" err="1">
                <a:latin typeface="+mn-lt"/>
              </a:rPr>
              <a:t>Erdäpfelsalat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200" i="1" dirty="0">
                <a:latin typeface="+mn-lt"/>
              </a:rPr>
              <a:t>Wiedeński sznycel i sałatka ziemniaczana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4338" name="Picture 2" descr="Sznycel wiedeński kontra sznycel po wiedeńsku - czym się różnią i jak je  przyrządzić? [PRZEPISY] | Jak ugotować? Haps.pl">
            <a:extLst>
              <a:ext uri="{FF2B5EF4-FFF2-40B4-BE49-F238E27FC236}">
                <a16:creationId xmlns:a16="http://schemas.microsoft.com/office/drawing/2014/main" id="{E29FADC4-DA93-4B57-9DAC-33AB432FD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565344">
            <a:off x="119365" y="2312967"/>
            <a:ext cx="4102379" cy="30218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Bawarska sałatka ziemniaczana | Picantecooking">
            <a:extLst>
              <a:ext uri="{FF2B5EF4-FFF2-40B4-BE49-F238E27FC236}">
                <a16:creationId xmlns:a16="http://schemas.microsoft.com/office/drawing/2014/main" id="{474344F7-96E1-4852-BCDD-5CE3E26C7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7962">
            <a:off x="4458090" y="3235964"/>
            <a:ext cx="4032220" cy="2689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latin typeface="+mn-lt"/>
              </a:rPr>
              <a:t>Leckeres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Dessert</a:t>
            </a:r>
            <a:r>
              <a:rPr lang="pl-PL" sz="3200" i="1" dirty="0">
                <a:latin typeface="+mn-lt"/>
              </a:rPr>
              <a:t> – Wiener </a:t>
            </a:r>
            <a:r>
              <a:rPr lang="pl-PL" sz="3200" i="1" dirty="0" err="1" smtClean="0">
                <a:latin typeface="+mn-lt"/>
              </a:rPr>
              <a:t>Apfelstrudel</a:t>
            </a:r>
            <a:r>
              <a:rPr lang="pl-PL" sz="3200" i="1" dirty="0">
                <a:latin typeface="+mn-lt"/>
              </a:rPr>
              <a:t/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Pyszny deser – strudel jabłkowy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5362" name="Picture 2" descr="Strudel jabłkowy przepis | PrzepisyTradycyjne.pl">
            <a:extLst>
              <a:ext uri="{FF2B5EF4-FFF2-40B4-BE49-F238E27FC236}">
                <a16:creationId xmlns:a16="http://schemas.microsoft.com/office/drawing/2014/main" id="{53211BAA-3FC9-4FAB-9822-F725E811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510">
            <a:off x="1017379" y="1552911"/>
            <a:ext cx="7109242" cy="46920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latin typeface="+mn-lt"/>
              </a:rPr>
              <a:t>Sachertorte</a:t>
            </a:r>
            <a:r>
              <a:rPr lang="pl-PL" sz="3200" i="1" dirty="0">
                <a:latin typeface="+mn-lt"/>
              </a:rPr>
              <a:t> </a:t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Tort </a:t>
            </a:r>
            <a:r>
              <a:rPr lang="pl-PL" sz="2000" i="1" dirty="0" err="1">
                <a:latin typeface="+mn-lt"/>
              </a:rPr>
              <a:t>Sachera</a:t>
            </a:r>
            <a:endParaRPr lang="pl-PL" sz="20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6388" name="Picture 4" descr="Tort Sacher">
            <a:extLst>
              <a:ext uri="{FF2B5EF4-FFF2-40B4-BE49-F238E27FC236}">
                <a16:creationId xmlns:a16="http://schemas.microsoft.com/office/drawing/2014/main" id="{5070C0AD-3907-45C6-B6F2-499714FAF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47580">
            <a:off x="1123746" y="1650414"/>
            <a:ext cx="7041996" cy="44065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3107" y="-11209"/>
            <a:ext cx="8229600" cy="1725602"/>
          </a:xfrm>
        </p:spPr>
        <p:txBody>
          <a:bodyPr>
            <a:normAutofit/>
          </a:bodyPr>
          <a:lstStyle/>
          <a:p>
            <a:r>
              <a:rPr lang="pl-PL" sz="3200" i="1" dirty="0" err="1">
                <a:latin typeface="+mn-lt"/>
              </a:rPr>
              <a:t>Svarowski</a:t>
            </a:r>
            <a:r>
              <a:rPr lang="pl-PL" sz="3200" i="1" dirty="0">
                <a:latin typeface="+mn-lt"/>
              </a:rPr>
              <a:t> – </a:t>
            </a:r>
            <a:r>
              <a:rPr lang="pl-PL" sz="3200" i="1" dirty="0" err="1">
                <a:latin typeface="+mn-lt"/>
              </a:rPr>
              <a:t>Kristalle</a:t>
            </a:r>
            <a:r>
              <a:rPr lang="pl-PL" sz="3200" i="1" dirty="0">
                <a:latin typeface="+mn-lt"/>
              </a:rPr>
              <a:t> </a:t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Kryształy </a:t>
            </a:r>
            <a:r>
              <a:rPr lang="pl-PL" sz="2000" i="1" dirty="0" err="1">
                <a:latin typeface="+mn-lt"/>
              </a:rPr>
              <a:t>Swarovskiego</a:t>
            </a:r>
            <a:endParaRPr lang="pl-PL" sz="20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Swarovski Kristalle - was ist das und warum sind sie so beliebt? | MIRKADA  Ma...">
            <a:extLst>
              <a:ext uri="{FF2B5EF4-FFF2-40B4-BE49-F238E27FC236}">
                <a16:creationId xmlns:a16="http://schemas.microsoft.com/office/drawing/2014/main" id="{4A1C8FCD-0024-4486-B07D-2F1330752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07841">
            <a:off x="626933" y="1689531"/>
            <a:ext cx="4573625" cy="2233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stein - BK-Crystals">
            <a:extLst>
              <a:ext uri="{FF2B5EF4-FFF2-40B4-BE49-F238E27FC236}">
                <a16:creationId xmlns:a16="http://schemas.microsoft.com/office/drawing/2014/main" id="{65F93FFF-ED45-4554-BC7A-F1752DB2D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18999">
            <a:off x="6218306" y="1711075"/>
            <a:ext cx="2352457" cy="2514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warovski Zirkonia und Kristalle - Wissenswertes über das  Schmuckunternehmen und seine Produkte">
            <a:extLst>
              <a:ext uri="{FF2B5EF4-FFF2-40B4-BE49-F238E27FC236}">
                <a16:creationId xmlns:a16="http://schemas.microsoft.com/office/drawing/2014/main" id="{0BFF5A6F-8724-4D69-9A08-06053D2A7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69923">
            <a:off x="3214028" y="4139891"/>
            <a:ext cx="3349543" cy="2235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714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643710"/>
          </a:xfrm>
        </p:spPr>
        <p:txBody>
          <a:bodyPr/>
          <a:lstStyle/>
          <a:p>
            <a:pPr marL="179388" indent="0" algn="just">
              <a:buNone/>
            </a:pPr>
            <a:r>
              <a:rPr lang="pl-PL" sz="2400" dirty="0" smtClean="0"/>
              <a:t>Wir</a:t>
            </a:r>
            <a:r>
              <a:rPr lang="de-DE" sz="2400" dirty="0" smtClean="0"/>
              <a:t> </a:t>
            </a:r>
            <a:r>
              <a:rPr lang="de-DE" sz="2400" dirty="0"/>
              <a:t>lade</a:t>
            </a:r>
            <a:r>
              <a:rPr lang="pl-PL" sz="2400" dirty="0"/>
              <a:t>n</a:t>
            </a:r>
            <a:r>
              <a:rPr lang="de-DE" sz="2400" dirty="0"/>
              <a:t> zur Besichtigung der dargestellten Hauptstädte ein.</a:t>
            </a:r>
            <a:r>
              <a:rPr lang="pl-PL" sz="2400" dirty="0"/>
              <a:t> </a:t>
            </a:r>
            <a:r>
              <a:rPr lang="de-DE" sz="2400" dirty="0"/>
              <a:t>Sie sind zwar </a:t>
            </a:r>
            <a:r>
              <a:rPr lang="pl-PL" sz="2400" dirty="0" smtClean="0"/>
              <a:t> </a:t>
            </a:r>
            <a:r>
              <a:rPr lang="de-DE" sz="2400" dirty="0" smtClean="0"/>
              <a:t>verschieden,</a:t>
            </a:r>
            <a:r>
              <a:rPr lang="pl-PL" sz="2400" dirty="0" smtClean="0"/>
              <a:t> </a:t>
            </a:r>
            <a:r>
              <a:rPr lang="pl-PL" sz="2400" dirty="0" err="1" smtClean="0"/>
              <a:t>aber</a:t>
            </a:r>
            <a:r>
              <a:rPr lang="de-DE" sz="2400" dirty="0" smtClean="0"/>
              <a:t> </a:t>
            </a:r>
            <a:r>
              <a:rPr lang="de-DE" sz="2400" dirty="0"/>
              <a:t>bezaubern </a:t>
            </a:r>
            <a:r>
              <a:rPr lang="de-DE" sz="2400" dirty="0" smtClean="0"/>
              <a:t> </a:t>
            </a:r>
            <a:r>
              <a:rPr lang="de-DE" sz="2400" dirty="0"/>
              <a:t>alle Besucher mit ihrer Schönheit</a:t>
            </a:r>
            <a:r>
              <a:rPr lang="de-DE" sz="2400" dirty="0" smtClean="0"/>
              <a:t>,</a:t>
            </a:r>
            <a:r>
              <a:rPr lang="pl-PL" sz="2400" dirty="0" smtClean="0"/>
              <a:t> </a:t>
            </a:r>
            <a:r>
              <a:rPr lang="de-DE" sz="2400" dirty="0" smtClean="0"/>
              <a:t> </a:t>
            </a:r>
            <a:r>
              <a:rPr lang="de-DE" sz="2400" dirty="0"/>
              <a:t>Kultur und Außergewöhnlichkeit.</a:t>
            </a:r>
            <a:endParaRPr lang="pl-PL" sz="2400" dirty="0"/>
          </a:p>
          <a:p>
            <a:pPr marL="179388" indent="0" algn="just">
              <a:buNone/>
            </a:pPr>
            <a:r>
              <a:rPr lang="pl-PL" sz="1400" dirty="0"/>
              <a:t>Zapraszamy do odwiedzenia pokazanych stolic. Choć są </a:t>
            </a:r>
            <a:r>
              <a:rPr lang="pl-PL" sz="1400" dirty="0" smtClean="0"/>
              <a:t>różne, </a:t>
            </a:r>
            <a:r>
              <a:rPr lang="pl-PL" sz="1400" dirty="0"/>
              <a:t>fascynują wszystkich odwiedzających swoim pięknem, kulturą i niepowtarzalnością.</a:t>
            </a:r>
          </a:p>
          <a:p>
            <a:pPr marL="179388" indent="0">
              <a:buNone/>
            </a:pPr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418654"/>
            <a:ext cx="3571900" cy="2439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2000240"/>
            <a:ext cx="3429024" cy="218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2071678"/>
            <a:ext cx="335758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9" name="AutoShape 5" descr="C:\Users\INTEL\Desktop\berno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31" name="AutoShape 7" descr="C:\Users\INTEL\Desktop\berno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9" descr="C:\Users\INTEL\Desktop\berno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429132"/>
            <a:ext cx="3571900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371990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400" dirty="0"/>
              <a:t> </a:t>
            </a:r>
          </a:p>
          <a:p>
            <a:pPr>
              <a:buNone/>
            </a:pPr>
            <a:endParaRPr lang="pl-PL" sz="2400" dirty="0"/>
          </a:p>
          <a:p>
            <a:pPr>
              <a:buNone/>
            </a:pPr>
            <a:endParaRPr lang="pl-PL" sz="2400" dirty="0"/>
          </a:p>
          <a:p>
            <a:pPr>
              <a:buNone/>
            </a:pPr>
            <a:endParaRPr lang="pl-PL" sz="2400" dirty="0"/>
          </a:p>
          <a:p>
            <a:pPr algn="ctr">
              <a:buNone/>
            </a:pPr>
            <a:r>
              <a:rPr lang="pl-PL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  <a:r>
              <a:rPr lang="de-DE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Vielen Dank für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de-DE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Aufmerksamkeit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  </a:t>
            </a:r>
          </a:p>
          <a:p>
            <a:pPr>
              <a:buNone/>
            </a:pPr>
            <a:r>
              <a:rPr lang="pl-PL" sz="1400" i="1" dirty="0">
                <a:latin typeface="Book Antiqua" pitchFamily="18" charset="0"/>
              </a:rPr>
              <a:t>                                                                </a:t>
            </a:r>
            <a:r>
              <a:rPr lang="pl-PL" sz="2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Dziękujemy za uwagę</a:t>
            </a:r>
          </a:p>
          <a:p>
            <a:pPr>
              <a:buNone/>
            </a:pPr>
            <a:endParaRPr lang="pl-PL" sz="3200" i="1" dirty="0"/>
          </a:p>
          <a:p>
            <a:pPr>
              <a:buNone/>
            </a:pPr>
            <a:endParaRPr lang="de-DE" sz="2400" dirty="0"/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E07D2500-8684-418F-BBE7-5705876A25E4}"/>
              </a:ext>
            </a:extLst>
          </p:cNvPr>
          <p:cNvSpPr/>
          <p:nvPr/>
        </p:nvSpPr>
        <p:spPr>
          <a:xfrm>
            <a:off x="2682837" y="5786454"/>
            <a:ext cx="629531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pl-PL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       </a:t>
            </a:r>
            <a:r>
              <a:rPr lang="pl-PL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Stawowy Wojciech – Niemcy, Liechtenstein</a:t>
            </a:r>
            <a:endParaRPr lang="pl-PL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pl-PL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Topa </a:t>
            </a:r>
            <a:r>
              <a:rPr 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Mateusz - Szwajcaria, </a:t>
            </a:r>
            <a:r>
              <a:rPr lang="pl-PL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Austria</a:t>
            </a:r>
            <a:endParaRPr lang="pl-P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8FD5E360-5C38-4ED7-8D94-459FCA5D4A9C}"/>
              </a:ext>
            </a:extLst>
          </p:cNvPr>
          <p:cNvSpPr/>
          <p:nvPr/>
        </p:nvSpPr>
        <p:spPr>
          <a:xfrm>
            <a:off x="7072330" y="4929198"/>
            <a:ext cx="140455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Autoren</a:t>
            </a:r>
            <a:r>
              <a:rPr lang="pl-PL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  <a:p>
            <a:pPr algn="ctr"/>
            <a:r>
              <a:rPr lang="pl-PL" sz="2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Autorzy</a:t>
            </a:r>
            <a:r>
              <a:rPr lang="pl-PL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V="1">
            <a:off x="457200" y="-214338"/>
            <a:ext cx="8229600" cy="714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0"/>
            <a:ext cx="8229600" cy="3071810"/>
          </a:xfrm>
        </p:spPr>
        <p:txBody>
          <a:bodyPr>
            <a:normAutofit/>
          </a:bodyPr>
          <a:lstStyle/>
          <a:p>
            <a:pPr marL="88900" indent="47625" algn="ctr">
              <a:buNone/>
            </a:pP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Der Reichstag</a:t>
            </a:r>
          </a:p>
          <a:p>
            <a:pPr marL="88900" indent="47625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Niemiecki Parlament </a:t>
            </a:r>
          </a:p>
          <a:p>
            <a:pPr marL="88900" indent="47625" algn="just">
              <a:buNone/>
            </a:pPr>
            <a:r>
              <a:rPr lang="de-DE" sz="2400" dirty="0">
                <a:latin typeface="Book Antiqua" pitchFamily="18" charset="0"/>
              </a:rPr>
              <a:t>Sehenswert ist der </a:t>
            </a:r>
            <a:r>
              <a:rPr lang="de-DE" sz="2400" dirty="0" smtClean="0">
                <a:latin typeface="Book Antiqua" pitchFamily="18" charset="0"/>
              </a:rPr>
              <a:t>Reichstag</a:t>
            </a:r>
            <a:r>
              <a:rPr lang="pl-PL" sz="2400" dirty="0" smtClean="0">
                <a:latin typeface="Book Antiqua" pitchFamily="18" charset="0"/>
              </a:rPr>
              <a:t>.</a:t>
            </a:r>
            <a:r>
              <a:rPr lang="de-DE" sz="2400" dirty="0" smtClean="0">
                <a:latin typeface="Book Antiqua" pitchFamily="18" charset="0"/>
              </a:rPr>
              <a:t> </a:t>
            </a:r>
            <a:r>
              <a:rPr lang="pl-PL" sz="2400" dirty="0" smtClean="0">
                <a:latin typeface="Book Antiqua" pitchFamily="18" charset="0"/>
              </a:rPr>
              <a:t>Er </a:t>
            </a:r>
            <a:r>
              <a:rPr lang="pl-PL" sz="2400" dirty="0" err="1" smtClean="0">
                <a:latin typeface="Book Antiqua" pitchFamily="18" charset="0"/>
              </a:rPr>
              <a:t>ist</a:t>
            </a:r>
            <a:r>
              <a:rPr lang="pl-PL" sz="2400" dirty="0" smtClean="0">
                <a:latin typeface="Book Antiqua" pitchFamily="18" charset="0"/>
              </a:rPr>
              <a:t> der</a:t>
            </a:r>
            <a:r>
              <a:rPr lang="de-DE" sz="2400" dirty="0" smtClean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Sitz des Deutschen </a:t>
            </a:r>
            <a:r>
              <a:rPr lang="de-DE" sz="2400" dirty="0" smtClean="0">
                <a:latin typeface="Book Antiqua" pitchFamily="18" charset="0"/>
              </a:rPr>
              <a:t>Bundestages</a:t>
            </a:r>
            <a:r>
              <a:rPr lang="pl-PL" sz="2400" dirty="0" smtClean="0">
                <a:latin typeface="Book Antiqua" pitchFamily="18" charset="0"/>
              </a:rPr>
              <a:t> (</a:t>
            </a:r>
            <a:r>
              <a:rPr lang="pl-PL" sz="2400" dirty="0" err="1" smtClean="0">
                <a:latin typeface="Book Antiqua" pitchFamily="18" charset="0"/>
              </a:rPr>
              <a:t>Parlaments</a:t>
            </a:r>
            <a:r>
              <a:rPr lang="pl-PL" sz="2400" dirty="0" smtClean="0">
                <a:latin typeface="Book Antiqua" pitchFamily="18" charset="0"/>
              </a:rPr>
              <a:t>)</a:t>
            </a:r>
            <a:r>
              <a:rPr lang="de-DE" sz="2400" dirty="0" smtClean="0">
                <a:latin typeface="Book Antiqua" pitchFamily="18" charset="0"/>
              </a:rPr>
              <a:t>. </a:t>
            </a:r>
            <a:r>
              <a:rPr lang="pl-PL" sz="2400" dirty="0" smtClean="0">
                <a:latin typeface="Book Antiqua" pitchFamily="18" charset="0"/>
              </a:rPr>
              <a:t> In der </a:t>
            </a:r>
            <a:r>
              <a:rPr lang="de-DE" sz="2400" dirty="0" smtClean="0">
                <a:latin typeface="Book Antiqua" pitchFamily="18" charset="0"/>
              </a:rPr>
              <a:t>Mitte </a:t>
            </a:r>
            <a:r>
              <a:rPr lang="de-DE" sz="2400" dirty="0">
                <a:latin typeface="Book Antiqua" pitchFamily="18" charset="0"/>
              </a:rPr>
              <a:t>des Gebäudes befindet sich eine spektakuläre Glaskuppel. Von hier oben hat man eine Aussicht über die ganze Stadt</a:t>
            </a:r>
            <a:r>
              <a:rPr lang="pl-PL" sz="2400" dirty="0">
                <a:latin typeface="Book Antiqua" pitchFamily="18" charset="0"/>
              </a:rPr>
              <a:t>.</a:t>
            </a:r>
          </a:p>
          <a:p>
            <a:pPr marL="88900" indent="47625" algn="just">
              <a:buNone/>
            </a:pPr>
            <a:r>
              <a:rPr lang="pl-PL" sz="1400" dirty="0"/>
              <a:t>Godnym odwiedzenia jest </a:t>
            </a:r>
            <a:r>
              <a:rPr lang="pl-PL" sz="1400" dirty="0" smtClean="0"/>
              <a:t>Reichstag. Jest siedzibą niemieckiego Parlamentu.  </a:t>
            </a:r>
            <a:r>
              <a:rPr lang="de-DE" sz="1400" dirty="0"/>
              <a:t>W</a:t>
            </a:r>
            <a:r>
              <a:rPr lang="pl-PL" sz="1400" dirty="0"/>
              <a:t> środku budowli znajduje się </a:t>
            </a:r>
            <a:r>
              <a:rPr lang="pl-PL" sz="1400" dirty="0" smtClean="0"/>
              <a:t>niezwykła szklana </a:t>
            </a:r>
            <a:r>
              <a:rPr lang="pl-PL" sz="1400" dirty="0"/>
              <a:t>kopuła, </a:t>
            </a:r>
            <a:r>
              <a:rPr lang="de-DE" sz="1400" dirty="0"/>
              <a:t>z </a:t>
            </a:r>
            <a:r>
              <a:rPr lang="pl-PL" sz="1400" dirty="0"/>
              <a:t>której mamy widok na całe miasto.</a:t>
            </a:r>
          </a:p>
          <a:p>
            <a:endParaRPr lang="pl-PL" sz="1200" dirty="0"/>
          </a:p>
        </p:txBody>
      </p:sp>
      <p:pic>
        <p:nvPicPr>
          <p:cNvPr id="5" name="Obraz 4" descr="C:\Users\INTEL\Desktop\niemcy\Berlin_Kopula Reistgu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3000372"/>
            <a:ext cx="285752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4857735"/>
            <a:ext cx="3143272" cy="2000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071810"/>
            <a:ext cx="4643438" cy="3482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4290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Rathaus</a:t>
            </a:r>
            <a:r>
              <a:rPr lang="pl-PL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</a:t>
            </a:r>
          </a:p>
          <a:p>
            <a:pPr marL="179388" indent="0" algn="ctr">
              <a:buNone/>
            </a:pPr>
            <a:r>
              <a:rPr lang="pl-PL" sz="2000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Czerwony Ratusz</a:t>
            </a:r>
          </a:p>
          <a:p>
            <a:pPr marL="179388" indent="0" algn="just">
              <a:buNone/>
            </a:pPr>
            <a:r>
              <a:rPr lang="de-DE" sz="2400" dirty="0"/>
              <a:t>Das Rote Rathaus - Sitz des Regierenden Bürgermeisters, ist ein beeindruckendes Gebäude. Seine Bezeichnung geht auf die </a:t>
            </a:r>
            <a:r>
              <a:rPr lang="pl-PL" sz="2400" dirty="0"/>
              <a:t>rote</a:t>
            </a:r>
            <a:r>
              <a:rPr lang="de-DE" sz="2400" dirty="0"/>
              <a:t> Ziegelfassade zurück.</a:t>
            </a:r>
            <a:endParaRPr lang="pl-PL" sz="1200" dirty="0"/>
          </a:p>
          <a:p>
            <a:pPr marL="180975" indent="-44450">
              <a:buNone/>
            </a:pPr>
            <a:r>
              <a:rPr lang="pl-PL" sz="1400" dirty="0"/>
              <a:t> Czerwony Ratusz - siedziba urzędującego burmistrza </a:t>
            </a:r>
            <a:r>
              <a:rPr lang="de-DE" sz="1400" dirty="0"/>
              <a:t>m</a:t>
            </a:r>
            <a:r>
              <a:rPr lang="pl-PL" sz="1400" dirty="0"/>
              <a:t>iasta, to imponująca budowla. Jego nazwa pochodzi od elewacji z czerwonej cegły.  </a:t>
            </a:r>
            <a:endParaRPr lang="pl-PL" sz="1400" dirty="0">
              <a:solidFill>
                <a:srgbClr val="FF0000"/>
              </a:solidFill>
            </a:endParaRPr>
          </a:p>
        </p:txBody>
      </p:sp>
      <p:pic>
        <p:nvPicPr>
          <p:cNvPr id="4" name="Obraz 3" descr="C:\Users\INTEL\Desktop\niemcy\Berli czerwony ratusz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2786058"/>
            <a:ext cx="3286148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5918" y="4714884"/>
            <a:ext cx="3500462" cy="21431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2571744"/>
            <a:ext cx="3004460" cy="4167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214314"/>
          </a:xfrm>
        </p:spPr>
        <p:txBody>
          <a:bodyPr>
            <a:normAutofit fontScale="90000"/>
          </a:bodyPr>
          <a:lstStyle/>
          <a:p>
            <a:r>
              <a:rPr lang="pl-PL" sz="20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/>
              </a:rPr>
              <a:t>i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8715436" cy="6309360"/>
          </a:xfrm>
        </p:spPr>
        <p:txBody>
          <a:bodyPr/>
          <a:lstStyle/>
          <a:p>
            <a:pPr marL="180975" indent="0" algn="just">
              <a:buNone/>
            </a:pP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Stra</a:t>
            </a:r>
            <a:r>
              <a:rPr lang="el-GR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β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e”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Unter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den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Linden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” 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180975" indent="0" algn="just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Ulica pod lipami  </a:t>
            </a:r>
          </a:p>
          <a:p>
            <a:pPr marL="180975" indent="0" algn="just">
              <a:buNone/>
            </a:pPr>
            <a:r>
              <a:rPr lang="pl-PL" sz="2400" dirty="0">
                <a:latin typeface="Book Antiqua" pitchFamily="18" charset="0"/>
              </a:rPr>
              <a:t>Wir </a:t>
            </a:r>
            <a:r>
              <a:rPr lang="pl-PL" sz="2400" dirty="0" err="1">
                <a:latin typeface="Book Antiqua" pitchFamily="18" charset="0"/>
              </a:rPr>
              <a:t>erreichen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das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Brandenburger</a:t>
            </a:r>
            <a:r>
              <a:rPr lang="pl-PL" sz="2400" dirty="0" smtClean="0">
                <a:latin typeface="Book Antiqua" pitchFamily="18" charset="0"/>
              </a:rPr>
              <a:t> Tor, indem wir </a:t>
            </a:r>
            <a:r>
              <a:rPr lang="pl-PL" sz="2400" dirty="0" err="1" smtClean="0">
                <a:latin typeface="Book Antiqua" pitchFamily="18" charset="0"/>
              </a:rPr>
              <a:t>die</a:t>
            </a:r>
            <a:r>
              <a:rPr lang="pl-PL" sz="2400" dirty="0" smtClean="0">
                <a:latin typeface="Book Antiqua" pitchFamily="18" charset="0"/>
              </a:rPr>
              <a:t>   </a:t>
            </a:r>
            <a:r>
              <a:rPr lang="pl-PL" sz="2400" dirty="0" err="1" smtClean="0">
                <a:latin typeface="Book Antiqua" pitchFamily="18" charset="0"/>
              </a:rPr>
              <a:t>schöne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Stra</a:t>
            </a:r>
            <a:r>
              <a:rPr lang="el-GR" sz="2400" dirty="0" smtClean="0">
                <a:latin typeface="Book Antiqua" pitchFamily="18" charset="0"/>
              </a:rPr>
              <a:t>β</a:t>
            </a:r>
            <a:r>
              <a:rPr lang="pl-PL" sz="2400" dirty="0" smtClean="0">
                <a:latin typeface="Book Antiqua" pitchFamily="18" charset="0"/>
              </a:rPr>
              <a:t>e „</a:t>
            </a:r>
            <a:r>
              <a:rPr lang="pl-PL" sz="2400" dirty="0" err="1" smtClean="0">
                <a:latin typeface="Book Antiqua" pitchFamily="18" charset="0"/>
              </a:rPr>
              <a:t>Unter</a:t>
            </a:r>
            <a:r>
              <a:rPr lang="pl-PL" sz="2400" dirty="0" smtClean="0">
                <a:latin typeface="Book Antiqua" pitchFamily="18" charset="0"/>
              </a:rPr>
              <a:t> den </a:t>
            </a:r>
            <a:r>
              <a:rPr lang="pl-PL" sz="2400" dirty="0" err="1" smtClean="0">
                <a:latin typeface="Book Antiqua" pitchFamily="18" charset="0"/>
              </a:rPr>
              <a:t>Linden</a:t>
            </a:r>
            <a:r>
              <a:rPr lang="pl-PL" sz="2400" dirty="0" smtClean="0">
                <a:latin typeface="Book Antiqua" pitchFamily="18" charset="0"/>
              </a:rPr>
              <a:t>” </a:t>
            </a:r>
            <a:r>
              <a:rPr lang="pl-PL" sz="2400" dirty="0" err="1" smtClean="0">
                <a:latin typeface="Book Antiqua" pitchFamily="18" charset="0"/>
              </a:rPr>
              <a:t>entlang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gehen</a:t>
            </a:r>
            <a:r>
              <a:rPr lang="pl-PL" sz="2400" dirty="0" smtClean="0">
                <a:latin typeface="Book Antiqua" pitchFamily="18" charset="0"/>
              </a:rPr>
              <a:t>. Da</a:t>
            </a:r>
            <a:r>
              <a:rPr lang="de-DE" sz="2400" dirty="0" smtClean="0">
                <a:latin typeface="Book Antiqua" pitchFamily="18" charset="0"/>
              </a:rPr>
              <a:t>s </a:t>
            </a:r>
            <a:r>
              <a:rPr lang="de-DE" sz="2400" dirty="0">
                <a:latin typeface="Book Antiqua" pitchFamily="18" charset="0"/>
              </a:rPr>
              <a:t>ist die älteste Promenade der </a:t>
            </a:r>
            <a:r>
              <a:rPr lang="de-DE" sz="2400" dirty="0" smtClean="0">
                <a:latin typeface="Book Antiqua" pitchFamily="18" charset="0"/>
              </a:rPr>
              <a:t>Stadt,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die</a:t>
            </a:r>
            <a:r>
              <a:rPr lang="de-DE" sz="2400" dirty="0" smtClean="0">
                <a:latin typeface="Book Antiqua" pitchFamily="18" charset="0"/>
              </a:rPr>
              <a:t> von Bäumen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de-DE" sz="2400" dirty="0" smtClean="0">
                <a:latin typeface="Book Antiqua" pitchFamily="18" charset="0"/>
              </a:rPr>
              <a:t>umgeben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ist</a:t>
            </a:r>
            <a:r>
              <a:rPr lang="de-DE" sz="2400" dirty="0" smtClean="0">
                <a:latin typeface="Book Antiqua" pitchFamily="18" charset="0"/>
              </a:rPr>
              <a:t>.</a:t>
            </a:r>
            <a:endParaRPr lang="pl-PL" sz="2400" dirty="0">
              <a:latin typeface="Book Antiqua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00034" y="2214554"/>
            <a:ext cx="80724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>
                <a:latin typeface="Book Antiqua" pitchFamily="18" charset="0"/>
              </a:rPr>
              <a:t>Do Bramy  Brandenburskiej dotrzemy  piękną ulicą  </a:t>
            </a:r>
            <a:r>
              <a:rPr lang="pl-PL" sz="1400" dirty="0" err="1">
                <a:latin typeface="Book Antiqua" pitchFamily="18" charset="0"/>
              </a:rPr>
              <a:t>Unter</a:t>
            </a:r>
            <a:r>
              <a:rPr lang="pl-PL" sz="1400" dirty="0">
                <a:latin typeface="Book Antiqua" pitchFamily="18" charset="0"/>
              </a:rPr>
              <a:t>  den  </a:t>
            </a:r>
            <a:r>
              <a:rPr lang="pl-PL" sz="1400" dirty="0" err="1">
                <a:latin typeface="Book Antiqua" pitchFamily="18" charset="0"/>
              </a:rPr>
              <a:t>Linden</a:t>
            </a:r>
            <a:r>
              <a:rPr lang="pl-PL" sz="1400" dirty="0">
                <a:latin typeface="Book Antiqua" pitchFamily="18" charset="0"/>
              </a:rPr>
              <a:t>.  To najstarsza promenada w mieście </a:t>
            </a:r>
            <a:r>
              <a:rPr lang="pl-PL" sz="1400" dirty="0" smtClean="0">
                <a:latin typeface="Book Antiqua" pitchFamily="18" charset="0"/>
              </a:rPr>
              <a:t>, która jest otoczona </a:t>
            </a:r>
            <a:r>
              <a:rPr lang="pl-PL" sz="1400" dirty="0">
                <a:latin typeface="Book Antiqua" pitchFamily="18" charset="0"/>
              </a:rPr>
              <a:t>drzewami 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14618"/>
            <a:ext cx="4143382" cy="41433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2571745"/>
            <a:ext cx="407196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248" y="4724400"/>
            <a:ext cx="1928826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4786298"/>
            <a:ext cx="257176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428652"/>
            <a:ext cx="8229600" cy="428652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572296"/>
          </a:xfrm>
        </p:spPr>
        <p:txBody>
          <a:bodyPr>
            <a:normAutofit/>
          </a:bodyPr>
          <a:lstStyle/>
          <a:p>
            <a:pPr marL="180975" indent="0" algn="just">
              <a:buNone/>
            </a:pPr>
            <a:r>
              <a:rPr lang="pl-PL" sz="2400" dirty="0" smtClean="0">
                <a:latin typeface="Book Antiqua" pitchFamily="18" charset="0"/>
              </a:rPr>
              <a:t>An der </a:t>
            </a:r>
            <a:r>
              <a:rPr lang="pl-PL" sz="2400" dirty="0" err="1" smtClean="0">
                <a:latin typeface="Book Antiqua" pitchFamily="18" charset="0"/>
              </a:rPr>
              <a:t>Stra</a:t>
            </a:r>
            <a:r>
              <a:rPr lang="el-GR" sz="2400" dirty="0" smtClean="0">
                <a:latin typeface="Book Antiqua" pitchFamily="18" charset="0"/>
              </a:rPr>
              <a:t>β</a:t>
            </a:r>
            <a:r>
              <a:rPr lang="pl-PL" sz="2400" dirty="0" smtClean="0">
                <a:latin typeface="Book Antiqua" pitchFamily="18" charset="0"/>
              </a:rPr>
              <a:t>e</a:t>
            </a:r>
            <a:r>
              <a:rPr lang="el-GR" sz="2400" dirty="0" smtClean="0">
                <a:latin typeface="Book Antiqua" pitchFamily="18" charset="0"/>
              </a:rPr>
              <a:t> </a:t>
            </a:r>
            <a:r>
              <a:rPr lang="pl-PL" sz="2400" dirty="0" smtClean="0">
                <a:latin typeface="Book Antiqua" pitchFamily="18" charset="0"/>
              </a:rPr>
              <a:t>„</a:t>
            </a:r>
            <a:r>
              <a:rPr lang="de-DE" sz="2400" dirty="0" smtClean="0">
                <a:latin typeface="Book Antiqua" pitchFamily="18" charset="0"/>
              </a:rPr>
              <a:t>Unter </a:t>
            </a:r>
            <a:r>
              <a:rPr lang="de-DE" sz="2400" dirty="0">
                <a:latin typeface="Book Antiqua" pitchFamily="18" charset="0"/>
              </a:rPr>
              <a:t>den </a:t>
            </a:r>
            <a:r>
              <a:rPr lang="de-DE" sz="2400" dirty="0" smtClean="0">
                <a:latin typeface="Book Antiqua" pitchFamily="18" charset="0"/>
              </a:rPr>
              <a:t>Linden</a:t>
            </a:r>
            <a:r>
              <a:rPr lang="pl-PL" sz="2400" dirty="0" smtClean="0">
                <a:latin typeface="Book Antiqua" pitchFamily="18" charset="0"/>
              </a:rPr>
              <a:t>”</a:t>
            </a:r>
            <a:r>
              <a:rPr lang="de-DE" sz="2400" dirty="0" smtClean="0">
                <a:latin typeface="Book Antiqua" pitchFamily="18" charset="0"/>
              </a:rPr>
              <a:t> finden </a:t>
            </a:r>
            <a:r>
              <a:rPr lang="de-DE" sz="2400" dirty="0">
                <a:latin typeface="Book Antiqua" pitchFamily="18" charset="0"/>
              </a:rPr>
              <a:t>wir viele </a:t>
            </a:r>
            <a:endParaRPr lang="pl-PL" sz="2400" dirty="0">
              <a:latin typeface="Book Antiqua" pitchFamily="18" charset="0"/>
            </a:endParaRPr>
          </a:p>
          <a:p>
            <a:pPr marL="180975" indent="0" algn="just">
              <a:buNone/>
            </a:pPr>
            <a:r>
              <a:rPr lang="de-DE" sz="2400" dirty="0">
                <a:latin typeface="Book Antiqua" pitchFamily="18" charset="0"/>
              </a:rPr>
              <a:t>Sehenswürdigkeiten, unter anderem: die Staatbibliothek, die Humboldt-Universität (früher Palais des Prinzen Heinrich), die Staatsoper </a:t>
            </a:r>
            <a:r>
              <a:rPr lang="pl-PL" sz="2400" dirty="0" err="1" smtClean="0">
                <a:latin typeface="Book Antiqua" pitchFamily="18" charset="0"/>
              </a:rPr>
              <a:t>und</a:t>
            </a:r>
            <a:r>
              <a:rPr lang="de-DE" sz="2400" dirty="0" smtClean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Französischen Dom.</a:t>
            </a:r>
            <a:br>
              <a:rPr lang="de-DE" sz="2400" dirty="0">
                <a:latin typeface="Book Antiqua" pitchFamily="18" charset="0"/>
              </a:rPr>
            </a:br>
            <a:endParaRPr lang="pl-PL" sz="2400" dirty="0">
              <a:latin typeface="Book Antiqua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714348" y="1714488"/>
            <a:ext cx="792961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>
                <a:latin typeface="Book Antiqua" pitchFamily="18" charset="0"/>
              </a:rPr>
              <a:t>Przy ulicy  </a:t>
            </a:r>
            <a:r>
              <a:rPr lang="pl-PL" sz="1400" dirty="0" err="1">
                <a:latin typeface="Book Antiqua" pitchFamily="18" charset="0"/>
              </a:rPr>
              <a:t>Unter</a:t>
            </a:r>
            <a:r>
              <a:rPr lang="pl-PL" sz="1400" dirty="0">
                <a:latin typeface="Book Antiqua" pitchFamily="18" charset="0"/>
              </a:rPr>
              <a:t> den </a:t>
            </a:r>
            <a:r>
              <a:rPr lang="pl-PL" sz="1400" dirty="0" err="1">
                <a:latin typeface="Book Antiqua" pitchFamily="18" charset="0"/>
              </a:rPr>
              <a:t>Linden</a:t>
            </a:r>
            <a:r>
              <a:rPr lang="pl-PL" sz="1400" dirty="0">
                <a:latin typeface="Book Antiqua" pitchFamily="18" charset="0"/>
              </a:rPr>
              <a:t> </a:t>
            </a:r>
            <a:r>
              <a:rPr lang="pl-PL" sz="1400" dirty="0" smtClean="0">
                <a:latin typeface="Book Antiqua" pitchFamily="18" charset="0"/>
              </a:rPr>
              <a:t> („pod Lipami”) znajdziemy dużo  zabytków, m.in.: </a:t>
            </a:r>
            <a:r>
              <a:rPr lang="pl-PL" sz="1400" dirty="0" err="1" smtClean="0">
                <a:latin typeface="Book Antiqua" pitchFamily="18" charset="0"/>
              </a:rPr>
              <a:t>Bibliotekaę</a:t>
            </a:r>
            <a:r>
              <a:rPr lang="pl-PL" sz="1400" dirty="0" smtClean="0">
                <a:latin typeface="Book Antiqua" pitchFamily="18" charset="0"/>
              </a:rPr>
              <a:t> Narodową, Uniwersytet  Humbolta  (dawny </a:t>
            </a:r>
            <a:r>
              <a:rPr lang="pl-PL" sz="1400" dirty="0">
                <a:latin typeface="Book Antiqua" pitchFamily="18" charset="0"/>
              </a:rPr>
              <a:t>pałac </a:t>
            </a:r>
            <a:r>
              <a:rPr lang="pl-PL" sz="1400" dirty="0" smtClean="0">
                <a:latin typeface="Book Antiqua" pitchFamily="18" charset="0"/>
              </a:rPr>
              <a:t> księcia Henryka ), miejską operę </a:t>
            </a:r>
            <a:r>
              <a:rPr lang="pl-PL" sz="1400" dirty="0">
                <a:latin typeface="Book Antiqua" pitchFamily="18" charset="0"/>
              </a:rPr>
              <a:t>i Katedrę Francuską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.</a:t>
            </a:r>
            <a:endParaRPr lang="pl-PL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13" y="2500306"/>
            <a:ext cx="4120529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2500307"/>
            <a:ext cx="3929090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714884"/>
            <a:ext cx="4000528" cy="2000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4786322"/>
            <a:ext cx="3934662" cy="1887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2143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42852"/>
            <a:ext cx="8401080" cy="6166508"/>
          </a:xfrm>
        </p:spPr>
        <p:txBody>
          <a:bodyPr/>
          <a:lstStyle/>
          <a:p>
            <a:pPr marL="179388" indent="0" algn="ctr">
              <a:buNone/>
            </a:pPr>
            <a:r>
              <a:rPr lang="pl-PL" dirty="0"/>
              <a:t>    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Der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Alexanderplatz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Plac Aleksandra</a:t>
            </a:r>
          </a:p>
          <a:p>
            <a:pPr marL="0" indent="0" algn="just">
              <a:buNone/>
            </a:pPr>
            <a:r>
              <a:rPr lang="de-DE" sz="2400" dirty="0" smtClean="0">
                <a:latin typeface="Book Antiqua" pitchFamily="18" charset="0"/>
              </a:rPr>
              <a:t>Berlin</a:t>
            </a:r>
            <a:r>
              <a:rPr lang="pl-PL" sz="2400" dirty="0" smtClean="0">
                <a:latin typeface="Book Antiqua" pitchFamily="18" charset="0"/>
              </a:rPr>
              <a:t>er</a:t>
            </a:r>
            <a:r>
              <a:rPr lang="de-DE" sz="2400" dirty="0" smtClean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Alexanderplatz ist </a:t>
            </a:r>
            <a:r>
              <a:rPr lang="de-DE" sz="2400" dirty="0" smtClean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einer der bekanntesten Plätze in Berlin. Hier finden </a:t>
            </a:r>
            <a:r>
              <a:rPr lang="pl-PL" sz="2400" dirty="0" smtClean="0">
                <a:latin typeface="Book Antiqua" pitchFamily="18" charset="0"/>
              </a:rPr>
              <a:t>wir</a:t>
            </a:r>
            <a:r>
              <a:rPr lang="de-DE" sz="2400" dirty="0" smtClean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Geschäfte, Kinos und Restaurants. Täglich besuchen ihn über 300 000 Leute. Hier befinden sich der Bahnhof, die U-Bahn sowie andere Verkehrsmittel</a:t>
            </a:r>
            <a:r>
              <a:rPr lang="de-DE" sz="1400" dirty="0">
                <a:latin typeface="Book Antiqua" pitchFamily="18" charset="0"/>
              </a:rPr>
              <a:t>.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1400" dirty="0">
                <a:latin typeface="Book Antiqua" pitchFamily="18" charset="0"/>
              </a:rPr>
              <a:t> </a:t>
            </a:r>
            <a:r>
              <a:rPr lang="pl-PL" sz="1400" dirty="0" err="1">
                <a:latin typeface="Book Antiqua" pitchFamily="18" charset="0"/>
              </a:rPr>
              <a:t>Alexanderplatz</a:t>
            </a:r>
            <a:r>
              <a:rPr lang="pl-PL" sz="1400" dirty="0">
                <a:latin typeface="Book Antiqua" pitchFamily="18" charset="0"/>
              </a:rPr>
              <a:t>  jest </a:t>
            </a:r>
            <a:r>
              <a:rPr lang="pl-PL" sz="1400" dirty="0" smtClean="0">
                <a:latin typeface="Book Antiqua" pitchFamily="18" charset="0"/>
              </a:rPr>
              <a:t> </a:t>
            </a:r>
            <a:r>
              <a:rPr lang="pl-PL" sz="1400" dirty="0">
                <a:latin typeface="Book Antiqua" pitchFamily="18" charset="0"/>
              </a:rPr>
              <a:t>jednym z najbardziej znanych miejsc Berlina. </a:t>
            </a:r>
            <a:r>
              <a:rPr lang="pl-PL" sz="1400" dirty="0" smtClean="0">
                <a:latin typeface="Book Antiqua" pitchFamily="18" charset="0"/>
              </a:rPr>
              <a:t>Znajdziemy tutaj </a:t>
            </a:r>
            <a:r>
              <a:rPr lang="pl-PL" sz="1400" dirty="0">
                <a:latin typeface="Book Antiqua" pitchFamily="18" charset="0"/>
              </a:rPr>
              <a:t>sklepy, kina i restauracje. Codziennie odwiedza go ponad 300 tysięcy osób. Znajduje się </a:t>
            </a:r>
            <a:r>
              <a:rPr lang="pl-PL" sz="1400" dirty="0" smtClean="0">
                <a:latin typeface="Book Antiqua" pitchFamily="18" charset="0"/>
              </a:rPr>
              <a:t> tu dworzec</a:t>
            </a:r>
            <a:r>
              <a:rPr lang="pl-PL" sz="1400" dirty="0">
                <a:latin typeface="Book Antiqua" pitchFamily="18" charset="0"/>
              </a:rPr>
              <a:t>,  jak również stacja metra i inne środki transportu.</a:t>
            </a: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3786190"/>
            <a:ext cx="342902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INTEL\Desktop\niemcy\Alexanderplatz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4938350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5719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/>
          <a:lstStyle/>
          <a:p>
            <a:pPr marL="88900" indent="0" algn="ctr">
              <a:buNone/>
            </a:pP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Der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Berliner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Fernsehturm</a:t>
            </a:r>
            <a: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endParaRPr lang="pl-PL" sz="4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88900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Berlińska wieża telewizyjna</a:t>
            </a:r>
          </a:p>
          <a:p>
            <a:pPr marL="88900" indent="0" algn="just">
              <a:buNone/>
            </a:pPr>
            <a:r>
              <a:rPr lang="de-DE" sz="2400" dirty="0">
                <a:latin typeface="Book Antiqua" pitchFamily="18" charset="0"/>
              </a:rPr>
              <a:t>Auf dem Alexanderplatz steht der Berliner </a:t>
            </a:r>
            <a:r>
              <a:rPr lang="de-DE" sz="2400" dirty="0" err="1" smtClean="0">
                <a:latin typeface="Book Antiqua" pitchFamily="18" charset="0"/>
              </a:rPr>
              <a:t>Fernsehtur</a:t>
            </a:r>
            <a:r>
              <a:rPr lang="pl-PL" sz="2400" dirty="0">
                <a:latin typeface="Book Antiqua" pitchFamily="18" charset="0"/>
              </a:rPr>
              <a:t>m</a:t>
            </a:r>
            <a:r>
              <a:rPr lang="pl-PL" sz="2400" dirty="0" smtClean="0">
                <a:latin typeface="Book Antiqua" pitchFamily="18" charset="0"/>
              </a:rPr>
              <a:t> Er </a:t>
            </a:r>
            <a:r>
              <a:rPr lang="pl-PL" sz="2400" dirty="0" err="1" smtClean="0">
                <a:latin typeface="Book Antiqua" pitchFamily="18" charset="0"/>
              </a:rPr>
              <a:t>ist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de-DE" sz="2400" dirty="0" smtClean="0">
                <a:latin typeface="Book Antiqua" pitchFamily="18" charset="0"/>
              </a:rPr>
              <a:t>368 </a:t>
            </a:r>
            <a:r>
              <a:rPr lang="de-DE" sz="2400" dirty="0">
                <a:latin typeface="Book Antiqua" pitchFamily="18" charset="0"/>
              </a:rPr>
              <a:t>Meter </a:t>
            </a:r>
            <a:r>
              <a:rPr lang="de-DE" sz="2400" dirty="0" smtClean="0">
                <a:latin typeface="Book Antiqua" pitchFamily="18" charset="0"/>
              </a:rPr>
              <a:t>hoch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und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ist</a:t>
            </a:r>
            <a:r>
              <a:rPr lang="pl-PL" sz="2400" dirty="0" smtClean="0">
                <a:latin typeface="Book Antiqua" pitchFamily="18" charset="0"/>
              </a:rPr>
              <a:t>  </a:t>
            </a:r>
            <a:r>
              <a:rPr lang="pl-PL" sz="2400" dirty="0">
                <a:latin typeface="Book Antiqua" pitchFamily="18" charset="0"/>
              </a:rPr>
              <a:t>d</a:t>
            </a:r>
            <a:r>
              <a:rPr lang="de-DE" sz="2400" dirty="0" err="1">
                <a:latin typeface="Book Antiqua" pitchFamily="18" charset="0"/>
              </a:rPr>
              <a:t>ie</a:t>
            </a:r>
            <a:r>
              <a:rPr lang="de-DE" sz="2400" dirty="0">
                <a:latin typeface="Book Antiqua" pitchFamily="18" charset="0"/>
              </a:rPr>
              <a:t> höchste Aussichtsplattform</a:t>
            </a: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in Berlin. Eine besondere Attraktion ist das Drehrestaurant in der Etage über der Aussichtsplattform.</a:t>
            </a:r>
            <a:r>
              <a:rPr lang="pl-PL" sz="2400" dirty="0">
                <a:latin typeface="Book Antiqua" pitchFamily="18" charset="0"/>
              </a:rPr>
              <a:t> </a:t>
            </a:r>
            <a:endParaRPr lang="pl-PL" sz="1600" dirty="0">
              <a:latin typeface="Book Antiqua" pitchFamily="18" charset="0"/>
            </a:endParaRPr>
          </a:p>
          <a:p>
            <a:pPr marL="88900" indent="0" algn="just">
              <a:buNone/>
            </a:pPr>
            <a:r>
              <a:rPr lang="pl-PL" sz="1400" dirty="0" smtClean="0">
                <a:latin typeface="Book Antiqua" pitchFamily="18" charset="0"/>
              </a:rPr>
              <a:t>Na placu Aleksandra znajduje się </a:t>
            </a:r>
            <a:r>
              <a:rPr lang="pl-PL" sz="1400" dirty="0">
                <a:latin typeface="Book Antiqua" pitchFamily="18" charset="0"/>
              </a:rPr>
              <a:t>wieża </a:t>
            </a:r>
            <a:r>
              <a:rPr lang="pl-PL" sz="1400" dirty="0" smtClean="0">
                <a:latin typeface="Book Antiqua" pitchFamily="18" charset="0"/>
              </a:rPr>
              <a:t>telewizyjna. Ma ona  368 </a:t>
            </a:r>
            <a:r>
              <a:rPr lang="pl-PL" sz="1400" dirty="0">
                <a:latin typeface="Book Antiqua" pitchFamily="18" charset="0"/>
              </a:rPr>
              <a:t>metrów </a:t>
            </a:r>
            <a:r>
              <a:rPr lang="pl-PL" sz="1400" dirty="0" smtClean="0">
                <a:latin typeface="Book Antiqua" pitchFamily="18" charset="0"/>
              </a:rPr>
              <a:t>wysokości i jest najwyższą platformą widokową w Berlinie. </a:t>
            </a:r>
            <a:r>
              <a:rPr lang="pl-PL" sz="1400" dirty="0">
                <a:latin typeface="Book Antiqua" pitchFamily="18" charset="0"/>
              </a:rPr>
              <a:t>Szczególną atrakcją jest obrotowa restauracja na piętrze nad platformą widokową.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C:\Users\INTEL\Desktop\niemcy\wieża berlińska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84" y="0"/>
            <a:ext cx="285752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3571876"/>
            <a:ext cx="2480109" cy="32861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2" name="AutoShape 2" descr="C:\Users\INTEL\Desktop\niemcy\restauracja na wie%C5%BCy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4643446"/>
            <a:ext cx="292895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3714752"/>
            <a:ext cx="292895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715148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Weltzeituhr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Zegar  czasu  światowego   </a:t>
            </a:r>
          </a:p>
          <a:p>
            <a:pPr marL="179388" indent="0" algn="just">
              <a:buNone/>
            </a:pPr>
            <a:r>
              <a:rPr lang="pl-PL" sz="2400" dirty="0" err="1" smtClean="0"/>
              <a:t>Auf</a:t>
            </a:r>
            <a:r>
              <a:rPr lang="pl-PL" sz="2400" dirty="0" smtClean="0"/>
              <a:t> dem</a:t>
            </a:r>
            <a:r>
              <a:rPr lang="de-DE" sz="2400" dirty="0" smtClean="0"/>
              <a:t> </a:t>
            </a:r>
            <a:r>
              <a:rPr lang="de-DE" sz="2400" dirty="0"/>
              <a:t>Alexanderplatz können wir die Weltzeituhr sehen. Die Weltzeituhr zeigt die 24 Zeitzonen. Darüber befindet sich ein</a:t>
            </a:r>
            <a:r>
              <a:rPr lang="pl-PL" sz="2400" dirty="0"/>
              <a:t> </a:t>
            </a:r>
            <a:r>
              <a:rPr lang="de-DE" sz="2400" dirty="0"/>
              <a:t>Sonnensystem-Model.</a:t>
            </a:r>
            <a:endParaRPr lang="pl-PL" sz="1200" dirty="0"/>
          </a:p>
          <a:p>
            <a:pPr marL="179388" indent="-42863" algn="just">
              <a:buNone/>
            </a:pPr>
            <a:r>
              <a:rPr lang="pl-PL" sz="1400" dirty="0"/>
              <a:t> </a:t>
            </a:r>
            <a:r>
              <a:rPr lang="pl-PL" sz="1400" dirty="0" smtClean="0"/>
              <a:t> Na placu Aleksandra możemy zobaczyć  również </a:t>
            </a:r>
            <a:r>
              <a:rPr lang="pl-PL" sz="1400" dirty="0"/>
              <a:t>zegar  czasu światowego.  Zegar pokazuje 24 strefy czasowe na świecie.  Nad </a:t>
            </a:r>
            <a:r>
              <a:rPr lang="pl-PL" sz="1400" dirty="0" smtClean="0"/>
              <a:t>nim znajduje </a:t>
            </a:r>
            <a:r>
              <a:rPr lang="pl-PL" sz="1400" dirty="0"/>
              <a:t>się model układu słonecznego.</a:t>
            </a:r>
          </a:p>
        </p:txBody>
      </p:sp>
      <p:pic>
        <p:nvPicPr>
          <p:cNvPr id="4" name="Obraz 3" descr="C:\Users\INTEL\Desktop\niemcy\zegar czasu światrowego_Berlin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2595195"/>
            <a:ext cx="3400291" cy="4262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2928934"/>
            <a:ext cx="4424373" cy="3318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285752"/>
          </a:xfrm>
        </p:spPr>
        <p:txBody>
          <a:bodyPr>
            <a:noAutofit/>
          </a:bodyPr>
          <a:lstStyle/>
          <a:p>
            <a:endParaRPr lang="pl-PL" sz="2000" i="1" dirty="0">
              <a:solidFill>
                <a:schemeClr val="accent1">
                  <a:lumMod val="60000"/>
                  <a:lumOff val="40000"/>
                </a:schemeClr>
              </a:solidFill>
              <a:effectLst/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0"/>
            <a:ext cx="8858312" cy="6309360"/>
          </a:xfrm>
        </p:spPr>
        <p:txBody>
          <a:bodyPr/>
          <a:lstStyle/>
          <a:p>
            <a:pPr marL="179388" indent="-42863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St.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Marienkirche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179388" indent="-42863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Kościół Mariacki</a:t>
            </a:r>
            <a:r>
              <a:rPr lang="pl-PL" sz="2400" dirty="0"/>
              <a:t>   </a:t>
            </a:r>
          </a:p>
          <a:p>
            <a:pPr marL="179388" indent="-42863" algn="just">
              <a:buNone/>
            </a:pPr>
            <a:r>
              <a:rPr lang="pl-PL" sz="2400" dirty="0"/>
              <a:t> </a:t>
            </a:r>
            <a:r>
              <a:rPr lang="de-DE" sz="2400" dirty="0"/>
              <a:t>In Berlin können wir auch die St. Marienkirche besichtigen.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de-DE" sz="2400" dirty="0"/>
              <a:t>Es gibt dort die berühmte Wagner-Orgel von 1722. Neben der Kirche ist ein schöner Neptun-Brunnen.</a:t>
            </a:r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-42863">
              <a:buNone/>
            </a:pPr>
            <a:r>
              <a:rPr lang="pl-PL" sz="1400" dirty="0"/>
              <a:t> W Berlinie możemy zwiedzić Kościół Mariacki.  Znajdują się  w nim </a:t>
            </a:r>
            <a:r>
              <a:rPr lang="pl-PL" sz="1400" dirty="0" smtClean="0"/>
              <a:t>słynne organy Wagnera z 1722r. </a:t>
            </a:r>
            <a:r>
              <a:rPr lang="pl-PL" sz="1400" dirty="0"/>
              <a:t>zbudowane przez Joachima Wagnera. Obok świątyni jest piękna fontanna Neptuna</a:t>
            </a:r>
            <a:r>
              <a:rPr lang="pl-PL" sz="1400" dirty="0" smtClean="0"/>
              <a:t>. </a:t>
            </a:r>
            <a:endParaRPr lang="pl-PL" sz="1400" dirty="0"/>
          </a:p>
        </p:txBody>
      </p:sp>
      <p:pic>
        <p:nvPicPr>
          <p:cNvPr id="4" name="Obraz 3" descr="C:\Users\INTEL\Desktop\niemcy\kościół mariacki berlin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2714620"/>
            <a:ext cx="3857652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4857760"/>
            <a:ext cx="3071834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2571744"/>
            <a:ext cx="3295647" cy="2200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9784" y="1571612"/>
            <a:ext cx="2286016" cy="571504"/>
          </a:xfrm>
        </p:spPr>
        <p:txBody>
          <a:bodyPr>
            <a:normAutofit/>
          </a:bodyPr>
          <a:lstStyle/>
          <a:p>
            <a:endParaRPr lang="pl-PL" sz="1200" dirty="0"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0"/>
            <a:ext cx="8229600" cy="6280772"/>
          </a:xfrm>
        </p:spPr>
        <p:txBody>
          <a:bodyPr/>
          <a:lstStyle/>
          <a:p>
            <a:pPr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Schloss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Charlottenburg</a:t>
            </a:r>
            <a:r>
              <a:rPr lang="pl-PL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Pałac </a:t>
            </a:r>
            <a:r>
              <a:rPr lang="pl-PL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Charlottenburg</a:t>
            </a:r>
            <a:endParaRPr lang="pl-PL" sz="2000" b="1" dirty="0"/>
          </a:p>
        </p:txBody>
      </p:sp>
      <p:sp>
        <p:nvSpPr>
          <p:cNvPr id="4" name="Prostokąt 3"/>
          <p:cNvSpPr/>
          <p:nvPr/>
        </p:nvSpPr>
        <p:spPr>
          <a:xfrm>
            <a:off x="0" y="857232"/>
            <a:ext cx="900115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Eine</a:t>
            </a:r>
            <a:r>
              <a:rPr lang="pl-PL" sz="2400" dirty="0">
                <a:latin typeface="Book Antiqua" pitchFamily="18" charset="0"/>
              </a:rPr>
              <a:t> Perle der Berliner Architektur </a:t>
            </a:r>
            <a:r>
              <a:rPr lang="pl-PL" sz="2400" dirty="0" err="1">
                <a:latin typeface="Book Antiqua" pitchFamily="18" charset="0"/>
              </a:rPr>
              <a:t>ist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das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Schloss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Charlottenburg</a:t>
            </a:r>
            <a:r>
              <a:rPr lang="pl-PL" sz="2400" dirty="0" smtClean="0">
                <a:latin typeface="Book Antiqua" pitchFamily="18" charset="0"/>
              </a:rPr>
              <a:t>. Es </a:t>
            </a:r>
            <a:r>
              <a:rPr lang="pl-PL" sz="2400" dirty="0" err="1" smtClean="0">
                <a:latin typeface="Book Antiqua" pitchFamily="18" charset="0"/>
              </a:rPr>
              <a:t>liegt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inmitten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smtClean="0">
                <a:latin typeface="Book Antiqua" pitchFamily="18" charset="0"/>
              </a:rPr>
              <a:t>des  </a:t>
            </a:r>
            <a:r>
              <a:rPr lang="pl-PL" sz="2400" dirty="0" err="1" smtClean="0">
                <a:latin typeface="Book Antiqua" pitchFamily="18" charset="0"/>
              </a:rPr>
              <a:t>malerischen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Schlossparks</a:t>
            </a:r>
            <a:r>
              <a:rPr lang="pl-PL" sz="2400" dirty="0" smtClean="0">
                <a:latin typeface="Book Antiqua" pitchFamily="18" charset="0"/>
              </a:rPr>
              <a:t>. </a:t>
            </a:r>
            <a:r>
              <a:rPr lang="pl-PL" sz="2400" dirty="0">
                <a:latin typeface="Book Antiqua" pitchFamily="18" charset="0"/>
              </a:rPr>
              <a:t>Der Name </a:t>
            </a:r>
            <a:r>
              <a:rPr lang="pl-PL" sz="2400" dirty="0" err="1">
                <a:latin typeface="Book Antiqua" pitchFamily="18" charset="0"/>
              </a:rPr>
              <a:t>kommt</a:t>
            </a:r>
            <a:r>
              <a:rPr lang="pl-PL" sz="2400" dirty="0">
                <a:latin typeface="Book Antiqua" pitchFamily="18" charset="0"/>
              </a:rPr>
              <a:t> von der </a:t>
            </a:r>
            <a:r>
              <a:rPr lang="pl-PL" sz="2400" dirty="0" err="1">
                <a:latin typeface="Book Antiqua" pitchFamily="18" charset="0"/>
              </a:rPr>
              <a:t>geliebten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Frau</a:t>
            </a:r>
            <a:r>
              <a:rPr lang="pl-PL" sz="2400" dirty="0">
                <a:latin typeface="Book Antiqua" pitchFamily="18" charset="0"/>
              </a:rPr>
              <a:t> des </a:t>
            </a:r>
            <a:r>
              <a:rPr lang="pl-PL" sz="2400" dirty="0" err="1">
                <a:latin typeface="Book Antiqua" pitchFamily="18" charset="0"/>
              </a:rPr>
              <a:t>preußischen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K</a:t>
            </a:r>
            <a:r>
              <a:rPr lang="pl-PL" sz="2400" dirty="0" err="1" smtClean="0"/>
              <a:t>öniges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>
                <a:latin typeface="Book Antiqua" pitchFamily="18" charset="0"/>
              </a:rPr>
              <a:t>Friedrich </a:t>
            </a:r>
            <a:r>
              <a:rPr lang="pl-PL" sz="2400" dirty="0" smtClean="0">
                <a:latin typeface="Book Antiqua" pitchFamily="18" charset="0"/>
              </a:rPr>
              <a:t>III. </a:t>
            </a:r>
            <a:r>
              <a:rPr lang="pl-PL" sz="2400" dirty="0">
                <a:latin typeface="Book Antiqua" pitchFamily="18" charset="0"/>
              </a:rPr>
              <a:t>Sophie-Charlotte.</a:t>
            </a:r>
            <a:r>
              <a:rPr lang="pl-PL" dirty="0">
                <a:latin typeface="Book Antiqua" pitchFamily="18" charset="0"/>
              </a:rPr>
              <a:t> </a:t>
            </a:r>
            <a:r>
              <a:rPr lang="pl-PL" sz="1400" dirty="0" smtClean="0">
                <a:latin typeface="Book Antiqua" pitchFamily="18" charset="0"/>
              </a:rPr>
              <a:t>Perłą </a:t>
            </a:r>
            <a:r>
              <a:rPr lang="pl-PL" sz="1400" dirty="0">
                <a:latin typeface="Book Antiqua" pitchFamily="18" charset="0"/>
              </a:rPr>
              <a:t>architektury Berlina jest </a:t>
            </a:r>
            <a:r>
              <a:rPr lang="pl-PL" sz="1400" dirty="0" smtClean="0">
                <a:latin typeface="Book Antiqua" pitchFamily="18" charset="0"/>
              </a:rPr>
              <a:t>pałac </a:t>
            </a:r>
            <a:r>
              <a:rPr lang="pl-PL" sz="1400" dirty="0" err="1" smtClean="0">
                <a:latin typeface="Book Antiqua" pitchFamily="18" charset="0"/>
              </a:rPr>
              <a:t>Charlottenburg</a:t>
            </a:r>
            <a:r>
              <a:rPr lang="pl-PL" sz="1400" dirty="0">
                <a:latin typeface="Book Antiqua" pitchFamily="18" charset="0"/>
              </a:rPr>
              <a:t>. </a:t>
            </a:r>
            <a:r>
              <a:rPr lang="pl-PL" sz="1400" dirty="0" smtClean="0">
                <a:latin typeface="Book Antiqua" pitchFamily="18" charset="0"/>
              </a:rPr>
              <a:t> Leży on pośrodku malowniczego parku pałacowego. Nazwa pałacu pochodzi od imienia  ukochanej żony  króla pruskiego Fryderyka </a:t>
            </a:r>
            <a:r>
              <a:rPr lang="pl-PL" sz="1400" dirty="0">
                <a:latin typeface="Book Antiqua" pitchFamily="18" charset="0"/>
              </a:rPr>
              <a:t>III </a:t>
            </a:r>
            <a:r>
              <a:rPr lang="pl-PL" sz="1400" dirty="0" smtClean="0">
                <a:latin typeface="Book Antiqua" pitchFamily="18" charset="0"/>
              </a:rPr>
              <a:t>-  Zofii Charlotty Hanowerskiej.</a:t>
            </a:r>
            <a:endParaRPr lang="pl-PL" sz="14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928934"/>
            <a:ext cx="3857652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2928934"/>
            <a:ext cx="4009628" cy="2040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28" y="5000636"/>
            <a:ext cx="3429024" cy="1676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028514"/>
            <a:ext cx="3143272" cy="1686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714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500042"/>
            <a:ext cx="9001156" cy="5595004"/>
          </a:xfrm>
        </p:spPr>
        <p:txBody>
          <a:bodyPr>
            <a:normAutofit/>
          </a:bodyPr>
          <a:lstStyle/>
          <a:p>
            <a:pPr>
              <a:buNone/>
            </a:pPr>
            <a:endParaRPr lang="pl-PL" sz="40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47675" indent="-447675" algn="ctr">
              <a:buNone/>
            </a:pP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Reisen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machen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klug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Hauptstädte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der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deutschsprachigen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Länder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4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sehenswert</a:t>
            </a:r>
            <a:r>
              <a:rPr lang="pl-PL" sz="4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?”  </a:t>
            </a:r>
            <a:r>
              <a:rPr lang="pl-PL" sz="40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4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„Podróże kształcą – czy warto zwiedzić stolice krajów niemieckojęzycznych?”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4290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Siegessäule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Kolumna Zwycięstwa</a:t>
            </a:r>
          </a:p>
          <a:p>
            <a:pPr marL="179388" indent="0" algn="just">
              <a:buNone/>
            </a:pPr>
            <a:r>
              <a:rPr lang="pl-PL" sz="2400" dirty="0" smtClean="0"/>
              <a:t>In der N</a:t>
            </a:r>
            <a:r>
              <a:rPr lang="de-DE" sz="2400" dirty="0" smtClean="0"/>
              <a:t>ä</a:t>
            </a:r>
            <a:r>
              <a:rPr lang="pl-PL" sz="2400" dirty="0" err="1" smtClean="0"/>
              <a:t>he</a:t>
            </a:r>
            <a:r>
              <a:rPr lang="pl-PL" sz="2400" dirty="0" smtClean="0"/>
              <a:t> des</a:t>
            </a:r>
            <a:r>
              <a:rPr lang="de-DE" sz="2400" dirty="0" smtClean="0"/>
              <a:t> Tiergarten</a:t>
            </a:r>
            <a:r>
              <a:rPr lang="pl-PL" sz="2400" dirty="0" smtClean="0"/>
              <a:t>s</a:t>
            </a:r>
            <a:r>
              <a:rPr lang="de-DE" sz="2400" dirty="0" smtClean="0"/>
              <a:t> </a:t>
            </a:r>
            <a:r>
              <a:rPr lang="de-DE" sz="2400" dirty="0"/>
              <a:t>können wir die Siegessäule mit der Skulptur der Nike </a:t>
            </a:r>
            <a:r>
              <a:rPr lang="pl-PL" sz="2400" dirty="0" err="1" smtClean="0"/>
              <a:t>sehen</a:t>
            </a:r>
            <a:r>
              <a:rPr lang="de-DE" sz="2400" dirty="0" smtClean="0"/>
              <a:t>. </a:t>
            </a:r>
            <a:r>
              <a:rPr lang="pl-PL" sz="2400" dirty="0" smtClean="0"/>
              <a:t> In der </a:t>
            </a:r>
            <a:r>
              <a:rPr lang="de-DE" sz="2400" dirty="0" smtClean="0"/>
              <a:t>Mitte der </a:t>
            </a:r>
            <a:r>
              <a:rPr lang="de-DE" sz="2400" dirty="0"/>
              <a:t>Säule gibt es Treppen, die nach oben zur Aussichtsturm führen.</a:t>
            </a:r>
            <a:r>
              <a:rPr lang="pl-PL" sz="1200" dirty="0"/>
              <a:t> </a:t>
            </a:r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0" algn="just">
              <a:buNone/>
            </a:pPr>
            <a:r>
              <a:rPr lang="pl-PL" sz="1400" dirty="0" smtClean="0"/>
              <a:t> W pobliżu ogrodu zoologicznego możemy </a:t>
            </a:r>
            <a:r>
              <a:rPr lang="pl-PL" sz="1400" dirty="0"/>
              <a:t>zobaczyć Kolumnę </a:t>
            </a:r>
            <a:r>
              <a:rPr lang="pl-PL" sz="1400" dirty="0" smtClean="0"/>
              <a:t>Zwycięstwa z figurą </a:t>
            </a:r>
            <a:r>
              <a:rPr lang="pl-PL" sz="1400" dirty="0" err="1" smtClean="0"/>
              <a:t>boginii</a:t>
            </a:r>
            <a:r>
              <a:rPr lang="pl-PL" sz="1400" dirty="0" smtClean="0"/>
              <a:t> zwycięstwa Nike.  W środku kolumny znajdują się schody, które  </a:t>
            </a:r>
            <a:r>
              <a:rPr lang="pl-PL" sz="1400" dirty="0"/>
              <a:t>prowadzą na wieżę widokową.</a:t>
            </a:r>
          </a:p>
          <a:p>
            <a:endParaRPr lang="pl-PL" dirty="0"/>
          </a:p>
        </p:txBody>
      </p:sp>
      <p:pic>
        <p:nvPicPr>
          <p:cNvPr id="4" name="Obraz 3" descr="C:\Users\INTEL\Desktop\niemcy\kolumna zwycięstwa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5000636"/>
            <a:ext cx="2930752" cy="1681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3000372"/>
            <a:ext cx="3143272" cy="1939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2857496"/>
            <a:ext cx="2905129" cy="40005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214338"/>
          </a:xfrm>
        </p:spPr>
        <p:txBody>
          <a:bodyPr>
            <a:normAutofit fontScale="90000"/>
          </a:bodyPr>
          <a:lstStyle/>
          <a:p>
            <a:r>
              <a:rPr lang="pl-PL" dirty="0"/>
              <a:t>                                                                                            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8786874" cy="630936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Museumsinsel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Wyspa Muzeów</a:t>
            </a:r>
          </a:p>
          <a:p>
            <a:pPr marL="179388" indent="0" algn="just">
              <a:buNone/>
            </a:pPr>
            <a:r>
              <a:rPr lang="de-DE" sz="2400" dirty="0"/>
              <a:t>Im Zentrum von </a:t>
            </a:r>
            <a:r>
              <a:rPr lang="de-DE" sz="2400" dirty="0" smtClean="0"/>
              <a:t>Berlin </a:t>
            </a:r>
            <a:r>
              <a:rPr lang="pl-PL" sz="2400" dirty="0" smtClean="0"/>
              <a:t> </a:t>
            </a:r>
            <a:r>
              <a:rPr lang="pl-PL" sz="2400" dirty="0" err="1" smtClean="0"/>
              <a:t>befindet</a:t>
            </a:r>
            <a:r>
              <a:rPr lang="pl-PL" sz="2400" dirty="0" smtClean="0"/>
              <a:t> </a:t>
            </a:r>
            <a:r>
              <a:rPr lang="pl-PL" sz="2400" dirty="0" err="1" smtClean="0"/>
              <a:t>sich</a:t>
            </a:r>
            <a:r>
              <a:rPr lang="pl-PL" sz="2400" dirty="0" smtClean="0"/>
              <a:t> </a:t>
            </a:r>
            <a:r>
              <a:rPr lang="pl-PL" sz="2400" dirty="0" err="1" smtClean="0"/>
              <a:t>die</a:t>
            </a:r>
            <a:r>
              <a:rPr lang="de-DE" sz="2400" dirty="0" smtClean="0"/>
              <a:t> Museumsinsel</a:t>
            </a:r>
            <a:r>
              <a:rPr lang="pl-PL" sz="2400" dirty="0" smtClean="0"/>
              <a:t>.</a:t>
            </a:r>
            <a:r>
              <a:rPr lang="de-DE" sz="2400" dirty="0" smtClean="0"/>
              <a:t> </a:t>
            </a:r>
            <a:r>
              <a:rPr lang="pl-PL" sz="2400" dirty="0" smtClean="0"/>
              <a:t>Sie </a:t>
            </a:r>
            <a:r>
              <a:rPr lang="pl-PL" sz="2400" dirty="0" err="1" smtClean="0"/>
              <a:t>liegt</a:t>
            </a:r>
            <a:r>
              <a:rPr lang="pl-PL" sz="2400" dirty="0" smtClean="0"/>
              <a:t> </a:t>
            </a:r>
            <a:r>
              <a:rPr lang="de-DE" sz="2400" dirty="0" smtClean="0"/>
              <a:t>auf de</a:t>
            </a:r>
            <a:r>
              <a:rPr lang="pl-PL" sz="2400" dirty="0" smtClean="0"/>
              <a:t>r </a:t>
            </a:r>
            <a:r>
              <a:rPr lang="pl-PL" sz="2400" dirty="0" err="1" smtClean="0"/>
              <a:t>kleinen</a:t>
            </a:r>
            <a:r>
              <a:rPr lang="pl-PL" sz="2400" dirty="0" smtClean="0"/>
              <a:t> </a:t>
            </a:r>
            <a:r>
              <a:rPr lang="pl-PL" sz="2400" dirty="0" err="1" smtClean="0"/>
              <a:t>Insel</a:t>
            </a:r>
            <a:r>
              <a:rPr lang="pl-PL" sz="2400" dirty="0" smtClean="0"/>
              <a:t> </a:t>
            </a:r>
            <a:r>
              <a:rPr lang="pl-PL" sz="2400" dirty="0" err="1" smtClean="0"/>
              <a:t>auf</a:t>
            </a:r>
            <a:r>
              <a:rPr lang="pl-PL" sz="2400" dirty="0" smtClean="0"/>
              <a:t> der </a:t>
            </a:r>
            <a:r>
              <a:rPr lang="de-DE" sz="2400" dirty="0" smtClean="0"/>
              <a:t> Spree</a:t>
            </a:r>
            <a:r>
              <a:rPr lang="pl-PL" sz="2400" dirty="0" smtClean="0"/>
              <a:t>. </a:t>
            </a:r>
            <a:r>
              <a:rPr lang="pl-PL" sz="2400" dirty="0" err="1" smtClean="0"/>
              <a:t>Zur</a:t>
            </a:r>
            <a:r>
              <a:rPr lang="pl-PL" sz="2400" dirty="0" smtClean="0"/>
              <a:t> </a:t>
            </a:r>
            <a:r>
              <a:rPr lang="de-DE" sz="2400" dirty="0" err="1" smtClean="0"/>
              <a:t>Museumsinse</a:t>
            </a:r>
            <a:r>
              <a:rPr lang="pl-PL" sz="2400" dirty="0" smtClean="0"/>
              <a:t>l </a:t>
            </a:r>
            <a:r>
              <a:rPr lang="pl-PL" sz="2400" dirty="0" smtClean="0">
                <a:solidFill>
                  <a:srgbClr val="FF0000"/>
                </a:solidFill>
              </a:rPr>
              <a:t>  </a:t>
            </a:r>
            <a:r>
              <a:rPr lang="pl-PL" sz="2400" dirty="0" err="1" smtClean="0"/>
              <a:t>gehören</a:t>
            </a:r>
            <a:r>
              <a:rPr lang="pl-PL" sz="2400" dirty="0" smtClean="0"/>
              <a:t>  </a:t>
            </a:r>
            <a:r>
              <a:rPr lang="pl-PL" sz="2400" dirty="0" err="1" smtClean="0"/>
              <a:t>fünf</a:t>
            </a:r>
            <a:r>
              <a:rPr lang="pl-PL" sz="2400" dirty="0" smtClean="0"/>
              <a:t>  </a:t>
            </a:r>
            <a:r>
              <a:rPr lang="pl-PL" sz="2400" dirty="0" err="1" smtClean="0"/>
              <a:t>Museen</a:t>
            </a:r>
            <a:r>
              <a:rPr lang="pl-PL" sz="2400" dirty="0" smtClean="0"/>
              <a:t>. </a:t>
            </a:r>
            <a:r>
              <a:rPr lang="de-DE" sz="2400" dirty="0"/>
              <a:t>Die Museumsinsel gehört </a:t>
            </a:r>
            <a:r>
              <a:rPr lang="pl-PL" sz="2400" dirty="0"/>
              <a:t>z</a:t>
            </a:r>
            <a:r>
              <a:rPr lang="de-DE" sz="2400" dirty="0"/>
              <a:t>um Weltkulturerbe der UNESCO.</a:t>
            </a:r>
            <a:endParaRPr lang="pl-PL" sz="1200" dirty="0"/>
          </a:p>
          <a:p>
            <a:pPr marL="179388" indent="0">
              <a:buNone/>
            </a:pPr>
            <a:r>
              <a:rPr lang="pl-PL" sz="1400" dirty="0"/>
              <a:t>W centrum </a:t>
            </a:r>
            <a:r>
              <a:rPr lang="pl-PL" sz="1400" dirty="0" smtClean="0"/>
              <a:t>Berlina znajduje się  Wyspa Muzeów. Leży ona na małej wyspie na Sprewie. Do Wyspy Muzeów należy 5 muzeów. </a:t>
            </a:r>
            <a:r>
              <a:rPr lang="pl-PL" sz="1400" dirty="0"/>
              <a:t>Wyspa muzeów należy do  światowego dziedzictwa  UNESCO.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C:\Users\INTEL\Desktop\niemcy\wyspa_muzeow berlin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2962272"/>
            <a:ext cx="2733692" cy="189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071810"/>
            <a:ext cx="2928958" cy="1781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857760"/>
            <a:ext cx="3000396" cy="186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5000636"/>
            <a:ext cx="2714644" cy="169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4678" y="3683692"/>
            <a:ext cx="3000396" cy="2152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/>
          <a:lstStyle/>
          <a:p>
            <a:pPr marL="88900" indent="47625" algn="ctr">
              <a:buNone/>
            </a:pP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Berliner Dom  </a:t>
            </a:r>
            <a:r>
              <a:rPr lang="pl-PL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88900" indent="47625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Katedra Berlińska</a:t>
            </a:r>
          </a:p>
          <a:p>
            <a:pPr marL="88900" indent="47625" algn="ctr">
              <a:buNone/>
            </a:pPr>
            <a:endParaRPr lang="pl-PL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900" indent="47625" algn="just">
              <a:buNone/>
            </a:pPr>
            <a:r>
              <a:rPr lang="de-DE" sz="2400" dirty="0"/>
              <a:t>Berliner Dom ist, mit seiner Höhe von 98 Metern </a:t>
            </a:r>
            <a:r>
              <a:rPr lang="pl-PL" sz="2400" dirty="0"/>
              <a:t> </a:t>
            </a:r>
            <a:r>
              <a:rPr lang="de-DE" sz="2400" dirty="0"/>
              <a:t>und Fläche für 1500  Leute, die größte</a:t>
            </a:r>
            <a:r>
              <a:rPr lang="pl-PL" sz="2400" dirty="0"/>
              <a:t> </a:t>
            </a:r>
            <a:r>
              <a:rPr lang="de-DE" sz="2400" dirty="0"/>
              <a:t>evangelische Kirche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de-DE" sz="2400" dirty="0"/>
              <a:t>in Deutschland.</a:t>
            </a:r>
            <a:r>
              <a:rPr lang="pl-PL" sz="2400" dirty="0"/>
              <a:t> </a:t>
            </a:r>
          </a:p>
          <a:p>
            <a:pPr marL="88900" indent="47625">
              <a:buNone/>
            </a:pPr>
            <a:r>
              <a:rPr lang="pl-PL" sz="1400" dirty="0"/>
              <a:t>Katedra Berlińska o wysokości 98 metrów i powierzchni dla 1500 osób jest największym kościołem protestanckim w Niemczech.  </a:t>
            </a:r>
            <a:endParaRPr lang="pl-PL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/>
          </a:p>
        </p:txBody>
      </p:sp>
      <p:pic>
        <p:nvPicPr>
          <p:cNvPr id="4" name="Obraz 3" descr="C:\Users\INTEL\Desktop\niemcy\berlin-katedra berlińska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143248"/>
            <a:ext cx="4572032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2571744"/>
            <a:ext cx="2928958" cy="2013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8" y="4643446"/>
            <a:ext cx="3143272" cy="2090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0"/>
            <a:ext cx="9001156" cy="685800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Berliner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Botanische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Garten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Berliński Ogród Botaniczny</a:t>
            </a:r>
          </a:p>
          <a:p>
            <a:pPr marL="179388" indent="0" algn="just">
              <a:buNone/>
            </a:pPr>
            <a:r>
              <a:rPr lang="pl-PL" sz="2400" dirty="0" smtClean="0"/>
              <a:t>In </a:t>
            </a:r>
            <a:r>
              <a:rPr lang="de-DE" sz="2400" dirty="0" smtClean="0"/>
              <a:t>Berlin </a:t>
            </a:r>
            <a:r>
              <a:rPr lang="de-DE" sz="2400" dirty="0"/>
              <a:t>befindet sich der Botanische </a:t>
            </a:r>
            <a:r>
              <a:rPr lang="de-DE" sz="2400" dirty="0" smtClean="0"/>
              <a:t>Garten. </a:t>
            </a:r>
            <a:r>
              <a:rPr lang="de-DE" sz="2400" dirty="0"/>
              <a:t>Mit einer Fläche von über 43 Hektar und etwa 22.000 verschiedenen Pflanzenarten ist er einer der größten Botanischen </a:t>
            </a:r>
            <a:r>
              <a:rPr lang="de-DE" sz="2400" dirty="0" smtClean="0"/>
              <a:t>Gärten Deutschlands</a:t>
            </a:r>
            <a:r>
              <a:rPr lang="de-DE" sz="2400" dirty="0"/>
              <a:t>.</a:t>
            </a:r>
            <a:r>
              <a:rPr lang="pl-PL" sz="2400" dirty="0"/>
              <a:t>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dirty="0"/>
              <a:t>W  Berlinie znajduje się  Berliński Ogród Botaniczny. Ogród zajmuje 43 hektary, prezentując zwiedzającym ok. 22 tysięcy gatunków roślin i jest jednym z największych ogrodów botanicznych w Niemczech. </a:t>
            </a:r>
          </a:p>
        </p:txBody>
      </p:sp>
      <p:pic>
        <p:nvPicPr>
          <p:cNvPr id="4" name="Obraz 3" descr="C:\Users\INTEL\Desktop\niemcy\ogród botan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786058"/>
            <a:ext cx="2714644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:\Users\INTEL\Desktop\niemcy\ogród botan1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4071942"/>
            <a:ext cx="271464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2857496"/>
            <a:ext cx="2714644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5500678"/>
            <a:ext cx="271464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2786058"/>
            <a:ext cx="2714644" cy="128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500678"/>
            <a:ext cx="271464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5357826"/>
            <a:ext cx="271464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4071942"/>
            <a:ext cx="2714644" cy="1357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4678" y="4000504"/>
            <a:ext cx="2714644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 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Berliner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Zoologische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Garten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Berliński Ogród Zoologiczny</a:t>
            </a:r>
          </a:p>
          <a:p>
            <a:pPr marL="179388" indent="0" algn="just">
              <a:buNone/>
            </a:pPr>
            <a:r>
              <a:rPr lang="de-DE" sz="2400" dirty="0" smtClean="0"/>
              <a:t>Der </a:t>
            </a:r>
            <a:r>
              <a:rPr lang="pl-PL" sz="2400" dirty="0" smtClean="0"/>
              <a:t> Berliner </a:t>
            </a:r>
            <a:r>
              <a:rPr lang="de-DE" sz="2400" dirty="0" smtClean="0"/>
              <a:t>Zoologische Garten</a:t>
            </a:r>
            <a:r>
              <a:rPr lang="pl-PL" sz="2400" dirty="0" smtClean="0"/>
              <a:t> </a:t>
            </a:r>
            <a:r>
              <a:rPr lang="de-DE" sz="2400" dirty="0" smtClean="0"/>
              <a:t>ist </a:t>
            </a:r>
            <a:r>
              <a:rPr lang="de-DE" sz="2400" dirty="0"/>
              <a:t>der älteste </a:t>
            </a:r>
            <a:r>
              <a:rPr lang="de-DE" sz="2400" dirty="0" smtClean="0"/>
              <a:t>Zoo </a:t>
            </a:r>
            <a:r>
              <a:rPr lang="de-DE" sz="2400" dirty="0"/>
              <a:t>Deutschlands. Er liegt im Zentrum Berlins auf einer 33 Hektar großen Fläche. Man kann dort circa 14 Tausend Tiere sehen.</a:t>
            </a:r>
            <a:r>
              <a:rPr lang="pl-PL" sz="1200" dirty="0"/>
              <a:t> </a:t>
            </a:r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0">
              <a:buNone/>
            </a:pPr>
            <a:r>
              <a:rPr lang="pl-PL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Berliński </a:t>
            </a:r>
            <a:r>
              <a:rPr lang="de-DE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ód zoologiczny </a:t>
            </a:r>
            <a:r>
              <a:rPr lang="pl-PL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 najstarszym </a:t>
            </a:r>
            <a:r>
              <a:rPr lang="pl-PL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 w Niemczech. Znajduje się w centrum Berlina i zajmuje obszar 35 hektarów.  Można tam zobaczyć około 14 tysięcy zwierząt.</a:t>
            </a:r>
          </a:p>
        </p:txBody>
      </p:sp>
      <p:pic>
        <p:nvPicPr>
          <p:cNvPr id="4" name="Obraz 3" descr="C:\Users\INTEL\Desktop\niemcy\zoo ber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2928934"/>
            <a:ext cx="3701897" cy="1951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2" name="AutoShape 2" descr="C:\Users\INTEL\Desktop\niemcy\zoo 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484" name="AutoShape 4" descr="C:\Users\INTEL\Desktop\niemcy\zoo 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486" name="AutoShape 6" descr="C:\Users\INTEL\Desktop\niemcy\zoo 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2857496"/>
            <a:ext cx="3714776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857760"/>
            <a:ext cx="3714776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4" y="4857760"/>
            <a:ext cx="3714776" cy="1857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C:\Users\INTEL\Desktop\niemcy\zoo mrówkojad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2607972" cy="1738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 descr="C:\Users\INTEL\Desktop\niemcy\zoo berlin kameleon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428604"/>
            <a:ext cx="2620645" cy="17449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:\Users\INTEL\Desktop\niemcy\Zoo-Berlin-panda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2357430"/>
            <a:ext cx="2623191" cy="181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 descr="C:\Users\INTEL\Desktop\niemcy\zoo berlin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285992"/>
            <a:ext cx="2643206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 descr="C:\Users\INTEL\Desktop\niemcy\zoo tygrys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2357430"/>
            <a:ext cx="2643206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 descr="C:\Users\INTEL\Desktop\niemcy\zooberlin-i-kondor-krolewski.jp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4572008"/>
            <a:ext cx="1552173" cy="206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9" descr="C:\Users\INTEL\Desktop\niemcy\zoo berlin ptaki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4429132"/>
            <a:ext cx="1571223" cy="20732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5074" y="428604"/>
            <a:ext cx="264320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0298" y="4429132"/>
            <a:ext cx="4143404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714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8929718" cy="685800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Aquarium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Akwarium</a:t>
            </a:r>
          </a:p>
          <a:p>
            <a:pPr marL="179388" indent="0" algn="just">
              <a:buNone/>
            </a:pPr>
            <a:r>
              <a:rPr lang="de-DE" sz="2400" dirty="0" smtClean="0"/>
              <a:t>Im </a:t>
            </a:r>
            <a:r>
              <a:rPr lang="pl-PL" sz="2400" dirty="0" smtClean="0"/>
              <a:t> Berliner </a:t>
            </a:r>
            <a:r>
              <a:rPr lang="de-DE" sz="2400" dirty="0" smtClean="0"/>
              <a:t>ZOO  </a:t>
            </a:r>
            <a:r>
              <a:rPr lang="de-DE" sz="2400" dirty="0"/>
              <a:t>gibt es auch ein </a:t>
            </a:r>
            <a:r>
              <a:rPr lang="de-DE" sz="2400" dirty="0" smtClean="0"/>
              <a:t>riesiges</a:t>
            </a:r>
            <a:r>
              <a:rPr lang="pl-PL" sz="2400" dirty="0" smtClean="0"/>
              <a:t>, </a:t>
            </a:r>
            <a:r>
              <a:rPr lang="pl-PL" sz="2400" dirty="0" err="1" smtClean="0"/>
              <a:t>dreistöckiges</a:t>
            </a:r>
            <a:r>
              <a:rPr lang="de-DE" sz="2400" dirty="0" smtClean="0"/>
              <a:t> Aquarium</a:t>
            </a:r>
            <a:r>
              <a:rPr lang="pl-PL" sz="2400" dirty="0" smtClean="0"/>
              <a:t>.</a:t>
            </a:r>
            <a:r>
              <a:rPr lang="pl-PL" dirty="0" smtClean="0"/>
              <a:t> </a:t>
            </a:r>
            <a:endParaRPr lang="pl-PL" dirty="0"/>
          </a:p>
          <a:p>
            <a:pPr marL="179388" indent="-42863">
              <a:buNone/>
            </a:pPr>
            <a:r>
              <a:rPr lang="pl-PL" sz="1400" dirty="0"/>
              <a:t>   Na terenie ZOO znajduje się również ogromne trzypiętrowe akwarium.</a:t>
            </a:r>
          </a:p>
        </p:txBody>
      </p:sp>
      <p:pic>
        <p:nvPicPr>
          <p:cNvPr id="4" name="Obraz 3" descr="C:\Users\INTEL\Desktop\niemcy\zoo berlin skrzydlica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071678"/>
            <a:ext cx="264320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:\Users\INTEL\Desktop\niemcy\zoo berlin akwarium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714752"/>
            <a:ext cx="2643206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2285992"/>
            <a:ext cx="3500430" cy="2625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364" y="5143512"/>
            <a:ext cx="3500462" cy="1583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40" y="2000240"/>
            <a:ext cx="2262180" cy="3214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6578" y="5192626"/>
            <a:ext cx="2214578" cy="1522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286364"/>
            <a:ext cx="2551357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714404"/>
            <a:ext cx="8229600" cy="50006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43050"/>
            <a:ext cx="8229600" cy="4666310"/>
          </a:xfrm>
        </p:spPr>
        <p:txBody>
          <a:bodyPr/>
          <a:lstStyle/>
          <a:p>
            <a:pPr algn="ctr">
              <a:buNone/>
            </a:pP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Wofür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ist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Deutschland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der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Welt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bekannt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r>
              <a:rPr lang="pl-PL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32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Z czego znane są Niemcy  na świecie?</a:t>
            </a:r>
          </a:p>
          <a:p>
            <a:endParaRPr lang="pl-PL" dirty="0"/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3571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0950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Autos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500042"/>
            <a:ext cx="3428992" cy="1858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44" y="4643446"/>
            <a:ext cx="2714644" cy="180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85728"/>
            <a:ext cx="3429024" cy="2106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3857628"/>
            <a:ext cx="3436897" cy="1933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Mercedes-Benz Klasa G W463 2017 15 km V8 benzyna - motowolf najszybszy blog  motoryzacyjny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2428868"/>
            <a:ext cx="333818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Opel Grandland X - znamy polskie ceny - w auto motor i sport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283" y="3357562"/>
            <a:ext cx="2730717" cy="1819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5000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1665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Land der Musik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klassiker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b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Kraj klasyków muzyki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1500174"/>
            <a:ext cx="2214578" cy="2547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rostokąt 4"/>
          <p:cNvSpPr/>
          <p:nvPr/>
        </p:nvSpPr>
        <p:spPr>
          <a:xfrm>
            <a:off x="785786" y="4071942"/>
            <a:ext cx="1859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Richard Wagner</a:t>
            </a:r>
            <a:endParaRPr lang="pl-P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744" y="2143116"/>
            <a:ext cx="2071702" cy="2576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3786182" y="4786322"/>
            <a:ext cx="19383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Robert Schuman </a:t>
            </a:r>
            <a:endParaRPr lang="pl-PL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2786058"/>
            <a:ext cx="2071702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6429388" y="5429264"/>
            <a:ext cx="20874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Jan Sebastian Bach</a:t>
            </a:r>
            <a:endParaRPr lang="pl-PL" dirty="0"/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85720" y="857232"/>
            <a:ext cx="8229600" cy="1828800"/>
          </a:xfrm>
        </p:spPr>
        <p:txBody>
          <a:bodyPr>
            <a:normAutofit/>
          </a:bodyPr>
          <a:lstStyle/>
          <a:p>
            <a:r>
              <a:rPr lang="pl-PL" sz="7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Deutschland</a:t>
            </a:r>
            <a: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8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4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niemcy</a:t>
            </a:r>
            <a:endParaRPr lang="pl-PL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9501222" y="2714620"/>
            <a:ext cx="200004" cy="175260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 descr="C:\Users\INTEL\Desktop\germany-flagge-wappen.gif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290" y="3357563"/>
            <a:ext cx="6286544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928718"/>
            <a:ext cx="8229600" cy="42862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35729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de-DE" sz="2000" b="1" i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451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636" y="1285860"/>
            <a:ext cx="2714644" cy="2035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20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7" y="1357299"/>
            <a:ext cx="228601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Prostokąt 8"/>
          <p:cNvSpPr/>
          <p:nvPr/>
        </p:nvSpPr>
        <p:spPr>
          <a:xfrm>
            <a:off x="428596" y="285728"/>
            <a:ext cx="828677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Schöne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Aussichten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Landschaftsparks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Przepiękne widoki i parki krajobrazowe</a:t>
            </a:r>
            <a:endParaRPr lang="pl-PL" sz="2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1357298"/>
            <a:ext cx="2796439" cy="1857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3643314"/>
            <a:ext cx="2285996" cy="2285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4239393"/>
            <a:ext cx="2939554" cy="1951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4357694"/>
            <a:ext cx="2809868" cy="201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2643182"/>
          </a:xfrm>
        </p:spPr>
        <p:txBody>
          <a:bodyPr>
            <a:noAutofit/>
          </a:bodyPr>
          <a:lstStyle/>
          <a:p>
            <a:r>
              <a:rPr lang="pl-PL" sz="7200" i="1" dirty="0">
                <a:latin typeface="Book Antiqua" pitchFamily="18" charset="0"/>
              </a:rPr>
              <a:t>LIECHTENSTEIN</a:t>
            </a:r>
            <a:br>
              <a:rPr lang="pl-PL" sz="7200" i="1" dirty="0">
                <a:latin typeface="Book Antiqua" pitchFamily="18" charset="0"/>
              </a:rPr>
            </a:br>
            <a:r>
              <a:rPr lang="pl-PL" sz="4000" i="1" dirty="0" smtClean="0">
                <a:latin typeface="Book Antiqua" pitchFamily="18" charset="0"/>
              </a:rPr>
              <a:t>LIECHTENSTEIN</a:t>
            </a:r>
            <a:endParaRPr lang="pl-PL" sz="7200" b="0" i="1" dirty="0">
              <a:latin typeface="Book Antiqua" pitchFamily="18" charset="0"/>
            </a:endParaRPr>
          </a:p>
        </p:txBody>
      </p:sp>
      <p:pic>
        <p:nvPicPr>
          <p:cNvPr id="4" name="Symbol zastępczy zawartości 3" descr="C:\Users\INTEL\Desktop\Liechtenstein\flaga liechten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857496"/>
            <a:ext cx="4048103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:\Users\INTEL\Desktop\Liechtenstein\herb liecht.pn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2857496"/>
            <a:ext cx="207170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42900"/>
            <a:ext cx="8229600" cy="14290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-928718"/>
            <a:ext cx="8715436" cy="7643866"/>
          </a:xfrm>
        </p:spPr>
        <p:txBody>
          <a:bodyPr/>
          <a:lstStyle/>
          <a:p>
            <a:pPr marL="179388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179388" indent="0">
              <a:buNone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0" algn="ctr">
              <a:buNone/>
            </a:pP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Liechtenstein –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Allgemeine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Informationen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Liechtenstein – ogólne informacje</a:t>
            </a:r>
            <a:r>
              <a:rPr lang="pl-PL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 marL="179388" indent="0" algn="just">
              <a:buNone/>
            </a:pPr>
            <a:r>
              <a:rPr lang="de-DE" sz="2400" dirty="0"/>
              <a:t>Liechtenstein ist ein kleines, deutschsprachiges, gebirgiges,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de-DE" sz="2400" dirty="0"/>
              <a:t>25 Kilometer langes Fürstentum zwischen Österreich und der Schweiz. Bekannt ist das Land für seine mittelalterlichen Burgen, Alpenlandschaften und Dörfer, die durch zahlreiche Wanderwege verbunden sind.</a:t>
            </a:r>
            <a:r>
              <a:rPr lang="pl-PL" sz="2400" dirty="0"/>
              <a:t> </a:t>
            </a:r>
            <a:r>
              <a:rPr lang="de-DE" sz="2400" dirty="0"/>
              <a:t>Die westliche Grenze ist der Fluss Rhein und im Osten die Alpen</a:t>
            </a:r>
            <a:r>
              <a:rPr lang="pl-PL" sz="2400" dirty="0"/>
              <a:t>.</a:t>
            </a:r>
            <a:r>
              <a:rPr lang="pl-PL" sz="1200" dirty="0">
                <a:solidFill>
                  <a:srgbClr val="FF0000"/>
                </a:solidFill>
              </a:rPr>
              <a:t> 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Fürstentum</a:t>
            </a:r>
            <a:r>
              <a:rPr lang="pl-PL" sz="2400" dirty="0"/>
              <a:t> </a:t>
            </a:r>
            <a:r>
              <a:rPr lang="pl-PL" sz="2400" dirty="0" err="1"/>
              <a:t>besteht</a:t>
            </a:r>
            <a:r>
              <a:rPr lang="pl-PL" sz="2400" dirty="0"/>
              <a:t> aus 11 </a:t>
            </a:r>
            <a:r>
              <a:rPr lang="pl-PL" sz="2400" dirty="0" err="1"/>
              <a:t>Gemeinden</a:t>
            </a:r>
            <a:r>
              <a:rPr lang="pl-PL" sz="2400" dirty="0"/>
              <a:t>. </a:t>
            </a:r>
          </a:p>
          <a:p>
            <a:pPr marL="179388" indent="0" algn="just">
              <a:buNone/>
            </a:pPr>
            <a:r>
              <a:rPr lang="pl-PL" sz="1400" dirty="0"/>
              <a:t>Liechtenstein to małe, niemieckojęzyczne, górzyste księstwo o długości 25 kilometrów, położone między Austrią a Szwajcarią. Kraj słynie ze średniowiecznych zamków, alpejskich krajobrazów i wiosek, które połączone są licznymi szlakami turystycznymi. Zachodnią granicą jest Ren, a na wschodzie Alpy.</a:t>
            </a:r>
            <a:r>
              <a:rPr lang="pl-PL" sz="1400" dirty="0">
                <a:solidFill>
                  <a:srgbClr val="FF0000"/>
                </a:solidFill>
              </a:rPr>
              <a:t> </a:t>
            </a:r>
            <a:r>
              <a:rPr lang="pl-PL" sz="1400" dirty="0"/>
              <a:t>Księstwo składa się z 11 gmin.</a:t>
            </a:r>
          </a:p>
          <a:p>
            <a:pPr marL="179388" indent="0">
              <a:buNone/>
            </a:pPr>
            <a:endParaRPr lang="pl-PL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76" y="4429108"/>
            <a:ext cx="1928826" cy="2286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2330" y="4429132"/>
            <a:ext cx="157163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532" y="-2687860"/>
            <a:ext cx="3185994" cy="268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4357694"/>
            <a:ext cx="2859178" cy="2396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2143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1857364"/>
            <a:ext cx="3614734" cy="2416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4000504"/>
            <a:ext cx="3857652" cy="24010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Prostokąt 6"/>
          <p:cNvSpPr/>
          <p:nvPr/>
        </p:nvSpPr>
        <p:spPr>
          <a:xfrm>
            <a:off x="142844" y="357166"/>
            <a:ext cx="871543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0">
              <a:buNone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/>
              <a:t>Die Fläche beträgt nur 160 km² (Quadratkilometer)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de-DE" sz="2400" dirty="0"/>
              <a:t> und die Bevölkerungszahl 39 000 </a:t>
            </a:r>
            <a:r>
              <a:rPr lang="pl-PL" sz="2400" dirty="0" err="1"/>
              <a:t>Ein</a:t>
            </a:r>
            <a:r>
              <a:rPr lang="de-DE" sz="2400" dirty="0" err="1"/>
              <a:t>wohner</a:t>
            </a:r>
            <a:r>
              <a:rPr lang="de-DE" sz="2400" dirty="0"/>
              <a:t>.</a:t>
            </a:r>
            <a:endParaRPr lang="pl-PL" sz="2400" dirty="0"/>
          </a:p>
          <a:p>
            <a:pPr marL="179388" indent="0">
              <a:buNone/>
            </a:pPr>
            <a:r>
              <a:rPr lang="pl-PL" sz="1400" dirty="0"/>
              <a:t> Jego powierzchnia wynosi tylko 160 km2 i liczy około 39 tysięcy mieszkańców.  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9256" y="1285860"/>
            <a:ext cx="3571900" cy="2323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44" y="4286256"/>
            <a:ext cx="3643338" cy="2286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535210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 err="1"/>
              <a:t>Die</a:t>
            </a:r>
            <a:r>
              <a:rPr lang="pl-PL" sz="2600" b="1" u="sng" dirty="0"/>
              <a:t> </a:t>
            </a:r>
            <a:r>
              <a:rPr lang="pl-PL" sz="2600" b="1" u="sng" dirty="0" err="1"/>
              <a:t>größten</a:t>
            </a:r>
            <a:r>
              <a:rPr lang="pl-PL" sz="2600" b="1" u="sng" dirty="0"/>
              <a:t> </a:t>
            </a:r>
            <a:r>
              <a:rPr lang="pl-PL" sz="2600" b="1" u="sng" dirty="0" err="1"/>
              <a:t>Städte</a:t>
            </a:r>
            <a:r>
              <a:rPr lang="pl-PL" sz="2600" dirty="0"/>
              <a:t>:  </a:t>
            </a:r>
            <a:r>
              <a:rPr lang="pl-PL" sz="2600" dirty="0" err="1"/>
              <a:t>Schaan</a:t>
            </a:r>
            <a:r>
              <a:rPr lang="pl-PL" sz="2600" dirty="0"/>
              <a:t>, Vaduz, </a:t>
            </a:r>
            <a:r>
              <a:rPr lang="pl-PL" sz="2600" dirty="0" err="1"/>
              <a:t>Triesen</a:t>
            </a:r>
            <a:r>
              <a:rPr lang="pl-PL" sz="2600" dirty="0"/>
              <a:t>.</a:t>
            </a:r>
          </a:p>
          <a:p>
            <a:pPr>
              <a:buNone/>
            </a:pPr>
            <a:r>
              <a:rPr lang="pl-PL" sz="1500" dirty="0"/>
              <a:t>Największe miasta:  </a:t>
            </a:r>
            <a:r>
              <a:rPr lang="pl-PL" sz="1500" dirty="0" err="1"/>
              <a:t>Schaan</a:t>
            </a:r>
            <a:r>
              <a:rPr lang="pl-PL" sz="1500" dirty="0"/>
              <a:t>, Vaduz, </a:t>
            </a:r>
            <a:r>
              <a:rPr lang="pl-PL" sz="1500" dirty="0" err="1"/>
              <a:t>Triesen</a:t>
            </a:r>
            <a:r>
              <a:rPr lang="pl-PL" sz="1500" dirty="0"/>
              <a:t>.</a:t>
            </a:r>
          </a:p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höchste</a:t>
            </a:r>
            <a:r>
              <a:rPr lang="pl-PL" sz="2600" b="1" u="sng" dirty="0"/>
              <a:t> Berg: </a:t>
            </a:r>
            <a:r>
              <a:rPr lang="pl-PL" sz="2600" dirty="0" err="1"/>
              <a:t>die</a:t>
            </a:r>
            <a:r>
              <a:rPr lang="pl-PL" sz="2600" dirty="0"/>
              <a:t> </a:t>
            </a:r>
            <a:r>
              <a:rPr lang="pl-PL" sz="2600" dirty="0" err="1"/>
              <a:t>Granspitz</a:t>
            </a:r>
            <a:r>
              <a:rPr lang="pl-PL" sz="2600" dirty="0"/>
              <a:t> 2599m (</a:t>
            </a:r>
            <a:r>
              <a:rPr lang="pl-PL" sz="2600" dirty="0" err="1"/>
              <a:t>das</a:t>
            </a:r>
            <a:r>
              <a:rPr lang="pl-PL" sz="2600" dirty="0"/>
              <a:t> </a:t>
            </a:r>
            <a:r>
              <a:rPr lang="pl-PL" sz="2600" dirty="0" err="1"/>
              <a:t>Rätikon-Massiv</a:t>
            </a:r>
            <a:r>
              <a:rPr lang="pl-PL" sz="2600" dirty="0"/>
              <a:t>  </a:t>
            </a:r>
            <a:r>
              <a:rPr lang="pl-PL" sz="2600" dirty="0" err="1"/>
              <a:t>in</a:t>
            </a:r>
            <a:r>
              <a:rPr lang="pl-PL" sz="2600" dirty="0"/>
              <a:t> </a:t>
            </a:r>
            <a:r>
              <a:rPr lang="pl-PL" sz="2600" dirty="0" err="1"/>
              <a:t>Alpen</a:t>
            </a:r>
            <a:r>
              <a:rPr lang="pl-PL" sz="2600" dirty="0"/>
              <a:t>.</a:t>
            </a:r>
          </a:p>
          <a:p>
            <a:pPr>
              <a:buNone/>
            </a:pPr>
            <a:r>
              <a:rPr lang="pl-PL" sz="1500" dirty="0"/>
              <a:t>Najwyższa góra:  </a:t>
            </a:r>
            <a:r>
              <a:rPr lang="pl-PL" sz="1500" dirty="0" err="1"/>
              <a:t>Granspitz</a:t>
            </a:r>
            <a:r>
              <a:rPr lang="pl-PL" sz="1500" dirty="0"/>
              <a:t>  2599 m (masyw  </a:t>
            </a:r>
            <a:r>
              <a:rPr lang="pl-PL" sz="1500" dirty="0" err="1"/>
              <a:t>Ratikon</a:t>
            </a:r>
            <a:r>
              <a:rPr lang="pl-PL" sz="1500" dirty="0"/>
              <a:t>  w Alpach).</a:t>
            </a:r>
          </a:p>
          <a:p>
            <a:pPr>
              <a:buNone/>
            </a:pPr>
            <a:endParaRPr lang="pl-PL" sz="2600" b="1" u="sng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längste</a:t>
            </a:r>
            <a:r>
              <a:rPr lang="pl-PL" sz="2600" b="1" u="sng" dirty="0"/>
              <a:t> </a:t>
            </a:r>
            <a:r>
              <a:rPr lang="pl-PL" sz="2600" b="1" u="sng" dirty="0" err="1"/>
              <a:t>Fluss</a:t>
            </a:r>
            <a:r>
              <a:rPr lang="pl-PL" sz="2600" dirty="0"/>
              <a:t>: Der </a:t>
            </a:r>
            <a:r>
              <a:rPr lang="pl-PL" sz="2600" dirty="0" err="1"/>
              <a:t>Rhein</a:t>
            </a:r>
            <a:r>
              <a:rPr lang="pl-PL" sz="2600" dirty="0"/>
              <a:t> (27 km)  </a:t>
            </a:r>
          </a:p>
          <a:p>
            <a:pPr>
              <a:buNone/>
            </a:pPr>
            <a:r>
              <a:rPr lang="pl-PL" sz="1500" dirty="0"/>
              <a:t>Najdłuższa rzeka: Ren (27 km)</a:t>
            </a:r>
          </a:p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größte</a:t>
            </a:r>
            <a:r>
              <a:rPr lang="pl-PL" sz="2600" b="1" u="sng" dirty="0"/>
              <a:t> </a:t>
            </a:r>
            <a:r>
              <a:rPr lang="pl-PL" sz="2600" b="1" u="sng" dirty="0" err="1"/>
              <a:t>See</a:t>
            </a:r>
            <a:r>
              <a:rPr lang="pl-PL" sz="2600" dirty="0"/>
              <a:t>: der </a:t>
            </a:r>
            <a:r>
              <a:rPr lang="pl-PL" sz="2600" dirty="0" err="1"/>
              <a:t>einzige</a:t>
            </a:r>
            <a:r>
              <a:rPr lang="pl-PL" sz="2600" dirty="0"/>
              <a:t> </a:t>
            </a:r>
            <a:r>
              <a:rPr lang="pl-PL" sz="2600" dirty="0" err="1"/>
              <a:t>natürliche</a:t>
            </a:r>
            <a:r>
              <a:rPr lang="pl-PL" sz="2600" dirty="0"/>
              <a:t> </a:t>
            </a:r>
            <a:r>
              <a:rPr lang="pl-PL" sz="2600" dirty="0" err="1"/>
              <a:t>See</a:t>
            </a:r>
            <a:r>
              <a:rPr lang="pl-PL" sz="2600" dirty="0"/>
              <a:t> – </a:t>
            </a:r>
            <a:r>
              <a:rPr lang="pl-PL" sz="2600" dirty="0" err="1"/>
              <a:t>Gampriner</a:t>
            </a:r>
            <a:r>
              <a:rPr lang="pl-PL" sz="2600" dirty="0"/>
              <a:t> </a:t>
            </a:r>
            <a:r>
              <a:rPr lang="pl-PL" sz="2600" dirty="0" err="1"/>
              <a:t>Seele</a:t>
            </a:r>
            <a:r>
              <a:rPr lang="pl-PL" sz="2600" dirty="0"/>
              <a:t> (1,53 ha)</a:t>
            </a:r>
          </a:p>
          <a:p>
            <a:pPr>
              <a:buNone/>
            </a:pPr>
            <a:r>
              <a:rPr lang="pl-PL" sz="1500" dirty="0"/>
              <a:t> Największe jezioro: Jedyne jezioro naturalne –</a:t>
            </a:r>
            <a:r>
              <a:rPr lang="pl-PL" sz="1500" dirty="0" err="1"/>
              <a:t>Gampriner</a:t>
            </a:r>
            <a:r>
              <a:rPr lang="pl-PL" sz="1500" dirty="0"/>
              <a:t>  </a:t>
            </a:r>
            <a:r>
              <a:rPr lang="pl-PL" sz="1500" dirty="0" err="1"/>
              <a:t>Seele</a:t>
            </a:r>
            <a:r>
              <a:rPr lang="pl-PL" sz="1500" dirty="0"/>
              <a:t>  (1,53 ha)</a:t>
            </a:r>
          </a:p>
          <a:p>
            <a:pPr>
              <a:buNone/>
            </a:pPr>
            <a:endParaRPr lang="pl-PL" sz="1600" b="1" u="sng" dirty="0"/>
          </a:p>
          <a:p>
            <a:pPr>
              <a:buNone/>
            </a:pPr>
            <a:r>
              <a:rPr lang="pl-PL" sz="2600" b="1" u="sng" dirty="0" err="1"/>
              <a:t>Sprachen</a:t>
            </a:r>
            <a:r>
              <a:rPr lang="pl-PL" sz="2600" b="1" u="sng" dirty="0"/>
              <a:t>:</a:t>
            </a:r>
            <a:r>
              <a:rPr lang="pl-PL" sz="2600" dirty="0"/>
              <a:t> </a:t>
            </a:r>
            <a:r>
              <a:rPr lang="pl-PL" sz="2600" dirty="0" err="1"/>
              <a:t>Deutsch</a:t>
            </a:r>
            <a:r>
              <a:rPr lang="pl-PL" sz="2600" dirty="0"/>
              <a:t>, </a:t>
            </a:r>
            <a:r>
              <a:rPr lang="pl-PL" sz="2600" dirty="0" err="1"/>
              <a:t>Alemannischer</a:t>
            </a:r>
            <a:r>
              <a:rPr lang="pl-PL" sz="2600" dirty="0"/>
              <a:t> Dialekt</a:t>
            </a:r>
          </a:p>
          <a:p>
            <a:pPr>
              <a:buNone/>
            </a:pPr>
            <a:r>
              <a:rPr lang="pl-PL" sz="1500" dirty="0"/>
              <a:t>Języki: niemiecki, dialekt </a:t>
            </a:r>
            <a:r>
              <a:rPr lang="pl-PL" sz="1500" dirty="0" err="1"/>
              <a:t>alemański</a:t>
            </a:r>
            <a:r>
              <a:rPr lang="pl-PL" sz="1500" dirty="0"/>
              <a:t>.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8929718" cy="6715148"/>
          </a:xfrm>
        </p:spPr>
        <p:txBody>
          <a:bodyPr/>
          <a:lstStyle/>
          <a:p>
            <a:pPr marL="179388" indent="0" algn="ctr">
              <a:buNone/>
            </a:pPr>
            <a:r>
              <a:rPr lang="pl-PL" dirty="0"/>
              <a:t>   </a:t>
            </a:r>
          </a:p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Burg Gutenberg</a:t>
            </a:r>
            <a:endParaRPr lang="pl-PL" sz="3200" dirty="0">
              <a:solidFill>
                <a:schemeClr val="accent1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Zamek Gutenberg</a:t>
            </a:r>
            <a:r>
              <a:rPr lang="pl-PL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</a:t>
            </a:r>
          </a:p>
          <a:p>
            <a:pPr marL="179388" indent="0" algn="just">
              <a:buNone/>
            </a:pPr>
            <a:r>
              <a:rPr lang="de-DE" sz="2400" dirty="0"/>
              <a:t>Im Fürstentum Liechtenstein ist die Burg Gutenberg sehenswert.</a:t>
            </a:r>
            <a:r>
              <a:rPr lang="pl-PL" sz="2400" dirty="0">
                <a:solidFill>
                  <a:srgbClr val="FF0000"/>
                </a:solidFill>
              </a:rPr>
              <a:t> </a:t>
            </a:r>
            <a:r>
              <a:rPr lang="de-DE" sz="2400" dirty="0"/>
              <a:t>Die Burg Gutenberg thront auf einem rund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de-DE" sz="2400" dirty="0"/>
              <a:t>70 Meter hohen und auf allen Seiten freistehenden Felshügel in </a:t>
            </a:r>
            <a:r>
              <a:rPr lang="de-DE" sz="2400" dirty="0" err="1"/>
              <a:t>Balzers</a:t>
            </a:r>
            <a:r>
              <a:rPr lang="de-DE" sz="2400" dirty="0"/>
              <a:t>.</a:t>
            </a:r>
            <a:endParaRPr lang="pl-PL" dirty="0"/>
          </a:p>
          <a:p>
            <a:pPr marL="268288" indent="-268288" algn="just">
              <a:buNone/>
            </a:pPr>
            <a:r>
              <a:rPr lang="pl-PL" sz="1400" dirty="0"/>
              <a:t>      W Księstwie Liechtenstein ciekawym miejscem do zwiedzania jest Zamek Gutenberg. Wybudowany został na samotnej skale  o wysokości 70 metrów, poniżej której znajduje się miejscowość </a:t>
            </a:r>
            <a:r>
              <a:rPr lang="pl-PL" sz="1400" dirty="0" err="1"/>
              <a:t>Balzers</a:t>
            </a:r>
            <a:r>
              <a:rPr lang="pl-PL" sz="1400" dirty="0"/>
              <a:t>.</a:t>
            </a:r>
          </a:p>
        </p:txBody>
      </p:sp>
      <p:pic>
        <p:nvPicPr>
          <p:cNvPr id="4" name="Obraz 3" descr="C:\Users\INTEL\Desktop\Liechtenstein\liechtenstein-shutterstock2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3643314"/>
            <a:ext cx="4000528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3643314"/>
            <a:ext cx="400052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8643998" cy="6715148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Rheinbrücke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Stary drewniany most nad Renem</a:t>
            </a:r>
          </a:p>
          <a:p>
            <a:pPr marL="88900" indent="0" algn="just">
              <a:buNone/>
            </a:pPr>
            <a:r>
              <a:rPr lang="pl-PL" sz="2400" dirty="0" smtClean="0"/>
              <a:t>D</a:t>
            </a:r>
            <a:r>
              <a:rPr lang="de-DE" sz="2400" dirty="0" err="1" smtClean="0"/>
              <a:t>ie</a:t>
            </a:r>
            <a:r>
              <a:rPr lang="de-DE" sz="2400" dirty="0" smtClean="0"/>
              <a:t> </a:t>
            </a:r>
            <a:r>
              <a:rPr lang="de-DE" sz="2400" dirty="0"/>
              <a:t>Alte Rheinbrücke ist eine Holzbrücke über den Rhein, die  die Hauptstadt Vaduz mit </a:t>
            </a:r>
            <a:r>
              <a:rPr lang="de-DE" sz="2400" dirty="0" err="1"/>
              <a:t>Sevelen</a:t>
            </a:r>
            <a:r>
              <a:rPr lang="de-DE" sz="2400" dirty="0"/>
              <a:t> verbindet.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de-DE" sz="2400" dirty="0" smtClean="0"/>
              <a:t>Die </a:t>
            </a:r>
            <a:r>
              <a:rPr lang="de-DE" sz="2400" dirty="0"/>
              <a:t>Brücke ist wegen seiner Baukonstruktion (von allen Seiten mit Holz umbaut und mit einem Dach) eigenartig. Man darf nur zu Fuß oder mit dem Fahrrad die Brücke überqueren.</a:t>
            </a:r>
            <a:endParaRPr lang="pl-PL" sz="1200" dirty="0"/>
          </a:p>
          <a:p>
            <a:pPr marL="179388" indent="0" algn="just">
              <a:buNone/>
            </a:pPr>
            <a:r>
              <a:rPr lang="pl-PL" sz="1400" dirty="0"/>
              <a:t>Most  nad Renem, to drewniany most, który łączy stolicę Vaduz z </a:t>
            </a:r>
            <a:r>
              <a:rPr lang="pl-PL" sz="1400" dirty="0" err="1"/>
              <a:t>Sevelen</a:t>
            </a:r>
            <a:r>
              <a:rPr lang="pl-PL" sz="1400" dirty="0"/>
              <a:t>.  Most jest charakterystyczny ze względu na swoją konstrukcję (otoczony ze wszystkich stron drewnem i zadaszony). Przez most można przejść tylko pieszo lub na rowerze.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3857628"/>
            <a:ext cx="4643430" cy="2321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60" y="4143380"/>
            <a:ext cx="2524120" cy="1857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428628"/>
          </a:xfrm>
        </p:spPr>
        <p:txBody>
          <a:bodyPr>
            <a:normAutofit fontScale="90000"/>
          </a:bodyPr>
          <a:lstStyle/>
          <a:p>
            <a:endParaRPr lang="pl-PL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/>
          <a:lstStyle/>
          <a:p>
            <a:pPr marL="179388" indent="0" algn="ctr">
              <a:buNone/>
            </a:pPr>
            <a:r>
              <a:rPr lang="pl-PL" dirty="0"/>
              <a:t>  </a:t>
            </a:r>
            <a:r>
              <a:rPr lang="pl-PL" sz="4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Vaduz</a:t>
            </a:r>
            <a:endParaRPr lang="pl-PL" sz="4200" dirty="0"/>
          </a:p>
          <a:p>
            <a:pPr marL="179388" indent="0" algn="just">
              <a:buNone/>
            </a:pPr>
            <a:r>
              <a:rPr lang="de-DE" sz="2400" dirty="0"/>
              <a:t>Die Hauptstadt von Liechtenstein ist </a:t>
            </a:r>
            <a:r>
              <a:rPr lang="de-DE" sz="2400" dirty="0" smtClean="0"/>
              <a:t>Vaduz</a:t>
            </a:r>
            <a:r>
              <a:rPr lang="pl-PL" sz="2400" dirty="0" smtClean="0"/>
              <a:t>.</a:t>
            </a:r>
            <a:r>
              <a:rPr lang="de-DE" sz="2400" dirty="0" smtClean="0"/>
              <a:t> </a:t>
            </a:r>
            <a:r>
              <a:rPr lang="pl-PL" sz="2400" dirty="0" smtClean="0"/>
              <a:t>Es </a:t>
            </a:r>
            <a:r>
              <a:rPr lang="pl-PL" sz="2400" dirty="0" err="1" smtClean="0"/>
              <a:t>ist</a:t>
            </a:r>
            <a:r>
              <a:rPr lang="pl-PL" sz="2400" dirty="0" smtClean="0"/>
              <a:t>  </a:t>
            </a:r>
            <a:r>
              <a:rPr lang="de-DE" sz="2400" dirty="0"/>
              <a:t>die zweitgrößte </a:t>
            </a:r>
            <a:r>
              <a:rPr lang="de-DE" sz="2400" dirty="0" smtClean="0"/>
              <a:t>Stadt Liechtenstein</a:t>
            </a:r>
            <a:r>
              <a:rPr lang="pl-PL" sz="2400" dirty="0" smtClean="0"/>
              <a:t>s </a:t>
            </a:r>
            <a:r>
              <a:rPr lang="pl-PL" sz="2400" dirty="0" err="1" smtClean="0"/>
              <a:t>und</a:t>
            </a:r>
            <a:r>
              <a:rPr lang="pl-PL" sz="2400" dirty="0" smtClean="0"/>
              <a:t> </a:t>
            </a:r>
            <a:r>
              <a:rPr lang="pl-PL" sz="2400" dirty="0" err="1" smtClean="0"/>
              <a:t>ist</a:t>
            </a:r>
            <a:r>
              <a:rPr lang="de-DE" sz="2400" dirty="0" smtClean="0"/>
              <a:t> </a:t>
            </a:r>
            <a:r>
              <a:rPr lang="de-DE" sz="2400" dirty="0"/>
              <a:t>malerisch am Alpenrand gelegen. Vaduz wurde im Jahr 1150 gegründet</a:t>
            </a:r>
            <a:r>
              <a:rPr lang="pl-PL" sz="2400" dirty="0"/>
              <a:t>.</a:t>
            </a:r>
          </a:p>
          <a:p>
            <a:pPr marL="179388" indent="0" algn="just">
              <a:buNone/>
            </a:pPr>
            <a:r>
              <a:rPr lang="pl-PL" sz="2400" dirty="0"/>
              <a:t> </a:t>
            </a:r>
            <a:r>
              <a:rPr lang="pl-PL" sz="1400" dirty="0"/>
              <a:t>Stolicą Księstwa Liechtenstein jest </a:t>
            </a:r>
            <a:r>
              <a:rPr lang="pl-PL" sz="1400" dirty="0" smtClean="0"/>
              <a:t>Vaduz. Jest ona drugim </a:t>
            </a:r>
            <a:r>
              <a:rPr lang="pl-PL" sz="1400" dirty="0"/>
              <a:t>pod względem wielkości </a:t>
            </a:r>
            <a:r>
              <a:rPr lang="pl-PL" sz="1400" dirty="0" smtClean="0"/>
              <a:t>miastem Liechtensteinu i jest  </a:t>
            </a:r>
            <a:r>
              <a:rPr lang="pl-PL" sz="1400" dirty="0"/>
              <a:t>malowniczo </a:t>
            </a:r>
            <a:r>
              <a:rPr lang="pl-PL" sz="1400" dirty="0" smtClean="0"/>
              <a:t>położona </a:t>
            </a:r>
            <a:r>
              <a:rPr lang="pl-PL" sz="1400" dirty="0"/>
              <a:t>u podnóża Alp. Vaduz został założony w roku 1150.</a:t>
            </a:r>
          </a:p>
        </p:txBody>
      </p:sp>
      <p:pic>
        <p:nvPicPr>
          <p:cNvPr id="2050" name="Picture 2" descr="C:\Users\INTEL\Desktop\Liechtenstein\herb_Vaduz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3643314"/>
            <a:ext cx="1785910" cy="2240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8992" y="3369410"/>
            <a:ext cx="5214950" cy="2823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2844" y="2214554"/>
            <a:ext cx="8858312" cy="1071570"/>
          </a:xfrm>
        </p:spPr>
        <p:txBody>
          <a:bodyPr/>
          <a:lstStyle/>
          <a:p>
            <a:pPr algn="ctr">
              <a:buNone/>
            </a:pP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soll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Vaduz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sehen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pl-PL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pPr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 powinno się zobaczyć w Vaduz?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94704">
            <a:off x="6357950" y="3143248"/>
            <a:ext cx="2285991" cy="17739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0" name="AutoShape 4" descr="C:\Users\INTEL\Desktop\Liechtenstein\katedra-sw-floryna-w-vaduz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0194">
            <a:off x="357158" y="3000372"/>
            <a:ext cx="2305032" cy="15329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2264" y="5072074"/>
            <a:ext cx="2287991" cy="1519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23259">
            <a:off x="6429388" y="357166"/>
            <a:ext cx="2410838" cy="1600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16" y="3643314"/>
            <a:ext cx="2500330" cy="2928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4929198"/>
            <a:ext cx="2357454" cy="1530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1802" y="285728"/>
            <a:ext cx="2857520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62258">
            <a:off x="214282" y="285728"/>
            <a:ext cx="2309802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35721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166508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Rathaus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Ratusz</a:t>
            </a:r>
          </a:p>
          <a:p>
            <a:pPr marL="179388" indent="0" algn="just">
              <a:buNone/>
            </a:pPr>
            <a:r>
              <a:rPr lang="de-DE" sz="2400" dirty="0"/>
              <a:t>Während eines Spaziergangs durch Vaduz können wir das Rathaus bewundern. </a:t>
            </a:r>
            <a:r>
              <a:rPr lang="pl-PL" sz="2400" dirty="0" err="1"/>
              <a:t>Vor</a:t>
            </a:r>
            <a:r>
              <a:rPr lang="pl-PL" sz="2400" dirty="0"/>
              <a:t> dem </a:t>
            </a:r>
            <a:r>
              <a:rPr lang="pl-PL" sz="2400" dirty="0" err="1"/>
              <a:t>Rathaus</a:t>
            </a:r>
            <a:r>
              <a:rPr lang="pl-PL" sz="2400" dirty="0"/>
              <a:t>  </a:t>
            </a:r>
            <a:r>
              <a:rPr lang="pl-PL" sz="2400" dirty="0" err="1"/>
              <a:t>stehen</a:t>
            </a:r>
            <a:r>
              <a:rPr lang="pl-PL" sz="2400" dirty="0"/>
              <a:t> </a:t>
            </a:r>
            <a:r>
              <a:rPr lang="pl-PL" sz="2400" dirty="0" err="1"/>
              <a:t>drei</a:t>
            </a:r>
            <a:r>
              <a:rPr lang="pl-PL" sz="2400" dirty="0"/>
              <a:t> </a:t>
            </a:r>
            <a:r>
              <a:rPr lang="pl-PL" sz="2400" dirty="0" err="1"/>
              <a:t>Pferdestatuen</a:t>
            </a:r>
            <a:r>
              <a:rPr lang="pl-PL" sz="2400" dirty="0"/>
              <a:t> „</a:t>
            </a:r>
            <a:r>
              <a:rPr lang="pl-PL" sz="2400" dirty="0" err="1"/>
              <a:t>Tre</a:t>
            </a:r>
            <a:r>
              <a:rPr lang="pl-PL" sz="2400" dirty="0"/>
              <a:t> </a:t>
            </a:r>
            <a:r>
              <a:rPr lang="pl-PL" sz="2400" dirty="0" err="1"/>
              <a:t>Cavalii</a:t>
            </a:r>
            <a:r>
              <a:rPr lang="pl-PL" sz="2400" dirty="0"/>
              <a:t>“.</a:t>
            </a:r>
          </a:p>
          <a:p>
            <a:pPr marL="179388" indent="0" algn="just">
              <a:buNone/>
            </a:pPr>
            <a:r>
              <a:rPr lang="pl-PL" sz="1400" dirty="0"/>
              <a:t>Spacerując po centrum Vaduz </a:t>
            </a:r>
            <a:r>
              <a:rPr lang="de-DE" sz="1400" dirty="0" err="1"/>
              <a:t>mo</a:t>
            </a:r>
            <a:r>
              <a:rPr lang="pl-PL" sz="1400" dirty="0"/>
              <a:t>żemy podziwiać Ratusz, przed którym znajdują się rzeźby trzech koni „Tre  </a:t>
            </a:r>
            <a:r>
              <a:rPr lang="pl-PL" sz="1400" dirty="0" err="1"/>
              <a:t>Cavalii</a:t>
            </a:r>
            <a:r>
              <a:rPr lang="pl-PL" sz="1400" dirty="0"/>
              <a:t>”.</a:t>
            </a:r>
          </a:p>
          <a:p>
            <a:pPr>
              <a:buNone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143248"/>
            <a:ext cx="4143403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2786058"/>
            <a:ext cx="3886008" cy="3600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29784" y="0"/>
            <a:ext cx="2328818" cy="857232"/>
          </a:xfrm>
        </p:spPr>
        <p:txBody>
          <a:bodyPr>
            <a:normAutofit/>
          </a:bodyPr>
          <a:lstStyle/>
          <a:p>
            <a:endParaRPr lang="pl-PL" sz="1200" i="1" dirty="0">
              <a:solidFill>
                <a:schemeClr val="accent1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42852"/>
            <a:ext cx="8229600" cy="63093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Deutschland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Allgemeine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Informationen</a:t>
            </a:r>
            <a:r>
              <a:rPr lang="pl-PL" sz="2400" i="1" dirty="0"/>
              <a:t/>
            </a:r>
            <a:br>
              <a:rPr lang="pl-PL" sz="2400" i="1" dirty="0"/>
            </a:b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Niemcy – ogólne informacje</a:t>
            </a:r>
            <a:endParaRPr lang="pl-PL" sz="2000" b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 algn="just">
              <a:buNone/>
            </a:pPr>
            <a:endParaRPr lang="pl-PL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Bundesrepublik Deutschland liegt im Herzen Europas. 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Sie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 eine der 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</a:t>
            </a:r>
            <a:r>
              <a:rPr lang="pl-PL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ӧβ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Wirtschaften, nicht nur Europas, aber auch der Welt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 algn="just">
              <a:buNone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 grenzen neun Staaten: Dänemark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 Norden, Polen und Tschechien im Osten, die Schweiz und Österreich im Süden und Frankreich, Belgien, 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Niederlande und Luxemburg im Westen.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136525">
              <a:buNone/>
            </a:pPr>
            <a:r>
              <a:rPr lang="de-DE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Republika Federalna Niemiec leży w sercu Europy. Jest jedną z największych gospodarek nie tylko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Europy 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 i  świata. Z  Niemcami graniczy 9 państw:   Dania z północy, Polska i Czechy </a:t>
            </a:r>
            <a:b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wschodzie,  Szwajcaria , Austria i Francja na południu, Belgia, </a:t>
            </a:r>
            <a:r>
              <a:rPr lang="de-DE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Niderlandy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Luksemburg </a:t>
            </a:r>
            <a:b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zachodzie.  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86908" y="274638"/>
            <a:ext cx="2500330" cy="582594"/>
          </a:xfrm>
        </p:spPr>
        <p:txBody>
          <a:bodyPr>
            <a:noAutofit/>
          </a:bodyPr>
          <a:lstStyle/>
          <a:p>
            <a:endParaRPr lang="pl-PL" sz="1200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>
            <a:normAutofit/>
          </a:bodyPr>
          <a:lstStyle/>
          <a:p>
            <a:pPr marL="85725" indent="0" algn="ctr">
              <a:buNone/>
            </a:pPr>
            <a:r>
              <a:rPr lang="pl-PL" sz="2400" dirty="0"/>
              <a:t> </a:t>
            </a:r>
            <a:r>
              <a:rPr lang="pl-PL" sz="32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Das</a:t>
            </a:r>
            <a:r>
              <a:rPr lang="pl-PL" sz="3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Kunstmuseum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Liechtenstein</a:t>
            </a:r>
            <a:r>
              <a:rPr lang="pl-PL" sz="24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sz="2400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Muzeum sztuki nowoczesnej</a:t>
            </a:r>
            <a:endParaRPr lang="pl-PL" sz="2400" dirty="0"/>
          </a:p>
          <a:p>
            <a:pPr marL="85725" indent="0">
              <a:buNone/>
            </a:pPr>
            <a:r>
              <a:rPr lang="de-DE" sz="2400" dirty="0"/>
              <a:t>Das Kunstmuseum Liechtenstein wurde im Jahr 2000 neu eröffnet und zeigt zeitgenössische Kunst in spektakulärer Architektur. Der imposante Neubau besteht aus</a:t>
            </a:r>
            <a:r>
              <a:rPr lang="pl-PL" sz="2400" dirty="0"/>
              <a:t> </a:t>
            </a:r>
            <a:r>
              <a:rPr lang="pl-PL" sz="2400" dirty="0" err="1"/>
              <a:t>einen</a:t>
            </a:r>
            <a:r>
              <a:rPr lang="pl-PL" sz="2400" dirty="0"/>
              <a:t> </a:t>
            </a:r>
            <a:r>
              <a:rPr lang="de-DE" sz="2400" dirty="0"/>
              <a:t> monolithischen, funktionalen Baukörper. Die Black Box besteht aus einer Mischung aus schwarz eingefärbtem Zement und schwarzem Basaltstein.</a:t>
            </a:r>
            <a:r>
              <a:rPr lang="de-DE" dirty="0"/>
              <a:t/>
            </a:r>
            <a:br>
              <a:rPr lang="de-DE" dirty="0"/>
            </a:br>
            <a:r>
              <a:rPr lang="pl-PL" sz="1400" dirty="0"/>
              <a:t>Muzeum sztuki zostało otwarte na nowo w roku 2000 i prezentuje sztukę współczesną w spektakularnej architekturze. Ten imponujący nowy budynek to monolityczna funkcjonalna bryła  zbudowana z barwionego na czarno cementu połączonego z bazaltem.</a:t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000636"/>
            <a:ext cx="261937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0186" y="3857628"/>
            <a:ext cx="2700348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8765" y="3929066"/>
            <a:ext cx="3809227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9124" y="5143512"/>
            <a:ext cx="1077210" cy="15716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2857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Postmuseum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</a:t>
            </a:r>
            <a:r>
              <a:rPr lang="pl-PL" sz="24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Muzeum znaczków pocztowych</a:t>
            </a:r>
          </a:p>
          <a:p>
            <a:pPr marL="179388" indent="0" algn="just">
              <a:buNone/>
            </a:pP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de-DE" sz="2400" dirty="0"/>
              <a:t>Fürstentum ist für die Ausgabe der Briefmarken berühmt.</a:t>
            </a:r>
            <a:r>
              <a:rPr lang="pl-PL" sz="2400" dirty="0"/>
              <a:t>                                                 </a:t>
            </a:r>
            <a:r>
              <a:rPr lang="de-DE" sz="2400" dirty="0"/>
              <a:t>Während eines Aufenthalts in Vaduz  ist es wert, das Postmuseum zu besichtigen. Hier befinden sich Briefmarkensammlungen ab 1912, die Dokumente und historische Postgeräte. </a:t>
            </a:r>
            <a:r>
              <a:rPr lang="pl-PL" sz="1400" dirty="0"/>
              <a:t>Księstwo słynie z emisji znaczków pocztowych.  Będąc w stolicy Vaduz warto odwiedzić Muzeum Znaczków Pocztowych</a:t>
            </a:r>
            <a:r>
              <a:rPr lang="pl-PL" sz="1200" dirty="0"/>
              <a:t>.</a:t>
            </a:r>
            <a:r>
              <a:rPr lang="de-DE" sz="2400" dirty="0"/>
              <a:t> </a:t>
            </a:r>
            <a:r>
              <a:rPr lang="pl-PL" sz="1400" dirty="0"/>
              <a:t>Tutaj znajdują się zbiory znaczków od roku 1912, dokumenty i historyczne pocztowe akcesoria.</a:t>
            </a:r>
          </a:p>
          <a:p>
            <a:pPr marL="179388" indent="0" algn="just">
              <a:buNone/>
            </a:pPr>
            <a:endParaRPr lang="pl-PL" sz="2400" dirty="0"/>
          </a:p>
          <a:p>
            <a:pPr marL="179388" indent="0">
              <a:buNone/>
            </a:pPr>
            <a:endParaRPr lang="pl-PL" dirty="0"/>
          </a:p>
        </p:txBody>
      </p:sp>
      <p:pic>
        <p:nvPicPr>
          <p:cNvPr id="5" name="Obraz 4" descr="C:\Users\INTEL\Desktop\Liechtenstein\znaczki Vaduz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12" y="3429000"/>
            <a:ext cx="250033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5852" y="5214950"/>
            <a:ext cx="2803459" cy="1472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2066" y="5075726"/>
            <a:ext cx="3047968" cy="1601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20" y="3500438"/>
            <a:ext cx="2131963" cy="1539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500438"/>
            <a:ext cx="321471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21431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8929718" cy="6858000"/>
          </a:xfrm>
        </p:spPr>
        <p:txBody>
          <a:bodyPr/>
          <a:lstStyle/>
          <a:p>
            <a:pPr marL="179388" indent="0" algn="ctr">
              <a:buNone/>
            </a:pPr>
            <a:r>
              <a:rPr lang="pl-PL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Schloss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Vaduz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Zamek książęcy</a:t>
            </a:r>
          </a:p>
          <a:p>
            <a:pPr marL="179388" indent="0" algn="ctr">
              <a:buNone/>
            </a:pPr>
            <a:endParaRPr lang="pl-PL" sz="1400" dirty="0">
              <a:solidFill>
                <a:srgbClr val="FF0000"/>
              </a:solidFill>
            </a:endParaRPr>
          </a:p>
          <a:p>
            <a:pPr marL="179388" indent="0" algn="just">
              <a:buNone/>
            </a:pPr>
            <a:r>
              <a:rPr lang="de-DE" sz="2400" dirty="0"/>
              <a:t>Die größte Sehenswürdigkeit ist das Schloss </a:t>
            </a:r>
            <a:r>
              <a:rPr lang="de-DE" sz="2400" dirty="0" smtClean="0"/>
              <a:t>Vaduz</a:t>
            </a:r>
            <a:r>
              <a:rPr lang="pl-PL" sz="2400" dirty="0" smtClean="0"/>
              <a:t>.</a:t>
            </a:r>
            <a:r>
              <a:rPr lang="de-DE" sz="2400" dirty="0" smtClean="0"/>
              <a:t> Es </a:t>
            </a:r>
            <a:r>
              <a:rPr lang="de-DE" sz="2400" dirty="0"/>
              <a:t>liegt auf einer Felsterrasse über Vaduz. Heute ist das Schloss </a:t>
            </a:r>
            <a:r>
              <a:rPr lang="pl-PL" sz="2400" dirty="0" smtClean="0"/>
              <a:t> der </a:t>
            </a:r>
            <a:r>
              <a:rPr lang="de-DE" sz="2400" dirty="0" smtClean="0"/>
              <a:t>Sitz de</a:t>
            </a:r>
            <a:r>
              <a:rPr lang="pl-PL" sz="2400" dirty="0" err="1" smtClean="0"/>
              <a:t>r</a:t>
            </a:r>
            <a:r>
              <a:rPr lang="de-DE" sz="2400" dirty="0"/>
              <a:t> </a:t>
            </a:r>
            <a:r>
              <a:rPr lang="de-DE" sz="2400" dirty="0" smtClean="0"/>
              <a:t>Fürsten </a:t>
            </a:r>
            <a:r>
              <a:rPr lang="pl-PL" sz="2400" dirty="0" smtClean="0"/>
              <a:t> von </a:t>
            </a:r>
            <a:r>
              <a:rPr lang="de-DE" sz="2400" dirty="0" smtClean="0"/>
              <a:t>Liechtenstein.</a:t>
            </a:r>
            <a:r>
              <a:rPr lang="pl-PL" sz="2400" dirty="0" smtClean="0"/>
              <a:t>  </a:t>
            </a:r>
            <a:r>
              <a:rPr lang="pl-PL" sz="2400" dirty="0" err="1" smtClean="0"/>
              <a:t>Die</a:t>
            </a:r>
            <a:r>
              <a:rPr lang="pl-PL" sz="2400" dirty="0" smtClean="0"/>
              <a:t> </a:t>
            </a:r>
            <a:r>
              <a:rPr lang="de-DE" sz="2400" dirty="0" smtClean="0"/>
              <a:t>Fürsten</a:t>
            </a:r>
            <a:r>
              <a:rPr lang="pl-PL" sz="2400" dirty="0" smtClean="0"/>
              <a:t>familie </a:t>
            </a:r>
            <a:r>
              <a:rPr lang="pl-PL" sz="2400" dirty="0" err="1" smtClean="0"/>
              <a:t>wohnt</a:t>
            </a:r>
            <a:r>
              <a:rPr lang="pl-PL" sz="2400" dirty="0" smtClean="0"/>
              <a:t> im </a:t>
            </a:r>
            <a:r>
              <a:rPr lang="de-DE" sz="2400" dirty="0" smtClean="0"/>
              <a:t>Schloss</a:t>
            </a:r>
            <a:r>
              <a:rPr lang="pl-PL" sz="2400" dirty="0" smtClean="0"/>
              <a:t>, </a:t>
            </a:r>
            <a:r>
              <a:rPr lang="pl-PL" sz="2400" dirty="0" err="1" smtClean="0"/>
              <a:t>deshalb</a:t>
            </a:r>
            <a:r>
              <a:rPr lang="pl-PL" sz="2400" dirty="0" smtClean="0"/>
              <a:t> kann </a:t>
            </a:r>
            <a:r>
              <a:rPr lang="pl-PL" sz="2400" dirty="0" err="1" smtClean="0"/>
              <a:t>man</a:t>
            </a:r>
            <a:r>
              <a:rPr lang="pl-PL" sz="2400" dirty="0" smtClean="0"/>
              <a:t> es von </a:t>
            </a:r>
            <a:r>
              <a:rPr lang="pl-PL" sz="2400" dirty="0" err="1" smtClean="0"/>
              <a:t>innen</a:t>
            </a:r>
            <a:r>
              <a:rPr lang="pl-PL" sz="2400" dirty="0" smtClean="0"/>
              <a:t> </a:t>
            </a:r>
            <a:r>
              <a:rPr lang="pl-PL" sz="2400" dirty="0" err="1" smtClean="0"/>
              <a:t>nicht</a:t>
            </a:r>
            <a:r>
              <a:rPr lang="pl-PL" sz="2400" dirty="0" smtClean="0"/>
              <a:t> </a:t>
            </a:r>
            <a:r>
              <a:rPr lang="pl-PL" sz="2400" dirty="0" err="1" smtClean="0"/>
              <a:t>besichtigen</a:t>
            </a:r>
            <a:r>
              <a:rPr lang="pl-PL" sz="2400" dirty="0" smtClean="0"/>
              <a:t>.</a:t>
            </a:r>
            <a:endParaRPr lang="pl-PL" sz="2400" dirty="0"/>
          </a:p>
          <a:p>
            <a:pPr marL="179388" indent="0" algn="just">
              <a:buNone/>
            </a:pPr>
            <a:r>
              <a:rPr lang="pl-PL" sz="1400" dirty="0" smtClean="0"/>
              <a:t> Największym zabytkiem Vaduz jest zamek książęcy</a:t>
            </a:r>
            <a:r>
              <a:rPr lang="pl-PL" sz="1400" dirty="0"/>
              <a:t>, który został wzniesiony na wysokiej skale. </a:t>
            </a:r>
            <a:r>
              <a:rPr lang="pl-PL" sz="1400" dirty="0" smtClean="0"/>
              <a:t>Dzisiaj zamek jest siedzibą książąt Liechtensteinu. Rodzina książęca mieszka w nim i dlatego nie można go zwiedzić od wewnątrz.</a:t>
            </a:r>
            <a:endParaRPr lang="pl-PL" sz="1400" dirty="0"/>
          </a:p>
          <a:p>
            <a:pPr>
              <a:buNone/>
            </a:pP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32417"/>
            <a:ext cx="5143536" cy="30255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4942" y="5452391"/>
            <a:ext cx="2000264" cy="140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9322" y="3357562"/>
            <a:ext cx="3036115" cy="2024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35721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952194"/>
          </a:xfrm>
        </p:spPr>
        <p:txBody>
          <a:bodyPr/>
          <a:lstStyle/>
          <a:p>
            <a:pPr marL="0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St.-Florins-Kirche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0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Kościół  Świętego </a:t>
            </a:r>
            <a:r>
              <a:rPr lang="pl-PL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Florina</a:t>
            </a: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pl-PL" sz="1300" i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de-DE" sz="2400" dirty="0"/>
              <a:t>Sehenswert und schön ist auch die St.-Florins-Kirche </a:t>
            </a:r>
            <a:r>
              <a:rPr lang="pl-PL" sz="2400" dirty="0"/>
              <a:t/>
            </a:r>
            <a:br>
              <a:rPr lang="pl-PL" sz="2400" dirty="0"/>
            </a:br>
            <a:r>
              <a:rPr lang="de-DE" sz="2400" dirty="0"/>
              <a:t>in Vaduz. In der Kirche befindet sich  die Fürstliche Gruft.</a:t>
            </a:r>
            <a:endParaRPr lang="pl-PL" sz="2400" dirty="0"/>
          </a:p>
          <a:p>
            <a:pPr marL="0" indent="0" algn="just">
              <a:buNone/>
            </a:pPr>
            <a:r>
              <a:rPr lang="pl-PL" sz="1400" dirty="0"/>
              <a:t>Bardzo piękna jest Katedra Świętego </a:t>
            </a:r>
            <a:r>
              <a:rPr lang="pl-PL" sz="1400" dirty="0" err="1"/>
              <a:t>Florina</a:t>
            </a:r>
            <a:r>
              <a:rPr lang="pl-PL" sz="1400" dirty="0"/>
              <a:t>. W jej wnętrzu znajduje się krypta grobowa władców Księstwa.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C:\Users\INTEL\Desktop\Liechtenstein\katedra w Vaduz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8" y="2786058"/>
            <a:ext cx="4286280" cy="3857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3570" y="2643182"/>
            <a:ext cx="2714617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714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357166"/>
            <a:ext cx="8715436" cy="5952194"/>
          </a:xfrm>
        </p:spPr>
        <p:txBody>
          <a:bodyPr>
            <a:normAutofit/>
          </a:bodyPr>
          <a:lstStyle/>
          <a:p>
            <a:pPr marL="179388" indent="0"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Regierungsgebäude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und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der Landtag</a:t>
            </a:r>
          </a:p>
          <a:p>
            <a:pPr marL="179388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Budynek Rządu i budynek Parlamentu</a:t>
            </a:r>
          </a:p>
          <a:p>
            <a:pPr marL="179388" indent="0">
              <a:buNone/>
            </a:pPr>
            <a:endParaRPr lang="pl-PL" sz="1300" i="1" dirty="0">
              <a:solidFill>
                <a:srgbClr val="FF0000"/>
              </a:solidFill>
            </a:endParaRPr>
          </a:p>
          <a:p>
            <a:pPr marL="180975" indent="0" algn="just">
              <a:buNone/>
            </a:pPr>
            <a:r>
              <a:rPr lang="de-DE" sz="2400" dirty="0" smtClean="0"/>
              <a:t>Sehr </a:t>
            </a:r>
            <a:r>
              <a:rPr lang="de-DE" sz="2400" dirty="0"/>
              <a:t>schön ist auch das Regierungsgebäude – bis 2008 </a:t>
            </a:r>
            <a:r>
              <a:rPr lang="pl-PL" sz="2400" dirty="0" smtClean="0"/>
              <a:t> der </a:t>
            </a:r>
            <a:r>
              <a:rPr lang="de-DE" sz="2400" dirty="0" smtClean="0"/>
              <a:t>Sitz </a:t>
            </a:r>
            <a:r>
              <a:rPr lang="de-DE" sz="2400" dirty="0"/>
              <a:t>der Regierung.</a:t>
            </a:r>
            <a:r>
              <a:rPr lang="pl-PL" sz="2400" dirty="0"/>
              <a:t> </a:t>
            </a:r>
            <a:r>
              <a:rPr lang="de-DE" sz="2400" dirty="0"/>
              <a:t>Das neue Landtagsgebäude wurde 2008 eröffnet und ist heute Sitz des Landtags des Fürstentums Liechtenstein.</a:t>
            </a:r>
            <a:endParaRPr lang="pl-PL" sz="1200" dirty="0"/>
          </a:p>
          <a:p>
            <a:pPr marL="179388" indent="0">
              <a:buNone/>
            </a:pPr>
            <a:r>
              <a:rPr lang="pl-PL" sz="1400" dirty="0"/>
              <a:t>Zwiedzając Vaduz możemy podziwiać budynki będące siedzibami   Rządu oraz Parlamentu Liechtensteinu.</a:t>
            </a:r>
          </a:p>
          <a:p>
            <a:pPr marL="179388" indent="0">
              <a:buNone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609670"/>
            <a:ext cx="4000528" cy="2823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3595537"/>
            <a:ext cx="4177418" cy="2793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14338"/>
            <a:ext cx="8229600" cy="21433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023632"/>
          </a:xfrm>
        </p:spPr>
        <p:txBody>
          <a:bodyPr/>
          <a:lstStyle/>
          <a:p>
            <a:pPr marL="179388" indent="-9525" algn="ctr">
              <a:buNone/>
            </a:pPr>
            <a:r>
              <a:rPr lang="de-DE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Bahnhofsgebäude </a:t>
            </a:r>
            <a:r>
              <a:rPr lang="de-DE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Schaan</a:t>
            </a:r>
            <a:r>
              <a:rPr lang="de-DE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-Vaduz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179388" indent="-9525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Budynek dworca kolejowego </a:t>
            </a:r>
            <a:r>
              <a:rPr lang="pl-PL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Schaan-Vaduz</a:t>
            </a:r>
            <a:endParaRPr lang="pl-PL" sz="2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-9525" algn="just">
              <a:buNone/>
            </a:pP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Vaduz gibt es auch ein entzückendes altes Bahnhofsgebäude Schaan-Vaduz.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-9525" algn="just">
              <a:buNone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Na terenie Vaduz znajduje się uroczy budynek dworca kolejowego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Schaan-Vaduz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C:\Users\INTEL\Desktop\Liechtenstein\Vaduz stacja kolejowa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2571744"/>
            <a:ext cx="3857652" cy="30718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3372" y="3500438"/>
            <a:ext cx="4810132" cy="3204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6248" y="-714404"/>
            <a:ext cx="1857388" cy="571504"/>
          </a:xfrm>
        </p:spPr>
        <p:txBody>
          <a:bodyPr>
            <a:normAutofit/>
          </a:bodyPr>
          <a:lstStyle/>
          <a:p>
            <a:r>
              <a:rPr lang="pl-PL" sz="12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Das</a:t>
            </a:r>
            <a:r>
              <a:rPr lang="pl-PL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  <a:r>
              <a:rPr lang="pl-PL" sz="12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Rote</a:t>
            </a:r>
            <a:r>
              <a:rPr lang="pl-PL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  <a:r>
              <a:rPr lang="pl-PL" sz="12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Haus</a:t>
            </a:r>
            <a:r>
              <a:rPr lang="pl-PL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/>
            </a:r>
            <a:br>
              <a:rPr lang="pl-PL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</a:br>
            <a:r>
              <a:rPr lang="pl-PL" sz="12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 Antiqua" pitchFamily="18" charset="0"/>
              </a:rPr>
              <a:t>Czerwony dom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309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Das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rote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Haus</a:t>
            </a:r>
            <a:endParaRPr lang="pl-PL" sz="32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Czerwony dom</a:t>
            </a:r>
          </a:p>
        </p:txBody>
      </p:sp>
      <p:sp>
        <p:nvSpPr>
          <p:cNvPr id="4" name="Prostokąt 3"/>
          <p:cNvSpPr/>
          <p:nvPr/>
        </p:nvSpPr>
        <p:spPr>
          <a:xfrm>
            <a:off x="714348" y="1071546"/>
            <a:ext cx="807249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latin typeface="Book Antiqua" pitchFamily="18" charset="0"/>
              </a:rPr>
              <a:t>Es i</a:t>
            </a:r>
            <a:r>
              <a:rPr lang="pl-PL" sz="2400" dirty="0">
                <a:latin typeface="Book Antiqua" pitchFamily="18" charset="0"/>
              </a:rPr>
              <a:t>s</a:t>
            </a:r>
            <a:r>
              <a:rPr lang="de-DE" sz="2400" dirty="0">
                <a:latin typeface="Book Antiqua" pitchFamily="18" charset="0"/>
              </a:rPr>
              <a:t>t </a:t>
            </a:r>
            <a:r>
              <a:rPr lang="pl-PL" sz="2400" dirty="0" err="1">
                <a:latin typeface="Book Antiqua" pitchFamily="18" charset="0"/>
              </a:rPr>
              <a:t>ein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von weitem sichtbar</a:t>
            </a:r>
            <a:r>
              <a:rPr lang="pl-PL" sz="2400" dirty="0">
                <a:latin typeface="Book Antiqua" pitchFamily="18" charset="0"/>
              </a:rPr>
              <a:t>es</a:t>
            </a:r>
            <a:r>
              <a:rPr lang="de-DE" sz="2400" dirty="0">
                <a:latin typeface="Book Antiqua" pitchFamily="18" charset="0"/>
              </a:rPr>
              <a:t>, ein mittelalterliches Gebäude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aus </a:t>
            </a:r>
            <a:r>
              <a:rPr lang="de-DE" sz="2400" dirty="0" smtClean="0">
                <a:latin typeface="Book Antiqua" pitchFamily="18" charset="0"/>
              </a:rPr>
              <a:t>rotem Backstein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und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pl-PL" sz="2400" dirty="0" err="1" smtClean="0">
                <a:latin typeface="Book Antiqua" pitchFamily="18" charset="0"/>
              </a:rPr>
              <a:t>ist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de-DE" sz="2400" dirty="0" smtClean="0">
                <a:latin typeface="Book Antiqua" pitchFamily="18" charset="0"/>
              </a:rPr>
              <a:t>von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de-DE" sz="2400" dirty="0" smtClean="0">
                <a:latin typeface="Book Antiqua" pitchFamily="18" charset="0"/>
              </a:rPr>
              <a:t>Weinbergen</a:t>
            </a:r>
            <a:r>
              <a:rPr lang="pl-PL" sz="2400" dirty="0" smtClean="0">
                <a:latin typeface="Book Antiqua" pitchFamily="18" charset="0"/>
              </a:rPr>
              <a:t> </a:t>
            </a:r>
            <a:r>
              <a:rPr lang="de-DE" sz="2400" dirty="0" smtClean="0">
                <a:latin typeface="Book Antiqua" pitchFamily="18" charset="0"/>
              </a:rPr>
              <a:t>umgeben .</a:t>
            </a:r>
            <a:r>
              <a:rPr lang="pl-PL" i="1" dirty="0">
                <a:latin typeface="Book Antiqua" pitchFamily="18" charset="0"/>
              </a:rPr>
              <a:t/>
            </a:r>
            <a:br>
              <a:rPr lang="pl-PL" i="1" dirty="0">
                <a:latin typeface="Book Antiqua" pitchFamily="18" charset="0"/>
              </a:rPr>
            </a:br>
            <a:r>
              <a:rPr lang="pl-PL" sz="1400" dirty="0">
                <a:latin typeface="Book Antiqua" pitchFamily="18" charset="0"/>
              </a:rPr>
              <a:t>Jest to widoczny z daleka średniowieczny budynek, zbudowany z czerwonej cegły i otoczony winnicami.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00" y="3000372"/>
            <a:ext cx="4163886" cy="3006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357562"/>
            <a:ext cx="3113214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85776"/>
            <a:ext cx="8229600" cy="2857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0"/>
            <a:ext cx="8786874" cy="6309360"/>
          </a:xfrm>
        </p:spPr>
        <p:txBody>
          <a:bodyPr/>
          <a:lstStyle/>
          <a:p>
            <a:pPr marL="0" indent="0" algn="ctr">
              <a:buNone/>
            </a:pPr>
            <a:r>
              <a:rPr lang="de-DE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Die Bahn Citytrain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</a:p>
          <a:p>
            <a:pPr marL="0" indent="0" algn="ctr">
              <a:buNone/>
            </a:pP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Kolejka </a:t>
            </a:r>
            <a:r>
              <a:rPr lang="pl-PL" sz="2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Citytrain</a:t>
            </a:r>
            <a:r>
              <a:rPr lang="pl-PL" sz="20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 algn="just">
              <a:buNone/>
            </a:pPr>
            <a:r>
              <a:rPr lang="pl-PL" sz="2400" dirty="0">
                <a:latin typeface="Book Antiqua" pitchFamily="18" charset="0"/>
              </a:rPr>
              <a:t>Wir</a:t>
            </a:r>
            <a:r>
              <a:rPr lang="de-DE" sz="2400" dirty="0">
                <a:latin typeface="Book Antiqua" pitchFamily="18" charset="0"/>
              </a:rPr>
              <a:t> empfehle</a:t>
            </a:r>
            <a:r>
              <a:rPr lang="pl-PL" sz="2400" dirty="0">
                <a:latin typeface="Book Antiqua" pitchFamily="18" charset="0"/>
              </a:rPr>
              <a:t>n</a:t>
            </a:r>
            <a:r>
              <a:rPr lang="de-DE" sz="2400" dirty="0">
                <a:latin typeface="Book Antiqua" pitchFamily="18" charset="0"/>
              </a:rPr>
              <a:t> auch, die Besichtigung von Vaduz mit einer bunten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de-DE" sz="2400" dirty="0">
                <a:latin typeface="Book Antiqua" pitchFamily="18" charset="0"/>
              </a:rPr>
              <a:t>City-Train-Tour zu beenden, um noch einmal die Zauber der Stadt zu genießen. Die Bahn Citytrain in Vaduz führt auf die verschiedenen Touren durch die </a:t>
            </a:r>
            <a:r>
              <a:rPr lang="de-DE" sz="2400" dirty="0" smtClean="0">
                <a:latin typeface="Book Antiqua" pitchFamily="18" charset="0"/>
              </a:rPr>
              <a:t>Stadt</a:t>
            </a:r>
            <a:r>
              <a:rPr lang="pl-PL" sz="2400" dirty="0" smtClean="0">
                <a:latin typeface="Book Antiqua" pitchFamily="18" charset="0"/>
              </a:rPr>
              <a:t>.</a:t>
            </a:r>
          </a:p>
          <a:p>
            <a:pPr marL="0" indent="0" algn="just">
              <a:buNone/>
            </a:pPr>
            <a:r>
              <a:rPr lang="pl-PL" sz="1400" dirty="0" smtClean="0">
                <a:latin typeface="Book Antiqua" pitchFamily="18" charset="0"/>
              </a:rPr>
              <a:t>Zwiedzanie po </a:t>
            </a:r>
            <a:r>
              <a:rPr lang="pl-PL" sz="1400" dirty="0">
                <a:latin typeface="Book Antiqua" pitchFamily="18" charset="0"/>
              </a:rPr>
              <a:t>tej małej stolicy </a:t>
            </a:r>
            <a:r>
              <a:rPr lang="pl-PL" sz="1400" dirty="0" smtClean="0">
                <a:latin typeface="Book Antiqua" pitchFamily="18" charset="0"/>
              </a:rPr>
              <a:t>polecamy </a:t>
            </a:r>
            <a:r>
              <a:rPr lang="pl-PL" sz="1400" dirty="0">
                <a:latin typeface="Book Antiqua" pitchFamily="18" charset="0"/>
              </a:rPr>
              <a:t>zakończyć przejażdżką kolorową kolejką na kołach, by jeszcze raz zachwycać się jej urokami. </a:t>
            </a:r>
            <a:r>
              <a:rPr lang="pl-PL" sz="1400" u="sng" dirty="0"/>
              <a:t> </a:t>
            </a:r>
            <a:r>
              <a:rPr lang="pl-PL" sz="1400" dirty="0"/>
              <a:t>Kolejka </a:t>
            </a:r>
            <a:r>
              <a:rPr lang="pl-PL" sz="1400" dirty="0" err="1"/>
              <a:t>Citytrain</a:t>
            </a:r>
            <a:r>
              <a:rPr lang="pl-PL" sz="1400" dirty="0"/>
              <a:t> w Vaduz prowadzi różnymi trasami przez miasto. </a:t>
            </a:r>
            <a:endParaRPr lang="pl-PL" sz="1400" dirty="0">
              <a:latin typeface="Book Antiqua" pitchFamily="18" charset="0"/>
            </a:endParaRPr>
          </a:p>
          <a:p>
            <a:pPr>
              <a:buNone/>
            </a:pPr>
            <a:endParaRPr lang="pl-PL" dirty="0"/>
          </a:p>
        </p:txBody>
      </p:sp>
      <p:pic>
        <p:nvPicPr>
          <p:cNvPr id="4" name="Obraz 3" descr="C:\Users\INTEL\Desktop\Liechtenstein\kolejka cz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143248"/>
            <a:ext cx="350046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 descr="C:\Users\INTEL\Desktop\Liechtenstein\kolejka n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3000372"/>
            <a:ext cx="3500462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8926" y="4704289"/>
            <a:ext cx="3233725" cy="2153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-857280"/>
            <a:ext cx="8186766" cy="714380"/>
          </a:xfrm>
        </p:spPr>
        <p:txBody>
          <a:bodyPr>
            <a:normAutofit fontScale="90000"/>
          </a:bodyPr>
          <a:lstStyle/>
          <a:p>
            <a:endParaRPr lang="pl-PL" dirty="0">
              <a:solidFill>
                <a:schemeClr val="accent1">
                  <a:lumMod val="60000"/>
                  <a:lumOff val="4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2000240"/>
            <a:ext cx="8229600" cy="4857760"/>
          </a:xfrm>
        </p:spPr>
        <p:txBody>
          <a:bodyPr>
            <a:normAutofit/>
          </a:bodyPr>
          <a:lstStyle/>
          <a:p>
            <a:pPr marL="180975" indent="0" algn="ctr">
              <a:buNone/>
            </a:pPr>
            <a:r>
              <a:rPr lang="pl-PL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Wofür</a:t>
            </a:r>
            <a: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ist</a:t>
            </a:r>
            <a: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Liechtenstein  </a:t>
            </a:r>
            <a:r>
              <a:rPr lang="pl-PL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in</a:t>
            </a:r>
            <a: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der </a:t>
            </a:r>
            <a:r>
              <a:rPr lang="pl-PL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Welt</a:t>
            </a:r>
            <a: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40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bekannt</a:t>
            </a:r>
            <a: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b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Z czego znany jest Liechtenstein na świecie?</a:t>
            </a:r>
            <a:endPara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3571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2071702"/>
          </a:xfrm>
        </p:spPr>
        <p:txBody>
          <a:bodyPr>
            <a:normAutofit/>
          </a:bodyPr>
          <a:lstStyle/>
          <a:p>
            <a:pPr marL="180975" indent="0" algn="ctr">
              <a:buNone/>
            </a:pPr>
            <a:r>
              <a:rPr lang="de-DE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Der kleinste deutschsprachige Staat</a:t>
            </a:r>
            <a:endParaRPr lang="pl-PL" sz="4000" b="1" i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180975" indent="-44450" algn="ctr">
              <a:buNone/>
            </a:pPr>
            <a:r>
              <a:rPr lang="pl-PL" sz="22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Najmniejsze państwo niemieckojęzyczne </a:t>
            </a:r>
          </a:p>
          <a:p>
            <a:pPr marL="180975" indent="-44450">
              <a:buNone/>
            </a:pPr>
            <a:endParaRPr lang="pl-PL" sz="1400" dirty="0" smtClean="0">
              <a:latin typeface="Book Antiqua" pitchFamily="18" charset="0"/>
            </a:endParaRPr>
          </a:p>
          <a:p>
            <a:pPr marL="180975" indent="-44450">
              <a:buNone/>
            </a:pPr>
            <a:endParaRPr lang="pl-PL" sz="1400" dirty="0" smtClean="0">
              <a:latin typeface="Book Antiqua" pitchFamily="18" charset="0"/>
            </a:endParaRPr>
          </a:p>
          <a:p>
            <a:pPr marL="180975" indent="0">
              <a:buNone/>
            </a:pPr>
            <a:endParaRPr lang="pl-PL" sz="4400" dirty="0" smtClean="0">
              <a:latin typeface="Book Antiqua" pitchFamily="18" charset="0"/>
            </a:endParaRPr>
          </a:p>
          <a:p>
            <a:endParaRPr lang="pl-PL" sz="1400" dirty="0">
              <a:latin typeface="Book Antiqua" pitchFamily="18" charset="0"/>
            </a:endParaRPr>
          </a:p>
        </p:txBody>
      </p:sp>
      <p:pic>
        <p:nvPicPr>
          <p:cNvPr id="1035" name="Picture 11" descr="Tysk - Deutsch in Europa - NDL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214554"/>
            <a:ext cx="5803913" cy="4098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5719"/>
          </a:xfrm>
        </p:spPr>
        <p:txBody>
          <a:bodyPr>
            <a:normAutofit fontScale="90000"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85728"/>
            <a:ext cx="3186106" cy="5840435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sz="half" idx="1"/>
          </p:nvPr>
        </p:nvSpPr>
        <p:spPr>
          <a:xfrm>
            <a:off x="3786182" y="500042"/>
            <a:ext cx="5143536" cy="5853113"/>
          </a:xfrm>
        </p:spPr>
        <p:txBody>
          <a:bodyPr>
            <a:normAutofit/>
          </a:bodyPr>
          <a:lstStyle/>
          <a:p>
            <a:pPr marL="179388" indent="0">
              <a:buNone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 83 Millionen Einwohner und die Fläche beträgt 357 340 km</a:t>
            </a:r>
            <a:r>
              <a:rPr lang="de-DE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(Quadratkilometer)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0">
              <a:buNone/>
            </a:pP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Die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Hauptstadt von Deutschland ist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</a:t>
            </a:r>
            <a:r>
              <a:rPr lang="de-DE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erlin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br>
              <a:rPr lang="pl-PL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Deutschland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besteht aus sechzehn Bundesländern, darunter sind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zugleich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drei Städte </a:t>
            </a:r>
            <a:r>
              <a:rPr lang="de-DE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Berlin, Bremen und 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Hamburg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ein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Bundesland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de-DE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</a:t>
            </a:r>
            <a:endParaRPr lang="pl-PL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-179388">
              <a:buNone/>
            </a:pP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179388" indent="-42863">
              <a:buNone/>
            </a:pP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Powierzchnia Niemiec wynosi  357 340 km2 i zamieszkuje je prawie  83 miliony ludności. Stolicą Niemiec jest Berlin. Niemcy są państwem federacyjnym, składającym się </a:t>
            </a:r>
            <a:b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16 krajów związkowych, z których 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Berlin , Brema i Hambur</a:t>
            </a:r>
            <a:r>
              <a:rPr lang="pl-PL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 </a:t>
            </a:r>
            <a:r>
              <a:rPr lang="pl-PL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są jednocześnie krajami związkowymi .</a:t>
            </a:r>
            <a:endParaRPr lang="pl-PL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295" y="1000108"/>
            <a:ext cx="3424822" cy="4705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1143032"/>
            <a:ext cx="8229600" cy="142876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166508"/>
          </a:xfrm>
        </p:spPr>
        <p:txBody>
          <a:bodyPr/>
          <a:lstStyle/>
          <a:p>
            <a:pPr marL="180975" indent="-44450" algn="ctr">
              <a:buNone/>
            </a:pPr>
            <a:r>
              <a:rPr lang="pl-PL" sz="2400" dirty="0" smtClean="0">
                <a:latin typeface="Book Antiqua" pitchFamily="18" charset="0"/>
              </a:rPr>
              <a:t>  </a:t>
            </a:r>
            <a:r>
              <a:rPr lang="de-DE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Hauptsitz von Banken und Telekommunikation</a:t>
            </a:r>
            <a:endParaRPr lang="pl-PL" sz="4000" b="1" i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180975" indent="-44450" algn="ctr">
              <a:buNone/>
            </a:pPr>
            <a:r>
              <a:rPr lang="pl-PL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Siedziba banków i telekomunikacji</a:t>
            </a:r>
            <a:endParaRPr lang="de-DE" sz="2000" b="1" i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marL="180975" indent="-44450" algn="ctr">
              <a:buNone/>
            </a:pPr>
            <a:r>
              <a:rPr lang="pl-PL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endParaRPr lang="pl-PL" sz="4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2000240"/>
            <a:ext cx="3000396" cy="235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4500570"/>
            <a:ext cx="3310986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66" y="4500570"/>
            <a:ext cx="3286148" cy="219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5" name="AutoShape 7" descr="C:\Users\INTEL\Desktop\Liechtenstein\bank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7" name="AutoShape 9" descr="C:\Users\INTEL\Desktop\Liechtenstein\bank4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4876" y="2000240"/>
            <a:ext cx="3153618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71528"/>
            <a:ext cx="8229600" cy="357190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10715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de-DE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Briefmarken</a:t>
            </a:r>
            <a:endParaRPr lang="pl-PL" sz="4000" b="1" i="1" dirty="0" smtClean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r>
              <a:rPr lang="pl-PL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Znaczki pocztowe</a:t>
            </a:r>
            <a:endParaRPr lang="de-DE" sz="2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246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472" y="714356"/>
            <a:ext cx="1552553" cy="205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15206" y="1000108"/>
            <a:ext cx="1449548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12" y="1428736"/>
            <a:ext cx="2000244" cy="162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0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4786322"/>
            <a:ext cx="1357322" cy="1947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46" y="4786322"/>
            <a:ext cx="1215082" cy="1905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380" y="1428736"/>
            <a:ext cx="172300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3196826"/>
            <a:ext cx="2009772" cy="1507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4" name="Picture 1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0430" y="3286124"/>
            <a:ext cx="2152648" cy="1614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5" name="Picture 11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0892" y="3357562"/>
            <a:ext cx="1976440" cy="145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57158" y="714356"/>
            <a:ext cx="8229600" cy="1285884"/>
          </a:xfrm>
        </p:spPr>
        <p:txBody>
          <a:bodyPr>
            <a:normAutofit fontScale="90000"/>
          </a:bodyPr>
          <a:lstStyle/>
          <a:p>
            <a:r>
              <a:rPr lang="pl-PL" sz="8000" i="1" dirty="0" err="1">
                <a:latin typeface="Book Antiqua" pitchFamily="18" charset="0"/>
              </a:rPr>
              <a:t>Die</a:t>
            </a:r>
            <a:r>
              <a:rPr lang="pl-PL" sz="8000" i="1" dirty="0">
                <a:latin typeface="Book Antiqua" pitchFamily="18" charset="0"/>
              </a:rPr>
              <a:t> </a:t>
            </a:r>
            <a:r>
              <a:rPr lang="pl-PL" sz="8000" i="1" dirty="0" err="1">
                <a:latin typeface="Book Antiqua" pitchFamily="18" charset="0"/>
              </a:rPr>
              <a:t>schweiz</a:t>
            </a:r>
            <a:r>
              <a:rPr lang="pl-PL" i="1" dirty="0">
                <a:latin typeface="Book Antiqua" pitchFamily="18" charset="0"/>
              </a:rPr>
              <a:t/>
            </a:r>
            <a:br>
              <a:rPr lang="pl-PL" i="1" dirty="0">
                <a:latin typeface="Book Antiqua" pitchFamily="18" charset="0"/>
              </a:rPr>
            </a:br>
            <a:r>
              <a:rPr lang="pl-PL" sz="4400" i="1" dirty="0">
                <a:latin typeface="Book Antiqua" pitchFamily="18" charset="0"/>
              </a:rPr>
              <a:t>Szwajcaria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28728" y="2214554"/>
            <a:ext cx="6400800" cy="785818"/>
          </a:xfrm>
        </p:spPr>
        <p:txBody>
          <a:bodyPr/>
          <a:lstStyle/>
          <a:p>
            <a:endParaRPr lang="pl-PL" i="1" dirty="0"/>
          </a:p>
        </p:txBody>
      </p:sp>
      <p:pic>
        <p:nvPicPr>
          <p:cNvPr id="4" name="Picture 8" descr="KEIN PROBLEM">
            <a:extLst>
              <a:ext uri="{FF2B5EF4-FFF2-40B4-BE49-F238E27FC236}">
                <a16:creationId xmlns:a16="http://schemas.microsoft.com/office/drawing/2014/main" id="{2971B58A-A621-4951-9CFD-EA63A9729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198" y="2852936"/>
            <a:ext cx="6303074" cy="2924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latin typeface="Book Antiqua" pitchFamily="18" charset="0"/>
              </a:rPr>
              <a:t>Die</a:t>
            </a:r>
            <a:r>
              <a:rPr lang="pl-PL" sz="3200" i="1" dirty="0">
                <a:latin typeface="Book Antiqua" pitchFamily="18" charset="0"/>
              </a:rPr>
              <a:t> </a:t>
            </a:r>
            <a:r>
              <a:rPr lang="pl-PL" sz="3200" i="1" dirty="0" err="1">
                <a:latin typeface="Book Antiqua" pitchFamily="18" charset="0"/>
              </a:rPr>
              <a:t>Lage</a:t>
            </a:r>
            <a:r>
              <a:rPr lang="pl-PL" sz="3200" i="1" dirty="0">
                <a:latin typeface="Book Antiqua" pitchFamily="18" charset="0"/>
              </a:rPr>
              <a:t> der </a:t>
            </a:r>
            <a:r>
              <a:rPr lang="pl-PL" sz="3200" i="1" dirty="0" err="1">
                <a:latin typeface="Book Antiqua" pitchFamily="18" charset="0"/>
              </a:rPr>
              <a:t>Schweiz</a:t>
            </a:r>
            <a:r>
              <a:rPr lang="pl-PL" i="1" dirty="0">
                <a:latin typeface="Book Antiqua" pitchFamily="18" charset="0"/>
              </a:rPr>
              <a:t/>
            </a:r>
            <a:br>
              <a:rPr lang="pl-PL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Położenie Szwajcarii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571612"/>
            <a:ext cx="7500990" cy="47091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/>
              <a:t>	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Schweiz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eines</a:t>
            </a:r>
            <a:r>
              <a:rPr lang="pl-PL" sz="2400" dirty="0"/>
              <a:t> der </a:t>
            </a:r>
            <a:r>
              <a:rPr lang="pl-PL" sz="2400" dirty="0" err="1"/>
              <a:t>kleinsten</a:t>
            </a:r>
            <a:r>
              <a:rPr lang="pl-PL" sz="2400" dirty="0"/>
              <a:t> </a:t>
            </a:r>
            <a:r>
              <a:rPr lang="pl-PL" sz="2400" dirty="0" err="1"/>
              <a:t>Länder</a:t>
            </a:r>
            <a:r>
              <a:rPr lang="pl-PL" sz="2400" dirty="0"/>
              <a:t> </a:t>
            </a:r>
            <a:r>
              <a:rPr lang="pl-PL" sz="2400" dirty="0" err="1" smtClean="0"/>
              <a:t>Europas</a:t>
            </a:r>
            <a:r>
              <a:rPr lang="pl-PL" sz="2400" dirty="0"/>
              <a:t>,</a:t>
            </a:r>
            <a:r>
              <a:rPr lang="pl-PL" sz="2400" dirty="0" smtClean="0"/>
              <a:t> </a:t>
            </a:r>
            <a:r>
              <a:rPr lang="pl-PL" sz="2400" dirty="0" err="1"/>
              <a:t>aber</a:t>
            </a:r>
            <a:r>
              <a:rPr lang="pl-PL" sz="2400" dirty="0"/>
              <a:t> </a:t>
            </a:r>
            <a:r>
              <a:rPr lang="pl-PL" sz="2400" dirty="0" err="1"/>
              <a:t>dieses</a:t>
            </a:r>
            <a:r>
              <a:rPr lang="pl-PL" sz="2400" dirty="0"/>
              <a:t> Land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eines</a:t>
            </a:r>
            <a:r>
              <a:rPr lang="pl-PL" sz="2400" dirty="0"/>
              <a:t> der </a:t>
            </a:r>
            <a:r>
              <a:rPr lang="pl-PL" sz="2400" dirty="0" err="1"/>
              <a:t>reichsten</a:t>
            </a:r>
            <a:r>
              <a:rPr lang="pl-PL" sz="2400" dirty="0"/>
              <a:t>.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Schweiz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</a:t>
            </a:r>
            <a:r>
              <a:rPr lang="pl-PL" sz="2400" dirty="0"/>
              <a:t> </a:t>
            </a:r>
            <a:r>
              <a:rPr lang="pl-PL" sz="2400" dirty="0" err="1"/>
              <a:t>Gebirgsland</a:t>
            </a:r>
            <a:r>
              <a:rPr lang="pl-PL" sz="2400" dirty="0"/>
              <a:t>  </a:t>
            </a:r>
            <a:r>
              <a:rPr lang="pl-PL" sz="2400" dirty="0" err="1"/>
              <a:t>in</a:t>
            </a:r>
            <a:r>
              <a:rPr lang="pl-PL" sz="2400" dirty="0"/>
              <a:t> </a:t>
            </a:r>
            <a:r>
              <a:rPr lang="pl-PL" sz="2400" dirty="0" err="1"/>
              <a:t>Westeuropa</a:t>
            </a:r>
            <a:r>
              <a:rPr lang="pl-PL" sz="2400" dirty="0"/>
              <a:t>. </a:t>
            </a:r>
            <a:r>
              <a:rPr lang="pl-PL" sz="2400" dirty="0" err="1"/>
              <a:t>Das</a:t>
            </a:r>
            <a:r>
              <a:rPr lang="pl-PL" sz="2400" dirty="0"/>
              <a:t> Land </a:t>
            </a:r>
            <a:r>
              <a:rPr lang="pl-PL" sz="2400" dirty="0" err="1"/>
              <a:t>hat</a:t>
            </a:r>
            <a:r>
              <a:rPr lang="pl-PL" sz="2400" dirty="0"/>
              <a:t> </a:t>
            </a:r>
            <a:r>
              <a:rPr lang="pl-PL" sz="2400" dirty="0" err="1"/>
              <a:t>keinen</a:t>
            </a:r>
            <a:r>
              <a:rPr lang="pl-PL" sz="2400" dirty="0"/>
              <a:t> </a:t>
            </a:r>
            <a:r>
              <a:rPr lang="pl-PL" sz="2400" dirty="0" err="1"/>
              <a:t>Zugang</a:t>
            </a:r>
            <a:r>
              <a:rPr lang="pl-PL" sz="2400" dirty="0"/>
              <a:t> </a:t>
            </a:r>
            <a:r>
              <a:rPr lang="pl-PL" sz="2400" dirty="0" err="1"/>
              <a:t>zum</a:t>
            </a:r>
            <a:r>
              <a:rPr lang="pl-PL" sz="2400" dirty="0"/>
              <a:t> </a:t>
            </a:r>
            <a:r>
              <a:rPr lang="pl-PL" sz="2400" dirty="0" err="1"/>
              <a:t>Meer</a:t>
            </a:r>
            <a:r>
              <a:rPr lang="pl-PL" sz="2400" dirty="0"/>
              <a:t>. 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Schweiz</a:t>
            </a:r>
            <a:r>
              <a:rPr lang="pl-PL" sz="2400" dirty="0"/>
              <a:t> </a:t>
            </a:r>
            <a:r>
              <a:rPr lang="pl-PL" sz="2400" dirty="0" err="1"/>
              <a:t>grenzt</a:t>
            </a:r>
            <a:r>
              <a:rPr lang="pl-PL" sz="2400" dirty="0"/>
              <a:t> an </a:t>
            </a:r>
            <a:r>
              <a:rPr lang="pl-PL" sz="2400" dirty="0" err="1"/>
              <a:t>fünf</a:t>
            </a:r>
            <a:r>
              <a:rPr lang="pl-PL" sz="2400" dirty="0"/>
              <a:t> </a:t>
            </a:r>
            <a:r>
              <a:rPr lang="pl-PL" sz="2400" dirty="0" err="1"/>
              <a:t>Länder</a:t>
            </a:r>
            <a:r>
              <a:rPr lang="pl-PL" sz="2400" dirty="0"/>
              <a:t>: im </a:t>
            </a:r>
            <a:r>
              <a:rPr lang="pl-PL" sz="2400" dirty="0" err="1"/>
              <a:t>Osten</a:t>
            </a:r>
            <a:r>
              <a:rPr lang="pl-PL" sz="2400" dirty="0"/>
              <a:t> an </a:t>
            </a:r>
            <a:r>
              <a:rPr lang="pl-PL" sz="2400" dirty="0" err="1"/>
              <a:t>Österreich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Liechtenstein , im </a:t>
            </a:r>
            <a:r>
              <a:rPr lang="pl-PL" sz="2400" dirty="0" err="1"/>
              <a:t>Westen</a:t>
            </a:r>
            <a:r>
              <a:rPr lang="pl-PL" sz="2400" dirty="0"/>
              <a:t> an </a:t>
            </a:r>
            <a:r>
              <a:rPr lang="pl-PL" sz="2400" dirty="0" err="1"/>
              <a:t>Frankreich</a:t>
            </a:r>
            <a:r>
              <a:rPr lang="pl-PL" sz="2400" dirty="0"/>
              <a:t> , im </a:t>
            </a:r>
            <a:r>
              <a:rPr lang="pl-PL" sz="2400" dirty="0" err="1"/>
              <a:t>Süden</a:t>
            </a:r>
            <a:r>
              <a:rPr lang="pl-PL" sz="2400" dirty="0"/>
              <a:t> an </a:t>
            </a:r>
            <a:r>
              <a:rPr lang="pl-PL" sz="2400" dirty="0" err="1"/>
              <a:t>Italien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im </a:t>
            </a:r>
            <a:r>
              <a:rPr lang="pl-PL" sz="2400" dirty="0" err="1"/>
              <a:t>Norden</a:t>
            </a:r>
            <a:r>
              <a:rPr lang="pl-PL" sz="2400" dirty="0"/>
              <a:t> an </a:t>
            </a:r>
            <a:r>
              <a:rPr lang="pl-PL" sz="2400" dirty="0" err="1"/>
              <a:t>Deutschland</a:t>
            </a:r>
            <a:r>
              <a:rPr lang="pl-PL" sz="2400" dirty="0"/>
              <a:t>. </a:t>
            </a:r>
          </a:p>
          <a:p>
            <a:pPr algn="just">
              <a:buNone/>
            </a:pPr>
            <a:r>
              <a:rPr lang="pl-PL" sz="1400" dirty="0"/>
              <a:t>	Szwajcaria  jest jednym z najmniejszych krajów Europy ale jednym z najbogatszych. Szwajcaria jest krajem górzystym w Europie zachodniej. Nie ma dostępu do morza. </a:t>
            </a:r>
          </a:p>
          <a:p>
            <a:pPr algn="just">
              <a:buNone/>
            </a:pPr>
            <a:r>
              <a:rPr lang="pl-PL" sz="1400" dirty="0"/>
              <a:t>	Szwajcaria graniczy z pięcioma krajami: od wschodu z Austrią i </a:t>
            </a:r>
            <a:r>
              <a:rPr lang="pl-PL" sz="1400" dirty="0" err="1"/>
              <a:t>Lichtenstajnem</a:t>
            </a:r>
            <a:r>
              <a:rPr lang="pl-PL" sz="1400" dirty="0"/>
              <a:t>, od zachodu z Francją od południa z Włochami i od północy z Niemcami.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Die</a:t>
            </a:r>
            <a:r>
              <a:rPr lang="pl-P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Schweiz</a:t>
            </a:r>
            <a:r>
              <a:rPr lang="pl-PL" sz="3200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– </a:t>
            </a:r>
            <a:r>
              <a:rPr lang="pl-PL" sz="3200" i="1" dirty="0" err="1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Bundesland</a:t>
            </a:r>
            <a:r>
              <a:rPr lang="pl-PL" sz="3200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/>
            </a:r>
            <a:br>
              <a:rPr lang="pl-PL" sz="3200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</a:br>
            <a:r>
              <a:rPr lang="pl-PL" sz="2000" i="1" dirty="0"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Szwajcaria</a:t>
            </a:r>
            <a:endParaRPr lang="pl-PL" sz="3200" i="1" dirty="0"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643050"/>
            <a:ext cx="7858180" cy="92869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Schweiz</a:t>
            </a:r>
            <a:r>
              <a:rPr lang="pl-PL" sz="2400" dirty="0"/>
              <a:t> </a:t>
            </a:r>
            <a:r>
              <a:rPr lang="pl-PL" sz="2400" dirty="0" err="1" smtClean="0"/>
              <a:t>ist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</a:t>
            </a:r>
            <a:r>
              <a:rPr lang="pl-PL" sz="2400" dirty="0"/>
              <a:t>26 </a:t>
            </a:r>
            <a:r>
              <a:rPr lang="pl-PL" sz="2400" dirty="0" err="1" smtClean="0"/>
              <a:t>Kantone</a:t>
            </a:r>
            <a:r>
              <a:rPr lang="pl-PL" sz="2400" dirty="0" smtClean="0"/>
              <a:t> </a:t>
            </a:r>
            <a:r>
              <a:rPr lang="pl-PL" sz="2400" dirty="0" err="1" smtClean="0"/>
              <a:t>geteilt</a:t>
            </a:r>
            <a:r>
              <a:rPr lang="pl-PL" sz="2400" dirty="0" smtClean="0"/>
              <a:t>. </a:t>
            </a:r>
            <a:endParaRPr lang="pl-PL" sz="2400" dirty="0"/>
          </a:p>
          <a:p>
            <a:pPr algn="ctr">
              <a:buNone/>
            </a:pPr>
            <a:r>
              <a:rPr lang="pl-PL" sz="1400" dirty="0"/>
              <a:t>Szwajcaria </a:t>
            </a:r>
            <a:r>
              <a:rPr lang="pl-PL" sz="1400" dirty="0" smtClean="0"/>
              <a:t> jest podzielona na  </a:t>
            </a:r>
            <a:r>
              <a:rPr lang="pl-PL" sz="1400" dirty="0"/>
              <a:t>26 kantonów</a:t>
            </a: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0" y="0"/>
            <a:ext cx="37702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</a:t>
            </a:r>
          </a:p>
        </p:txBody>
      </p:sp>
      <p:pic>
        <p:nvPicPr>
          <p:cNvPr id="7" name="Picture 2" descr="https://coupleaway.com/wp-content/uploads/2018/10/kantony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32" y="2714620"/>
            <a:ext cx="5098120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571636"/>
          </a:xfrm>
        </p:spPr>
        <p:txBody>
          <a:bodyPr>
            <a:normAutofit/>
          </a:bodyPr>
          <a:lstStyle/>
          <a:p>
            <a:r>
              <a:rPr lang="pl-PL" sz="3600" i="1" dirty="0" err="1">
                <a:latin typeface="Book Antiqua" pitchFamily="18" charset="0"/>
              </a:rPr>
              <a:t>Die</a:t>
            </a:r>
            <a:r>
              <a:rPr lang="pl-PL" sz="3600" i="1" dirty="0">
                <a:latin typeface="Book Antiqua" pitchFamily="18" charset="0"/>
              </a:rPr>
              <a:t> </a:t>
            </a:r>
            <a:r>
              <a:rPr lang="pl-PL" sz="3600" i="1" dirty="0" err="1">
                <a:latin typeface="Book Antiqua" pitchFamily="18" charset="0"/>
              </a:rPr>
              <a:t>Schweiz</a:t>
            </a:r>
            <a:r>
              <a:rPr lang="pl-PL" sz="3600" i="1" dirty="0">
                <a:latin typeface="Book Antiqua" pitchFamily="18" charset="0"/>
              </a:rPr>
              <a:t> – </a:t>
            </a:r>
            <a:r>
              <a:rPr lang="pl-PL" sz="3600" i="1" dirty="0" err="1">
                <a:latin typeface="Book Antiqua" pitchFamily="18" charset="0"/>
              </a:rPr>
              <a:t>Allgemeine</a:t>
            </a:r>
            <a:r>
              <a:rPr lang="pl-PL" sz="3600" i="1" dirty="0">
                <a:latin typeface="Book Antiqua" pitchFamily="18" charset="0"/>
              </a:rPr>
              <a:t> </a:t>
            </a:r>
            <a:r>
              <a:rPr lang="pl-PL" sz="3600" i="1" dirty="0" err="1">
                <a:latin typeface="Book Antiqua" pitchFamily="18" charset="0"/>
              </a:rPr>
              <a:t>Informationen</a:t>
            </a:r>
            <a:r>
              <a:rPr lang="pl-PL" sz="3600" i="1" dirty="0">
                <a:latin typeface="Book Antiqua" pitchFamily="18" charset="0"/>
              </a:rPr>
              <a:t/>
            </a:r>
            <a:br>
              <a:rPr lang="pl-PL" sz="3600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Szwajcaria – ogólne informacje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8" y="2143116"/>
            <a:ext cx="8229600" cy="428628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pl-PL" sz="2400" dirty="0"/>
              <a:t> </a:t>
            </a:r>
          </a:p>
          <a:p>
            <a:pPr algn="just">
              <a:buNone/>
            </a:pPr>
            <a:r>
              <a:rPr lang="pl-PL" sz="2400" b="1" dirty="0"/>
              <a:t>	</a:t>
            </a:r>
            <a:r>
              <a:rPr lang="pl-PL" sz="2400" b="1" u="sng" dirty="0" err="1"/>
              <a:t>Hauptstadt</a:t>
            </a:r>
            <a:r>
              <a:rPr lang="pl-PL" sz="2400" dirty="0" smtClean="0"/>
              <a:t>: 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Schweiz</a:t>
            </a:r>
            <a:r>
              <a:rPr lang="pl-PL" sz="2400" dirty="0"/>
              <a:t> </a:t>
            </a:r>
            <a:r>
              <a:rPr lang="pl-PL" sz="2400" dirty="0" err="1"/>
              <a:t>hat</a:t>
            </a:r>
            <a:r>
              <a:rPr lang="pl-PL" sz="2400" dirty="0"/>
              <a:t> </a:t>
            </a:r>
            <a:r>
              <a:rPr lang="pl-PL" sz="2400" dirty="0" err="1" smtClean="0"/>
              <a:t>formal</a:t>
            </a:r>
            <a:r>
              <a:rPr lang="pl-PL" sz="2400" dirty="0" smtClean="0"/>
              <a:t> </a:t>
            </a:r>
            <a:r>
              <a:rPr lang="pl-PL" sz="2400" dirty="0" err="1" smtClean="0"/>
              <a:t>keine</a:t>
            </a:r>
            <a:r>
              <a:rPr lang="pl-PL" sz="2400" dirty="0" smtClean="0"/>
              <a:t>   </a:t>
            </a:r>
            <a:r>
              <a:rPr lang="pl-PL" sz="2400" dirty="0" err="1" smtClean="0"/>
              <a:t>Hauptstadt</a:t>
            </a:r>
            <a:r>
              <a:rPr lang="pl-PL" sz="2400" dirty="0" smtClean="0"/>
              <a:t>. </a:t>
            </a:r>
            <a:r>
              <a:rPr lang="pl-PL" sz="2400" dirty="0"/>
              <a:t>Bern </a:t>
            </a:r>
            <a:r>
              <a:rPr lang="pl-PL" sz="2400" dirty="0" err="1"/>
              <a:t>hat</a:t>
            </a:r>
            <a:r>
              <a:rPr lang="pl-PL" sz="2400" dirty="0"/>
              <a:t> den Status </a:t>
            </a:r>
            <a:r>
              <a:rPr lang="pl-PL" sz="2400" dirty="0" err="1"/>
              <a:t>einer</a:t>
            </a:r>
            <a:r>
              <a:rPr lang="pl-PL" sz="2400" dirty="0"/>
              <a:t> </a:t>
            </a:r>
            <a:r>
              <a:rPr lang="pl-PL" sz="2400" dirty="0" err="1" smtClean="0"/>
              <a:t>Bundesstadt</a:t>
            </a:r>
            <a:r>
              <a:rPr lang="pl-PL" sz="2400" dirty="0" smtClean="0"/>
              <a:t>.    </a:t>
            </a:r>
            <a:r>
              <a:rPr lang="pl-PL" sz="2400" dirty="0" err="1" smtClean="0"/>
              <a:t>Hier</a:t>
            </a:r>
            <a:r>
              <a:rPr lang="pl-PL" sz="2400" dirty="0" smtClean="0"/>
              <a:t> </a:t>
            </a:r>
            <a:r>
              <a:rPr lang="pl-PL" sz="2400" dirty="0" err="1"/>
              <a:t>befinden</a:t>
            </a:r>
            <a:r>
              <a:rPr lang="pl-PL" sz="2400" dirty="0"/>
              <a:t> </a:t>
            </a:r>
            <a:r>
              <a:rPr lang="pl-PL" sz="2400" dirty="0" err="1"/>
              <a:t>sich</a:t>
            </a:r>
            <a:r>
              <a:rPr lang="pl-PL" sz="2400" dirty="0"/>
              <a:t> </a:t>
            </a:r>
            <a:r>
              <a:rPr lang="pl-PL" sz="2400" dirty="0" err="1"/>
              <a:t>Botschaften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Ämter</a:t>
            </a:r>
            <a:endParaRPr lang="pl-PL" sz="2400" dirty="0"/>
          </a:p>
          <a:p>
            <a:pPr algn="just">
              <a:buNone/>
            </a:pPr>
            <a:r>
              <a:rPr lang="pl-PL" sz="2400" b="1" dirty="0"/>
              <a:t>     </a:t>
            </a:r>
            <a:r>
              <a:rPr lang="pl-PL" sz="2400" b="1" u="sng" dirty="0" err="1"/>
              <a:t>Die</a:t>
            </a:r>
            <a:r>
              <a:rPr lang="pl-PL" sz="2400" b="1" u="sng" dirty="0"/>
              <a:t> </a:t>
            </a:r>
            <a:r>
              <a:rPr lang="pl-PL" sz="2400" b="1" u="sng" dirty="0" err="1"/>
              <a:t>Anzahl</a:t>
            </a:r>
            <a:r>
              <a:rPr lang="pl-PL" sz="2400" b="1" u="sng" dirty="0"/>
              <a:t> der </a:t>
            </a:r>
            <a:r>
              <a:rPr lang="pl-PL" sz="2400" b="1" u="sng" dirty="0" err="1"/>
              <a:t>Einwohner</a:t>
            </a:r>
            <a:r>
              <a:rPr lang="pl-PL" sz="2400" u="sng" dirty="0"/>
              <a:t>:</a:t>
            </a:r>
            <a:r>
              <a:rPr lang="pl-PL" sz="2400" dirty="0"/>
              <a:t> 8,57 </a:t>
            </a:r>
            <a:r>
              <a:rPr lang="pl-PL" sz="2400" dirty="0" err="1"/>
              <a:t>Millionen</a:t>
            </a:r>
            <a:endParaRPr lang="pl-PL" sz="2400" dirty="0"/>
          </a:p>
          <a:p>
            <a:pPr algn="just">
              <a:buNone/>
            </a:pPr>
            <a:r>
              <a:rPr lang="pl-PL" sz="1400" dirty="0"/>
              <a:t>	Stolica – Szwajcaria formalnie nie ma stolicy.  Berno ma statut miasta federalnego – tu znajdują się ambasady i urzędy. </a:t>
            </a:r>
          </a:p>
          <a:p>
            <a:pPr algn="just">
              <a:buNone/>
            </a:pPr>
            <a:r>
              <a:rPr lang="pl-PL" sz="1400" dirty="0"/>
              <a:t>         Liczba mieszkańców: 8,57 miliona</a:t>
            </a:r>
          </a:p>
          <a:p>
            <a:pPr>
              <a:buNone/>
            </a:pPr>
            <a:endParaRPr lang="pl-PL" sz="1400" dirty="0"/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92347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 err="1"/>
              <a:t>Die</a:t>
            </a:r>
            <a:r>
              <a:rPr lang="pl-PL" sz="2600" b="1" u="sng" dirty="0"/>
              <a:t> </a:t>
            </a:r>
            <a:r>
              <a:rPr lang="pl-PL" sz="2600" b="1" u="sng" dirty="0" err="1"/>
              <a:t>größten</a:t>
            </a:r>
            <a:r>
              <a:rPr lang="pl-PL" sz="2600" b="1" u="sng" dirty="0"/>
              <a:t> </a:t>
            </a:r>
            <a:r>
              <a:rPr lang="pl-PL" sz="2600" b="1" u="sng" dirty="0" err="1"/>
              <a:t>Städte</a:t>
            </a:r>
            <a:r>
              <a:rPr lang="pl-PL" sz="2600" dirty="0"/>
              <a:t>:  </a:t>
            </a:r>
            <a:r>
              <a:rPr lang="pl-PL" sz="2600" dirty="0" err="1"/>
              <a:t>Zürich</a:t>
            </a:r>
            <a:r>
              <a:rPr lang="pl-PL" sz="2600" dirty="0"/>
              <a:t>, </a:t>
            </a:r>
            <a:r>
              <a:rPr lang="pl-PL" sz="2600" dirty="0" err="1"/>
              <a:t>Genf</a:t>
            </a:r>
            <a:r>
              <a:rPr lang="pl-PL" sz="2600" dirty="0"/>
              <a:t>, </a:t>
            </a:r>
            <a:r>
              <a:rPr lang="pl-PL" sz="2600" dirty="0" err="1"/>
              <a:t>Basel</a:t>
            </a:r>
            <a:r>
              <a:rPr lang="pl-PL" sz="2600" dirty="0"/>
              <a:t>, </a:t>
            </a:r>
            <a:r>
              <a:rPr lang="pl-PL" sz="2600" dirty="0" err="1"/>
              <a:t>Lausanne</a:t>
            </a:r>
            <a:r>
              <a:rPr lang="pl-PL" sz="2600" dirty="0"/>
              <a:t>, Bern.</a:t>
            </a:r>
          </a:p>
          <a:p>
            <a:pPr>
              <a:buNone/>
            </a:pPr>
            <a:r>
              <a:rPr lang="pl-PL" sz="1500" dirty="0"/>
              <a:t>Największe miasta: Zurych, Genewa, </a:t>
            </a:r>
            <a:r>
              <a:rPr lang="pl-PL" sz="1500" dirty="0" err="1"/>
              <a:t>Basylea</a:t>
            </a:r>
            <a:r>
              <a:rPr lang="pl-PL" sz="1500" dirty="0"/>
              <a:t>, </a:t>
            </a:r>
            <a:r>
              <a:rPr lang="pl-PL" sz="1500" dirty="0" err="1"/>
              <a:t>Losanna</a:t>
            </a:r>
            <a:r>
              <a:rPr lang="pl-PL" sz="1500" dirty="0"/>
              <a:t>, Berno</a:t>
            </a:r>
          </a:p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höchste</a:t>
            </a:r>
            <a:r>
              <a:rPr lang="pl-PL" sz="2600" b="1" u="sng" dirty="0"/>
              <a:t> Berg: </a:t>
            </a:r>
            <a:r>
              <a:rPr lang="pl-PL" sz="2600" dirty="0" err="1"/>
              <a:t>die</a:t>
            </a:r>
            <a:r>
              <a:rPr lang="pl-PL" sz="2600" dirty="0"/>
              <a:t> </a:t>
            </a:r>
            <a:r>
              <a:rPr lang="pl-PL" sz="2600" dirty="0" err="1"/>
              <a:t>Dufourspitze</a:t>
            </a:r>
            <a:r>
              <a:rPr lang="pl-PL" sz="2600" dirty="0"/>
              <a:t> 4634m (</a:t>
            </a:r>
            <a:r>
              <a:rPr lang="pl-PL" sz="2600" dirty="0" err="1"/>
              <a:t>das</a:t>
            </a:r>
            <a:r>
              <a:rPr lang="pl-PL" sz="2600" dirty="0"/>
              <a:t> Monte </a:t>
            </a:r>
            <a:r>
              <a:rPr lang="pl-PL" sz="2600" dirty="0" err="1"/>
              <a:t>Rosa-Massiv</a:t>
            </a:r>
            <a:r>
              <a:rPr lang="pl-PL" sz="2600" dirty="0"/>
              <a:t>  </a:t>
            </a:r>
            <a:r>
              <a:rPr lang="pl-PL" sz="2600" dirty="0" err="1"/>
              <a:t>in</a:t>
            </a:r>
            <a:r>
              <a:rPr lang="pl-PL" sz="2600" dirty="0"/>
              <a:t> </a:t>
            </a:r>
            <a:r>
              <a:rPr lang="pl-PL" sz="2600" dirty="0" err="1"/>
              <a:t>Alpen</a:t>
            </a:r>
            <a:r>
              <a:rPr lang="pl-PL" sz="2600" dirty="0"/>
              <a:t>.</a:t>
            </a:r>
          </a:p>
          <a:p>
            <a:pPr>
              <a:buNone/>
            </a:pPr>
            <a:r>
              <a:rPr lang="pl-PL" sz="1500" dirty="0"/>
              <a:t>Najwyższa góra: </a:t>
            </a:r>
            <a:r>
              <a:rPr lang="pl-PL" sz="1500" dirty="0" err="1"/>
              <a:t>Dufourspitze</a:t>
            </a:r>
            <a:r>
              <a:rPr lang="pl-PL" sz="1500" dirty="0"/>
              <a:t> 4634m (masyw Monte Rosa w Alpach).</a:t>
            </a:r>
          </a:p>
          <a:p>
            <a:pPr>
              <a:buNone/>
            </a:pPr>
            <a:endParaRPr lang="pl-PL" sz="2600" b="1" u="sng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längste</a:t>
            </a:r>
            <a:r>
              <a:rPr lang="pl-PL" sz="2600" b="1" u="sng" dirty="0"/>
              <a:t> </a:t>
            </a:r>
            <a:r>
              <a:rPr lang="pl-PL" sz="2600" b="1" u="sng" dirty="0" err="1"/>
              <a:t>Fluss</a:t>
            </a:r>
            <a:r>
              <a:rPr lang="pl-PL" sz="2600" dirty="0"/>
              <a:t>: Der </a:t>
            </a:r>
            <a:r>
              <a:rPr lang="pl-PL" sz="2600" dirty="0" err="1"/>
              <a:t>Rhein</a:t>
            </a:r>
            <a:r>
              <a:rPr lang="pl-PL" sz="2600" dirty="0"/>
              <a:t> (375 km)  </a:t>
            </a:r>
          </a:p>
          <a:p>
            <a:pPr>
              <a:buNone/>
            </a:pPr>
            <a:r>
              <a:rPr lang="pl-PL" sz="1500" dirty="0"/>
              <a:t>Najdłuższa rzeka: Ren (375km)</a:t>
            </a:r>
          </a:p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größte</a:t>
            </a:r>
            <a:r>
              <a:rPr lang="pl-PL" sz="2600" b="1" u="sng" dirty="0"/>
              <a:t> </a:t>
            </a:r>
            <a:r>
              <a:rPr lang="pl-PL" sz="2600" b="1" u="sng" dirty="0" err="1"/>
              <a:t>See</a:t>
            </a:r>
            <a:r>
              <a:rPr lang="pl-PL" sz="2600" dirty="0"/>
              <a:t>: der </a:t>
            </a:r>
            <a:r>
              <a:rPr lang="pl-PL" sz="2600" dirty="0" err="1"/>
              <a:t>Genfer</a:t>
            </a:r>
            <a:r>
              <a:rPr lang="pl-PL" sz="2600" dirty="0"/>
              <a:t> </a:t>
            </a:r>
            <a:r>
              <a:rPr lang="pl-PL" sz="2600" dirty="0" err="1"/>
              <a:t>See</a:t>
            </a:r>
            <a:r>
              <a:rPr lang="pl-PL" sz="2600" dirty="0"/>
              <a:t> (circa 180 km2)</a:t>
            </a:r>
          </a:p>
          <a:p>
            <a:pPr>
              <a:buNone/>
            </a:pPr>
            <a:r>
              <a:rPr lang="pl-PL" sz="1500" dirty="0"/>
              <a:t> Największe jezioro: </a:t>
            </a:r>
            <a:r>
              <a:rPr lang="pl-PL" sz="1500" dirty="0" err="1"/>
              <a:t>Jezioro</a:t>
            </a:r>
            <a:r>
              <a:rPr lang="pl-PL" sz="1500" dirty="0"/>
              <a:t>  Genewskie (ok.180 km2)</a:t>
            </a:r>
          </a:p>
          <a:p>
            <a:pPr>
              <a:buNone/>
            </a:pPr>
            <a:endParaRPr lang="pl-PL" sz="1600" b="1" u="sng" dirty="0"/>
          </a:p>
          <a:p>
            <a:pPr>
              <a:buNone/>
            </a:pPr>
            <a:r>
              <a:rPr lang="pl-PL" sz="2600" b="1" u="sng" dirty="0" err="1"/>
              <a:t>Sprachen</a:t>
            </a:r>
            <a:r>
              <a:rPr lang="pl-PL" sz="2600" b="1" u="sng" dirty="0"/>
              <a:t>:</a:t>
            </a:r>
            <a:r>
              <a:rPr lang="pl-PL" sz="2600" dirty="0"/>
              <a:t> </a:t>
            </a:r>
            <a:r>
              <a:rPr lang="pl-PL" sz="2600" dirty="0" err="1"/>
              <a:t>Deutsch</a:t>
            </a:r>
            <a:r>
              <a:rPr lang="pl-PL" sz="2600" dirty="0"/>
              <a:t>, </a:t>
            </a:r>
            <a:r>
              <a:rPr lang="pl-PL" sz="2600" dirty="0" err="1"/>
              <a:t>Französisch</a:t>
            </a:r>
            <a:r>
              <a:rPr lang="pl-PL" sz="2600" dirty="0"/>
              <a:t>, </a:t>
            </a:r>
            <a:r>
              <a:rPr lang="pl-PL" sz="2600" dirty="0" err="1"/>
              <a:t>Italienisch</a:t>
            </a:r>
            <a:r>
              <a:rPr lang="pl-PL" sz="2600" dirty="0"/>
              <a:t>, </a:t>
            </a:r>
            <a:r>
              <a:rPr lang="pl-PL" sz="2600" dirty="0" err="1" smtClean="0"/>
              <a:t>R</a:t>
            </a:r>
            <a:r>
              <a:rPr lang="pl-PL" sz="2400" dirty="0" err="1" smtClean="0"/>
              <a:t>ä</a:t>
            </a:r>
            <a:r>
              <a:rPr lang="pl-PL" sz="2600" dirty="0" err="1" smtClean="0"/>
              <a:t>toromanisch</a:t>
            </a:r>
            <a:endParaRPr lang="pl-PL" sz="2600" dirty="0"/>
          </a:p>
          <a:p>
            <a:pPr>
              <a:buNone/>
            </a:pPr>
            <a:r>
              <a:rPr lang="pl-PL" sz="1500" dirty="0"/>
              <a:t>Języki: niemiecki, francuski, włoski, retoromański.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>
                <a:latin typeface="Book Antiqua" pitchFamily="18" charset="0"/>
              </a:rPr>
              <a:t>Bern</a:t>
            </a:r>
            <a:r>
              <a:rPr lang="pl-PL" i="1" dirty="0">
                <a:latin typeface="Book Antiqua" pitchFamily="18" charset="0"/>
              </a:rPr>
              <a:t/>
            </a:r>
            <a:br>
              <a:rPr lang="pl-PL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Berno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1472" y="1285860"/>
            <a:ext cx="7500990" cy="470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 err="1"/>
              <a:t>Regierungssitz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Hauptstadt</a:t>
            </a:r>
            <a:r>
              <a:rPr lang="pl-PL" sz="2400" dirty="0"/>
              <a:t> des </a:t>
            </a:r>
            <a:r>
              <a:rPr lang="pl-PL" sz="2400" dirty="0" err="1"/>
              <a:t>Kantons</a:t>
            </a:r>
            <a:r>
              <a:rPr lang="pl-PL" sz="2400" dirty="0"/>
              <a:t> Bern.</a:t>
            </a:r>
          </a:p>
          <a:p>
            <a:pPr algn="ctr">
              <a:buNone/>
            </a:pPr>
            <a:r>
              <a:rPr lang="pl-PL" sz="2400" dirty="0"/>
              <a:t>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Anzahl</a:t>
            </a:r>
            <a:r>
              <a:rPr lang="pl-PL" sz="2400" dirty="0"/>
              <a:t> der </a:t>
            </a:r>
            <a:r>
              <a:rPr lang="pl-PL" sz="2400" dirty="0" err="1"/>
              <a:t>Einwohner</a:t>
            </a:r>
            <a:r>
              <a:rPr lang="pl-PL" sz="2400" dirty="0"/>
              <a:t> :149 496</a:t>
            </a:r>
          </a:p>
          <a:p>
            <a:pPr algn="ctr">
              <a:buNone/>
            </a:pPr>
            <a:r>
              <a:rPr lang="pl-PL" sz="1400" dirty="0"/>
              <a:t>Siedziba rządu i stolica kantonu berneńskiego. Liczba mieszkańców 149 496.</a:t>
            </a:r>
          </a:p>
          <a:p>
            <a:pPr>
              <a:buNone/>
            </a:pPr>
            <a:endParaRPr lang="pl-PL" dirty="0"/>
          </a:p>
        </p:txBody>
      </p:sp>
      <p:pic>
        <p:nvPicPr>
          <p:cNvPr id="31746" name="Picture 2" descr="https://www.travelin.pl/galeria/berno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2714620"/>
            <a:ext cx="6934200" cy="3952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74638"/>
            <a:ext cx="8229600" cy="47091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/>
              <a:t>	Bern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eine</a:t>
            </a:r>
            <a:r>
              <a:rPr lang="pl-PL" sz="2400" dirty="0"/>
              <a:t> </a:t>
            </a:r>
            <a:r>
              <a:rPr lang="pl-PL" sz="2400" dirty="0" err="1"/>
              <a:t>wunderschöne</a:t>
            </a:r>
            <a:r>
              <a:rPr lang="pl-PL" sz="2400" dirty="0"/>
              <a:t> </a:t>
            </a:r>
            <a:r>
              <a:rPr lang="pl-PL" sz="2400" dirty="0" err="1"/>
              <a:t>mittelalterliche</a:t>
            </a:r>
            <a:r>
              <a:rPr lang="pl-PL" sz="2400" dirty="0"/>
              <a:t> Stadt. </a:t>
            </a:r>
          </a:p>
          <a:p>
            <a:pPr algn="just">
              <a:buNone/>
            </a:pPr>
            <a:r>
              <a:rPr lang="pl-PL" sz="2400" dirty="0"/>
              <a:t>	</a:t>
            </a:r>
            <a:r>
              <a:rPr lang="pl-PL" sz="2400" dirty="0" err="1"/>
              <a:t>Die</a:t>
            </a:r>
            <a:r>
              <a:rPr lang="pl-PL" sz="2400" dirty="0"/>
              <a:t> Stadt </a:t>
            </a:r>
            <a:r>
              <a:rPr lang="pl-PL" sz="2400" dirty="0" err="1"/>
              <a:t>liegt</a:t>
            </a:r>
            <a:r>
              <a:rPr lang="pl-PL" sz="2400" dirty="0"/>
              <a:t> im </a:t>
            </a:r>
            <a:r>
              <a:rPr lang="pl-PL" sz="2400" dirty="0" err="1"/>
              <a:t>Westen</a:t>
            </a:r>
            <a:r>
              <a:rPr lang="pl-PL" sz="2400" dirty="0"/>
              <a:t> der </a:t>
            </a:r>
            <a:r>
              <a:rPr lang="pl-PL" sz="2400" dirty="0" err="1"/>
              <a:t>Schweiz</a:t>
            </a:r>
            <a:r>
              <a:rPr lang="pl-PL" sz="2400" dirty="0"/>
              <a:t>, </a:t>
            </a:r>
            <a:r>
              <a:rPr lang="pl-PL" sz="2400" dirty="0" err="1"/>
              <a:t>südlich</a:t>
            </a:r>
            <a:r>
              <a:rPr lang="pl-PL" sz="2400" dirty="0"/>
              <a:t> von </a:t>
            </a:r>
            <a:r>
              <a:rPr lang="pl-PL" sz="2400" dirty="0" err="1"/>
              <a:t>Zürich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Basel</a:t>
            </a:r>
            <a:r>
              <a:rPr lang="pl-PL" sz="2400" dirty="0"/>
              <a:t>. </a:t>
            </a:r>
          </a:p>
          <a:p>
            <a:pPr algn="just">
              <a:buNone/>
            </a:pPr>
            <a:r>
              <a:rPr lang="pl-PL" sz="1400" dirty="0"/>
              <a:t> 	 </a:t>
            </a:r>
            <a:r>
              <a:rPr lang="pl-PL" sz="2400" dirty="0" err="1"/>
              <a:t>Sie</a:t>
            </a:r>
            <a:r>
              <a:rPr lang="pl-PL" sz="2400" dirty="0"/>
              <a:t> </a:t>
            </a:r>
            <a:r>
              <a:rPr lang="pl-PL" sz="2400" dirty="0" err="1"/>
              <a:t>liegt</a:t>
            </a:r>
            <a:r>
              <a:rPr lang="pl-PL" sz="2400" dirty="0"/>
              <a:t>  in </a:t>
            </a:r>
            <a:r>
              <a:rPr lang="pl-PL" sz="2400" dirty="0" err="1"/>
              <a:t>einer</a:t>
            </a:r>
            <a:r>
              <a:rPr lang="pl-PL" sz="2400" dirty="0"/>
              <a:t> </a:t>
            </a:r>
            <a:r>
              <a:rPr lang="pl-PL" sz="2400" dirty="0" err="1"/>
              <a:t>Flussschleife</a:t>
            </a:r>
            <a:r>
              <a:rPr lang="pl-PL" sz="2400" dirty="0"/>
              <a:t> der Aare. </a:t>
            </a:r>
            <a:r>
              <a:rPr lang="pl-PL" sz="2400" dirty="0" err="1"/>
              <a:t>Die</a:t>
            </a:r>
            <a:r>
              <a:rPr lang="pl-PL" sz="2400" dirty="0"/>
              <a:t> Stadt </a:t>
            </a:r>
            <a:r>
              <a:rPr lang="pl-PL" sz="2400" dirty="0" err="1"/>
              <a:t>sieht</a:t>
            </a:r>
            <a:r>
              <a:rPr lang="pl-PL" sz="2400" dirty="0"/>
              <a:t> wie </a:t>
            </a:r>
            <a:r>
              <a:rPr lang="pl-PL" sz="2400" dirty="0" err="1"/>
              <a:t>eine</a:t>
            </a:r>
            <a:r>
              <a:rPr lang="pl-PL" sz="2400" dirty="0"/>
              <a:t> </a:t>
            </a:r>
            <a:r>
              <a:rPr lang="pl-PL" sz="2400" dirty="0" err="1"/>
              <a:t>Halbinsel</a:t>
            </a:r>
            <a:r>
              <a:rPr lang="pl-PL" sz="2400" dirty="0"/>
              <a:t> </a:t>
            </a:r>
            <a:r>
              <a:rPr lang="pl-PL" sz="2400" dirty="0" err="1"/>
              <a:t>aus</a:t>
            </a:r>
            <a:r>
              <a:rPr lang="pl-PL" sz="2400" dirty="0"/>
              <a:t>, </a:t>
            </a:r>
            <a:r>
              <a:rPr lang="pl-PL" sz="2400" dirty="0" err="1"/>
              <a:t>weil</a:t>
            </a:r>
            <a:r>
              <a:rPr lang="pl-PL" sz="2400" dirty="0"/>
              <a:t>  sie von </a:t>
            </a:r>
            <a:r>
              <a:rPr lang="pl-PL" sz="2400" dirty="0" err="1"/>
              <a:t>drei</a:t>
            </a:r>
            <a:r>
              <a:rPr lang="pl-PL" sz="2400" dirty="0"/>
              <a:t> </a:t>
            </a:r>
            <a:r>
              <a:rPr lang="pl-PL" sz="2400" dirty="0" err="1"/>
              <a:t>Seiten</a:t>
            </a:r>
            <a:r>
              <a:rPr lang="pl-PL" sz="2400" dirty="0"/>
              <a:t>  von der Aare </a:t>
            </a:r>
            <a:r>
              <a:rPr lang="pl-PL" sz="2400" dirty="0" err="1"/>
              <a:t>umgeben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.</a:t>
            </a:r>
          </a:p>
          <a:p>
            <a:pPr algn="just">
              <a:buNone/>
            </a:pPr>
            <a:r>
              <a:rPr lang="pl-PL" sz="1400" dirty="0"/>
              <a:t>	Berno jest pięknym, średniowiecznym miastem. Miasto leży w zachodniej Szwajcarii, na południe </a:t>
            </a:r>
            <a:r>
              <a:rPr lang="pl-PL" sz="1400" dirty="0" smtClean="0"/>
              <a:t>od </a:t>
            </a:r>
            <a:r>
              <a:rPr lang="pl-PL" sz="1400" dirty="0"/>
              <a:t>Zurichu i Bazylei.	</a:t>
            </a:r>
          </a:p>
          <a:p>
            <a:pPr algn="just">
              <a:buNone/>
            </a:pPr>
            <a:r>
              <a:rPr lang="pl-PL" sz="1400" dirty="0"/>
              <a:t>	Leży w zakolu rzeki Aare. Miasto wygląda jak półwysep ponieważ z trzech stron otoczone jest przez rzekę Aare.</a:t>
            </a:r>
          </a:p>
          <a:p>
            <a:pPr algn="just">
              <a:buNone/>
            </a:pPr>
            <a:endParaRPr lang="pl-PL" sz="1400" dirty="0"/>
          </a:p>
          <a:p>
            <a:pPr algn="just">
              <a:buNone/>
            </a:pPr>
            <a:endParaRPr lang="pl-PL" sz="1400" dirty="0"/>
          </a:p>
          <a:p>
            <a:pPr algn="ctr"/>
            <a:endParaRPr lang="pl-PL" sz="2400" dirty="0"/>
          </a:p>
        </p:txBody>
      </p:sp>
      <p:pic>
        <p:nvPicPr>
          <p:cNvPr id="1026" name="Picture 2" descr="18 ciekawostek o Bernie w Szwajcarii - Fajne Podróże">
            <a:extLst>
              <a:ext uri="{FF2B5EF4-FFF2-40B4-BE49-F238E27FC236}">
                <a16:creationId xmlns:a16="http://schemas.microsoft.com/office/drawing/2014/main" id="{F9CA367B-6E68-477F-B8F6-78945AF8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093" y="3861048"/>
            <a:ext cx="3922581" cy="2604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idok na szwajcarskie Berno">
            <a:extLst>
              <a:ext uri="{FF2B5EF4-FFF2-40B4-BE49-F238E27FC236}">
                <a16:creationId xmlns:a16="http://schemas.microsoft.com/office/drawing/2014/main" id="{A4ABCFA2-24B2-4984-9015-34080523A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915766" cy="2612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764704"/>
            <a:ext cx="5214974" cy="5328592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pl-PL" sz="2400" dirty="0"/>
              <a:t>	</a:t>
            </a:r>
            <a:r>
              <a:rPr lang="pl-PL" sz="2600" dirty="0" err="1"/>
              <a:t>Die</a:t>
            </a:r>
            <a:r>
              <a:rPr lang="pl-PL" sz="2600" dirty="0"/>
              <a:t> Stadt </a:t>
            </a:r>
            <a:r>
              <a:rPr lang="pl-PL" sz="2600" dirty="0" err="1"/>
              <a:t>wurde</a:t>
            </a:r>
            <a:r>
              <a:rPr lang="pl-PL" sz="2600" dirty="0"/>
              <a:t> 1191 von Herzog Bertold V von </a:t>
            </a:r>
            <a:r>
              <a:rPr lang="pl-PL" sz="2600" dirty="0" err="1"/>
              <a:t>Zähringen</a:t>
            </a:r>
            <a:r>
              <a:rPr lang="pl-PL" sz="2600" dirty="0"/>
              <a:t> </a:t>
            </a:r>
            <a:r>
              <a:rPr lang="pl-PL" sz="2600" dirty="0" err="1"/>
              <a:t>gegründet</a:t>
            </a:r>
            <a:r>
              <a:rPr lang="pl-PL" sz="2600" dirty="0"/>
              <a:t>. </a:t>
            </a:r>
          </a:p>
          <a:p>
            <a:pPr algn="just">
              <a:buNone/>
            </a:pPr>
            <a:r>
              <a:rPr lang="pl-PL" sz="2600" dirty="0"/>
              <a:t>	Der </a:t>
            </a:r>
            <a:r>
              <a:rPr lang="pl-PL" sz="2600" dirty="0" err="1"/>
              <a:t>Name</a:t>
            </a:r>
            <a:r>
              <a:rPr lang="pl-PL" sz="2600" dirty="0"/>
              <a:t> Bern  </a:t>
            </a:r>
            <a:r>
              <a:rPr lang="pl-PL" sz="2600" dirty="0" err="1"/>
              <a:t>kommt</a:t>
            </a:r>
            <a:r>
              <a:rPr lang="pl-PL" sz="2600" dirty="0"/>
              <a:t> </a:t>
            </a:r>
            <a:r>
              <a:rPr lang="pl-PL" sz="2600" dirty="0" err="1"/>
              <a:t>vom</a:t>
            </a:r>
            <a:r>
              <a:rPr lang="pl-PL" sz="2600" dirty="0"/>
              <a:t> </a:t>
            </a:r>
            <a:r>
              <a:rPr lang="pl-PL" sz="2600" dirty="0" err="1"/>
              <a:t>Wort</a:t>
            </a:r>
            <a:r>
              <a:rPr lang="pl-PL" sz="2600" dirty="0"/>
              <a:t> Bär. Im </a:t>
            </a:r>
            <a:r>
              <a:rPr lang="pl-PL" sz="2600" dirty="0" err="1"/>
              <a:t>Wappen</a:t>
            </a:r>
            <a:r>
              <a:rPr lang="pl-PL" sz="2600" dirty="0"/>
              <a:t> der Stadt </a:t>
            </a:r>
            <a:r>
              <a:rPr lang="pl-PL" sz="2600" dirty="0" err="1"/>
              <a:t>befindet</a:t>
            </a:r>
            <a:r>
              <a:rPr lang="pl-PL" sz="2600" dirty="0"/>
              <a:t> </a:t>
            </a:r>
            <a:r>
              <a:rPr lang="pl-PL" sz="2600" dirty="0" err="1"/>
              <a:t>sich</a:t>
            </a:r>
            <a:r>
              <a:rPr lang="pl-PL" sz="2600" dirty="0"/>
              <a:t> </a:t>
            </a:r>
            <a:r>
              <a:rPr lang="pl-PL" sz="2600" dirty="0" err="1"/>
              <a:t>ein</a:t>
            </a:r>
            <a:r>
              <a:rPr lang="pl-PL" sz="2600" dirty="0"/>
              <a:t> Bär. </a:t>
            </a:r>
          </a:p>
          <a:p>
            <a:pPr algn="just">
              <a:buNone/>
            </a:pPr>
            <a:r>
              <a:rPr lang="pl-PL" sz="2600" dirty="0"/>
              <a:t>	Der </a:t>
            </a:r>
            <a:r>
              <a:rPr lang="pl-PL" sz="2600" dirty="0" err="1"/>
              <a:t>Legende</a:t>
            </a:r>
            <a:r>
              <a:rPr lang="pl-PL" sz="2600" dirty="0"/>
              <a:t> </a:t>
            </a:r>
            <a:r>
              <a:rPr lang="pl-PL" sz="2600" dirty="0" err="1"/>
              <a:t>nach</a:t>
            </a:r>
            <a:r>
              <a:rPr lang="pl-PL" sz="2600" dirty="0"/>
              <a:t> </a:t>
            </a:r>
            <a:r>
              <a:rPr lang="pl-PL" sz="2600" dirty="0" err="1"/>
              <a:t>hat</a:t>
            </a:r>
            <a:r>
              <a:rPr lang="pl-PL" sz="2600" dirty="0"/>
              <a:t> Herzog Bertold V. von </a:t>
            </a:r>
            <a:r>
              <a:rPr lang="pl-PL" sz="2600" dirty="0" err="1"/>
              <a:t>Zähringen</a:t>
            </a:r>
            <a:r>
              <a:rPr lang="pl-PL" sz="2600" dirty="0"/>
              <a:t> </a:t>
            </a:r>
            <a:r>
              <a:rPr lang="pl-PL" sz="2600" dirty="0" err="1"/>
              <a:t>bei</a:t>
            </a:r>
            <a:r>
              <a:rPr lang="pl-PL" sz="2600" dirty="0"/>
              <a:t> </a:t>
            </a:r>
            <a:r>
              <a:rPr lang="pl-PL" sz="2600" dirty="0" err="1"/>
              <a:t>seiner</a:t>
            </a:r>
            <a:r>
              <a:rPr lang="pl-PL" sz="2600" dirty="0"/>
              <a:t> </a:t>
            </a:r>
            <a:r>
              <a:rPr lang="pl-PL" sz="2600" dirty="0" err="1"/>
              <a:t>ersten</a:t>
            </a:r>
            <a:r>
              <a:rPr lang="pl-PL" sz="2600" dirty="0"/>
              <a:t> </a:t>
            </a:r>
            <a:r>
              <a:rPr lang="pl-PL" sz="2600" dirty="0" err="1"/>
              <a:t>Jagd</a:t>
            </a:r>
            <a:r>
              <a:rPr lang="pl-PL" sz="2600" dirty="0"/>
              <a:t>  </a:t>
            </a:r>
            <a:r>
              <a:rPr lang="pl-PL" sz="2600" dirty="0" err="1"/>
              <a:t>einen</a:t>
            </a:r>
            <a:r>
              <a:rPr lang="pl-PL" sz="2600" dirty="0"/>
              <a:t> </a:t>
            </a:r>
            <a:r>
              <a:rPr lang="pl-PL" sz="2600" dirty="0" err="1"/>
              <a:t>Bären</a:t>
            </a:r>
            <a:r>
              <a:rPr lang="pl-PL" sz="2600" dirty="0"/>
              <a:t> </a:t>
            </a:r>
            <a:r>
              <a:rPr lang="pl-PL" sz="2600" dirty="0" err="1"/>
              <a:t>erschossen</a:t>
            </a:r>
            <a:r>
              <a:rPr lang="pl-PL" sz="2600" dirty="0"/>
              <a:t> </a:t>
            </a:r>
            <a:r>
              <a:rPr lang="pl-PL" sz="2600" dirty="0" err="1"/>
              <a:t>und</a:t>
            </a:r>
            <a:r>
              <a:rPr lang="pl-PL" sz="2600" dirty="0"/>
              <a:t> </a:t>
            </a:r>
            <a:r>
              <a:rPr lang="pl-PL" sz="2600" dirty="0" err="1"/>
              <a:t>deshalb</a:t>
            </a:r>
            <a:r>
              <a:rPr lang="pl-PL" sz="2600" dirty="0"/>
              <a:t> </a:t>
            </a:r>
            <a:r>
              <a:rPr lang="pl-PL" sz="2600" dirty="0" err="1"/>
              <a:t>hat</a:t>
            </a:r>
            <a:r>
              <a:rPr lang="pl-PL" sz="2600" dirty="0"/>
              <a:t> er </a:t>
            </a:r>
            <a:r>
              <a:rPr lang="pl-PL" sz="2600" dirty="0" err="1"/>
              <a:t>die</a:t>
            </a:r>
            <a:r>
              <a:rPr lang="pl-PL" sz="2600" dirty="0"/>
              <a:t> Stadt Bern </a:t>
            </a:r>
            <a:r>
              <a:rPr lang="pl-PL" sz="2600" dirty="0" err="1"/>
              <a:t>genannt</a:t>
            </a:r>
            <a:r>
              <a:rPr lang="pl-PL" sz="2600" dirty="0"/>
              <a:t>. </a:t>
            </a:r>
          </a:p>
          <a:p>
            <a:pPr algn="just">
              <a:buNone/>
            </a:pPr>
            <a:r>
              <a:rPr lang="pl-PL" sz="2200" dirty="0"/>
              <a:t>	</a:t>
            </a:r>
            <a:r>
              <a:rPr lang="pl-PL" sz="1500" dirty="0"/>
              <a:t>Miasto zostało założone w 1191r. przez księcia Bertolda V von </a:t>
            </a:r>
            <a:r>
              <a:rPr lang="pl-PL" sz="1500" dirty="0" err="1"/>
              <a:t>Zähringen</a:t>
            </a:r>
            <a:endParaRPr lang="pl-PL" sz="1500" dirty="0"/>
          </a:p>
          <a:p>
            <a:pPr algn="just">
              <a:buNone/>
            </a:pPr>
            <a:r>
              <a:rPr lang="pl-PL" sz="1500" dirty="0"/>
              <a:t>	Nazwa Bern pochodzi od słowa niedźwiedź. W herbie miasta jest niedźwiedź.</a:t>
            </a:r>
          </a:p>
          <a:p>
            <a:pPr algn="just">
              <a:buNone/>
            </a:pPr>
            <a:r>
              <a:rPr lang="pl-PL" sz="1500" dirty="0"/>
              <a:t>	Według legendy </a:t>
            </a:r>
            <a:r>
              <a:rPr lang="pl-PL" sz="1500" dirty="0" err="1"/>
              <a:t>książe</a:t>
            </a:r>
            <a:r>
              <a:rPr lang="pl-PL" sz="1500" dirty="0"/>
              <a:t> Bertold V von </a:t>
            </a:r>
            <a:r>
              <a:rPr lang="pl-PL" sz="1500" dirty="0" err="1"/>
              <a:t>Zähringen</a:t>
            </a:r>
            <a:r>
              <a:rPr lang="pl-PL" sz="1500" dirty="0"/>
              <a:t>  podczas pierwszego polowania zastrzelił niedźwiedzia </a:t>
            </a:r>
            <a:br>
              <a:rPr lang="pl-PL" sz="1500" dirty="0"/>
            </a:br>
            <a:r>
              <a:rPr lang="pl-PL" sz="1500" dirty="0"/>
              <a:t>i dlatego nazwał miasto Bern.</a:t>
            </a:r>
          </a:p>
        </p:txBody>
      </p:sp>
      <p:pic>
        <p:nvPicPr>
          <p:cNvPr id="30722" name="Picture 2" descr="Plik:New Bern-coat of arms.svg – Wikipedia, wolna encykloped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1124744"/>
            <a:ext cx="3364645" cy="473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714356"/>
            <a:ext cx="8229600" cy="5352102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 err="1"/>
              <a:t>Die</a:t>
            </a:r>
            <a:r>
              <a:rPr lang="pl-PL" sz="2600" b="1" u="sng" dirty="0"/>
              <a:t> </a:t>
            </a:r>
            <a:r>
              <a:rPr lang="pl-PL" sz="2600" b="1" u="sng" dirty="0" err="1"/>
              <a:t>größten</a:t>
            </a:r>
            <a:r>
              <a:rPr lang="pl-PL" sz="2600" b="1" u="sng" dirty="0"/>
              <a:t> </a:t>
            </a:r>
            <a:r>
              <a:rPr lang="pl-PL" sz="2600" b="1" u="sng" dirty="0" err="1"/>
              <a:t>Städte</a:t>
            </a:r>
            <a:r>
              <a:rPr lang="pl-PL" sz="2600" dirty="0"/>
              <a:t>:  Berlin, Hamburg, </a:t>
            </a:r>
            <a:r>
              <a:rPr lang="pl-PL" sz="2600" dirty="0" err="1"/>
              <a:t>München</a:t>
            </a:r>
            <a:r>
              <a:rPr lang="pl-PL" sz="2600" dirty="0"/>
              <a:t>, </a:t>
            </a:r>
            <a:r>
              <a:rPr lang="pl-PL" sz="2600" dirty="0" err="1"/>
              <a:t>Köln</a:t>
            </a:r>
            <a:r>
              <a:rPr lang="pl-PL" sz="2600" dirty="0"/>
              <a:t>, Frankfurt am </a:t>
            </a:r>
            <a:r>
              <a:rPr lang="pl-PL" sz="2600" dirty="0" err="1"/>
              <a:t>Main</a:t>
            </a:r>
            <a:r>
              <a:rPr lang="pl-PL" sz="2600" dirty="0"/>
              <a:t>.</a:t>
            </a:r>
          </a:p>
          <a:p>
            <a:pPr>
              <a:buNone/>
            </a:pPr>
            <a:r>
              <a:rPr lang="pl-PL" sz="1500" dirty="0"/>
              <a:t>Największe miasta:  Berlin, Hamburg, Monachium, Kolonia, Frankfurt nad Menem.</a:t>
            </a:r>
          </a:p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höchste</a:t>
            </a:r>
            <a:r>
              <a:rPr lang="pl-PL" sz="2600" b="1" u="sng" dirty="0"/>
              <a:t> Berg: </a:t>
            </a:r>
            <a:r>
              <a:rPr lang="pl-PL" sz="2600" dirty="0" err="1"/>
              <a:t>die</a:t>
            </a:r>
            <a:r>
              <a:rPr lang="pl-PL" sz="2600" dirty="0"/>
              <a:t> Zugspitze 2962 </a:t>
            </a:r>
            <a:r>
              <a:rPr lang="pl-PL" sz="2600" dirty="0" smtClean="0"/>
              <a:t>m</a:t>
            </a:r>
            <a:endParaRPr lang="pl-PL" sz="2600" dirty="0"/>
          </a:p>
          <a:p>
            <a:pPr>
              <a:buNone/>
            </a:pPr>
            <a:r>
              <a:rPr lang="pl-PL" sz="1500" dirty="0"/>
              <a:t>Najwyższa góra: Zugspitze  2962m (pasmo </a:t>
            </a:r>
            <a:r>
              <a:rPr lang="pl-PL" sz="1500" dirty="0" err="1"/>
              <a:t>Wettersteingebirge</a:t>
            </a:r>
            <a:r>
              <a:rPr lang="pl-PL" sz="1500" dirty="0"/>
              <a:t>).</a:t>
            </a:r>
          </a:p>
          <a:p>
            <a:pPr>
              <a:buNone/>
            </a:pPr>
            <a:endParaRPr lang="pl-PL" sz="2600" b="1" u="sng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längste</a:t>
            </a:r>
            <a:r>
              <a:rPr lang="pl-PL" sz="2600" b="1" u="sng" dirty="0"/>
              <a:t> </a:t>
            </a:r>
            <a:r>
              <a:rPr lang="pl-PL" sz="2600" b="1" u="sng" dirty="0" err="1"/>
              <a:t>Fluss</a:t>
            </a:r>
            <a:r>
              <a:rPr lang="pl-PL" sz="2600" dirty="0"/>
              <a:t>: Der </a:t>
            </a:r>
            <a:r>
              <a:rPr lang="pl-PL" sz="2600" dirty="0" err="1"/>
              <a:t>Rhein</a:t>
            </a:r>
            <a:r>
              <a:rPr lang="pl-PL" sz="2600" dirty="0"/>
              <a:t> (865 km)  </a:t>
            </a:r>
          </a:p>
          <a:p>
            <a:pPr>
              <a:buNone/>
            </a:pPr>
            <a:r>
              <a:rPr lang="pl-PL" sz="1500" dirty="0"/>
              <a:t>Najdłuższa rzeka:  Ren (865 km)</a:t>
            </a:r>
          </a:p>
          <a:p>
            <a:pPr>
              <a:buNone/>
            </a:pPr>
            <a:endParaRPr lang="pl-PL" sz="15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größte</a:t>
            </a:r>
            <a:r>
              <a:rPr lang="pl-PL" sz="2600" b="1" u="sng" dirty="0"/>
              <a:t> </a:t>
            </a:r>
            <a:r>
              <a:rPr lang="pl-PL" sz="2600" b="1" u="sng" dirty="0" err="1"/>
              <a:t>See</a:t>
            </a:r>
            <a:r>
              <a:rPr lang="pl-PL" sz="2600" dirty="0"/>
              <a:t>: der </a:t>
            </a:r>
            <a:r>
              <a:rPr lang="pl-PL" sz="2600" dirty="0" err="1"/>
              <a:t>Bodensee</a:t>
            </a:r>
            <a:r>
              <a:rPr lang="pl-PL" sz="2600" dirty="0"/>
              <a:t> (538 km2)</a:t>
            </a:r>
          </a:p>
          <a:p>
            <a:pPr>
              <a:buNone/>
            </a:pPr>
            <a:r>
              <a:rPr lang="pl-PL" sz="1500" dirty="0"/>
              <a:t> Największe jezioro: </a:t>
            </a:r>
            <a:r>
              <a:rPr lang="pl-PL" sz="1500" dirty="0" err="1"/>
              <a:t>Jezioro</a:t>
            </a:r>
            <a:r>
              <a:rPr lang="pl-PL" sz="1500" dirty="0"/>
              <a:t>  Bodeńskie  (538 km2)</a:t>
            </a:r>
          </a:p>
          <a:p>
            <a:pPr>
              <a:buNone/>
            </a:pPr>
            <a:endParaRPr lang="pl-PL" sz="1600" b="1" u="sng" dirty="0"/>
          </a:p>
          <a:p>
            <a:pPr>
              <a:buNone/>
            </a:pPr>
            <a:r>
              <a:rPr lang="pl-PL" sz="2600" b="1" u="sng" dirty="0" err="1"/>
              <a:t>Sprachen</a:t>
            </a:r>
            <a:r>
              <a:rPr lang="pl-PL" sz="2600" b="1" u="sng" dirty="0"/>
              <a:t>:</a:t>
            </a:r>
            <a:r>
              <a:rPr lang="pl-PL" sz="2600" dirty="0"/>
              <a:t> </a:t>
            </a:r>
            <a:r>
              <a:rPr lang="pl-PL" sz="2600" dirty="0" err="1"/>
              <a:t>Deutsch</a:t>
            </a:r>
            <a:r>
              <a:rPr lang="pl-PL" sz="2600" dirty="0"/>
              <a:t>. </a:t>
            </a:r>
          </a:p>
          <a:p>
            <a:pPr>
              <a:buNone/>
            </a:pPr>
            <a:r>
              <a:rPr lang="pl-PL" sz="1500" dirty="0"/>
              <a:t>Języki: niemiecki.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229600" cy="1143000"/>
          </a:xfrm>
        </p:spPr>
        <p:txBody>
          <a:bodyPr>
            <a:normAutofit/>
          </a:bodyPr>
          <a:lstStyle/>
          <a:p>
            <a:r>
              <a:rPr lang="pl-PL" i="1" dirty="0"/>
              <a:t>Was </a:t>
            </a:r>
            <a:r>
              <a:rPr lang="pl-PL" i="1" dirty="0" err="1"/>
              <a:t>soll</a:t>
            </a:r>
            <a:r>
              <a:rPr lang="pl-PL" i="1" dirty="0"/>
              <a:t> </a:t>
            </a:r>
            <a:r>
              <a:rPr lang="pl-PL" i="1" dirty="0" err="1"/>
              <a:t>man</a:t>
            </a:r>
            <a:r>
              <a:rPr lang="pl-PL" i="1" dirty="0"/>
              <a:t> </a:t>
            </a:r>
            <a:r>
              <a:rPr lang="pl-PL" i="1" dirty="0" err="1"/>
              <a:t>in</a:t>
            </a:r>
            <a:r>
              <a:rPr lang="pl-PL" i="1" dirty="0"/>
              <a:t> Bern </a:t>
            </a:r>
            <a:r>
              <a:rPr lang="pl-PL" i="1" dirty="0" err="1"/>
              <a:t>sehen</a:t>
            </a:r>
            <a:r>
              <a:rPr lang="pl-PL" i="1" dirty="0"/>
              <a:t>?</a:t>
            </a:r>
            <a:br>
              <a:rPr lang="pl-PL" i="1" dirty="0"/>
            </a:br>
            <a:r>
              <a:rPr lang="pl-PL" sz="1600" i="1" dirty="0"/>
              <a:t>Co powinno się zobaczyć w Bernie?</a:t>
            </a:r>
          </a:p>
        </p:txBody>
      </p:sp>
      <p:pic>
        <p:nvPicPr>
          <p:cNvPr id="9222" name="Picture 6" descr="Berno - Dom Alberta Einsteina - zdjęc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596" y="571480"/>
            <a:ext cx="1785950" cy="2381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File:Berner Rathaus 2007-09.jpg - Wikimedia Common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4630" y="124079"/>
            <a:ext cx="3071834" cy="2304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24" name="AutoShape 8" descr="Bundeshaus Be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6" name="AutoShape 10" descr="Bundeshaus Be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28" name="AutoShape 12" descr="Bundeshaus Be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9230" name="AutoShape 14" descr="Bundeshaus Ber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9234" name="Picture 18" descr="Bundesversammlung wegen Coronavirus weniger frequentier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3944487"/>
            <a:ext cx="471490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36" name="Picture 20" descr="https://www.bern.com/assets/images/b/bundesplatz_02-158a472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00504"/>
            <a:ext cx="365762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46" name="Picture 30" descr="Bern_Rosengarten_2.jpg (634×950)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6446" y="428604"/>
            <a:ext cx="2571768" cy="2357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357158" y="1643050"/>
            <a:ext cx="8229600" cy="435771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pl-PL" sz="3600" i="1" dirty="0"/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3600" i="1" dirty="0" err="1">
                <a:latin typeface="Book Antiqua" pitchFamily="18" charset="0"/>
              </a:rPr>
              <a:t>Die</a:t>
            </a:r>
            <a:r>
              <a:rPr lang="pl-PL" sz="3600" i="1" dirty="0">
                <a:latin typeface="Book Antiqua" pitchFamily="18" charset="0"/>
              </a:rPr>
              <a:t> </a:t>
            </a:r>
            <a:r>
              <a:rPr lang="pl-PL" sz="3600" i="1" dirty="0" err="1">
                <a:latin typeface="Book Antiqua" pitchFamily="18" charset="0"/>
              </a:rPr>
              <a:t>Altstadt</a:t>
            </a:r>
            <a:r>
              <a:rPr lang="pl-PL" sz="4400" i="1" dirty="0">
                <a:latin typeface="Book Antiqua" pitchFamily="18" charset="0"/>
              </a:rPr>
              <a:t/>
            </a:r>
            <a:br>
              <a:rPr lang="pl-PL" sz="4400" i="1" dirty="0">
                <a:latin typeface="Book Antiqua" pitchFamily="18" charset="0"/>
              </a:rPr>
            </a:br>
            <a:r>
              <a:rPr lang="pl-PL" sz="2200" i="1" dirty="0">
                <a:latin typeface="Book Antiqua" pitchFamily="18" charset="0"/>
              </a:rPr>
              <a:t>Starówka</a:t>
            </a:r>
            <a:br>
              <a:rPr lang="pl-PL" sz="2200" i="1" dirty="0">
                <a:latin typeface="Book Antiqua" pitchFamily="18" charset="0"/>
              </a:rPr>
            </a:br>
            <a:endParaRPr lang="pl-PL" sz="2200" i="1" dirty="0"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85720" y="1214422"/>
            <a:ext cx="8543956" cy="3071834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dirty="0"/>
              <a:t>	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Altstadt</a:t>
            </a:r>
            <a:r>
              <a:rPr lang="pl-PL" sz="2400" dirty="0"/>
              <a:t> </a:t>
            </a:r>
            <a:r>
              <a:rPr lang="pl-PL" sz="2400" dirty="0" err="1"/>
              <a:t>hat</a:t>
            </a:r>
            <a:r>
              <a:rPr lang="pl-PL" sz="2400" dirty="0"/>
              <a:t> </a:t>
            </a:r>
            <a:r>
              <a:rPr lang="pl-PL" sz="2400" dirty="0" err="1"/>
              <a:t>viel</a:t>
            </a:r>
            <a:r>
              <a:rPr lang="pl-PL" sz="2400" dirty="0"/>
              <a:t> Charme.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charakteristischen</a:t>
            </a:r>
            <a:r>
              <a:rPr lang="pl-PL" sz="2400" dirty="0"/>
              <a:t> </a:t>
            </a:r>
            <a:r>
              <a:rPr lang="pl-PL" sz="2400" dirty="0" err="1"/>
              <a:t>Häuser</a:t>
            </a:r>
            <a:r>
              <a:rPr lang="pl-PL" sz="2400" dirty="0"/>
              <a:t> mit </a:t>
            </a:r>
            <a:r>
              <a:rPr lang="pl-PL" sz="2400" dirty="0" err="1"/>
              <a:t>roten</a:t>
            </a:r>
            <a:r>
              <a:rPr lang="pl-PL" sz="2400" dirty="0"/>
              <a:t> </a:t>
            </a:r>
            <a:r>
              <a:rPr lang="pl-PL" sz="2400" dirty="0" err="1"/>
              <a:t>Dächern</a:t>
            </a:r>
            <a:r>
              <a:rPr lang="pl-PL" sz="2400" dirty="0"/>
              <a:t>, </a:t>
            </a:r>
            <a:r>
              <a:rPr lang="pl-PL" sz="2400" dirty="0" err="1"/>
              <a:t>viele</a:t>
            </a:r>
            <a:r>
              <a:rPr lang="pl-PL" sz="2400" dirty="0"/>
              <a:t> </a:t>
            </a:r>
            <a:r>
              <a:rPr lang="pl-PL" sz="2400" dirty="0" err="1"/>
              <a:t>Brunnen</a:t>
            </a:r>
            <a:r>
              <a:rPr lang="pl-PL" sz="2400" dirty="0"/>
              <a:t>, </a:t>
            </a:r>
            <a:r>
              <a:rPr lang="pl-PL" sz="2400" dirty="0" err="1"/>
              <a:t>verschiedene</a:t>
            </a:r>
            <a:r>
              <a:rPr lang="pl-PL" sz="2400" dirty="0"/>
              <a:t> </a:t>
            </a:r>
            <a:r>
              <a:rPr lang="pl-PL" sz="2400" dirty="0" err="1"/>
              <a:t>Figuren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Arkaden</a:t>
            </a:r>
            <a:r>
              <a:rPr lang="pl-PL" sz="2400" dirty="0"/>
              <a:t> an der </a:t>
            </a:r>
            <a:r>
              <a:rPr lang="pl-PL" sz="2400" dirty="0" err="1"/>
              <a:t>mittelalterlichen</a:t>
            </a:r>
            <a:r>
              <a:rPr lang="pl-PL" sz="2400" dirty="0"/>
              <a:t> </a:t>
            </a:r>
            <a:r>
              <a:rPr lang="pl-PL" sz="2400" dirty="0" err="1"/>
              <a:t>Haupteinkaufsstraße</a:t>
            </a:r>
            <a:r>
              <a:rPr lang="pl-PL" sz="2400" dirty="0"/>
              <a:t> – </a:t>
            </a:r>
            <a:r>
              <a:rPr lang="pl-PL" sz="2400" dirty="0" err="1"/>
              <a:t>all</a:t>
            </a:r>
            <a:r>
              <a:rPr lang="pl-PL" sz="2400" dirty="0"/>
              <a:t>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wird</a:t>
            </a:r>
            <a:r>
              <a:rPr lang="pl-PL" sz="2400" dirty="0"/>
              <a:t> von </a:t>
            </a:r>
            <a:r>
              <a:rPr lang="pl-PL" sz="2400" dirty="0" err="1"/>
              <a:t>Touristen</a:t>
            </a:r>
            <a:r>
              <a:rPr lang="pl-PL" sz="2400" dirty="0"/>
              <a:t> </a:t>
            </a:r>
            <a:r>
              <a:rPr lang="pl-PL" sz="2400" dirty="0" err="1"/>
              <a:t>bewundert.Die</a:t>
            </a:r>
            <a:r>
              <a:rPr lang="pl-PL" sz="2400" dirty="0"/>
              <a:t> </a:t>
            </a:r>
            <a:r>
              <a:rPr lang="pl-PL" sz="2400" dirty="0" err="1"/>
              <a:t>Altstadt</a:t>
            </a:r>
            <a:r>
              <a:rPr lang="pl-PL" sz="2400" dirty="0"/>
              <a:t> </a:t>
            </a:r>
            <a:r>
              <a:rPr lang="pl-PL" sz="2400" dirty="0" err="1"/>
              <a:t>befindet</a:t>
            </a:r>
            <a:r>
              <a:rPr lang="pl-PL" sz="2400" dirty="0"/>
              <a:t> </a:t>
            </a:r>
            <a:r>
              <a:rPr lang="pl-PL" sz="2400" dirty="0" err="1"/>
              <a:t>sich</a:t>
            </a:r>
            <a:r>
              <a:rPr lang="pl-PL" sz="2400" dirty="0"/>
              <a:t>  </a:t>
            </a:r>
            <a:r>
              <a:rPr lang="pl-PL" sz="2400" dirty="0" err="1"/>
              <a:t>auf</a:t>
            </a:r>
            <a:r>
              <a:rPr lang="pl-PL" sz="2400" dirty="0"/>
              <a:t> der </a:t>
            </a:r>
            <a:r>
              <a:rPr lang="pl-PL" sz="2400" dirty="0" err="1"/>
              <a:t>Liste</a:t>
            </a:r>
            <a:r>
              <a:rPr lang="pl-PL" sz="2400" dirty="0"/>
              <a:t> des </a:t>
            </a:r>
            <a:r>
              <a:rPr lang="pl-PL" sz="2400" dirty="0" err="1"/>
              <a:t>Weltkulturerbes</a:t>
            </a:r>
            <a:r>
              <a:rPr lang="pl-PL" sz="2400" dirty="0"/>
              <a:t> UNESCO.</a:t>
            </a:r>
          </a:p>
          <a:p>
            <a:pPr algn="just">
              <a:buNone/>
            </a:pPr>
            <a:r>
              <a:rPr lang="pl-PL" sz="1400" dirty="0"/>
              <a:t>	Starówka ma wiele uroku. Charakterystyczne domy z czerwonymi dachami, dużo fontann , różne figurki i arkady na głównej średniowiecznej ulicy handlowej – wszystko to jest podziwiane przez turystów.</a:t>
            </a:r>
          </a:p>
          <a:p>
            <a:pPr algn="just">
              <a:buNone/>
            </a:pPr>
            <a:r>
              <a:rPr lang="pl-PL" sz="1400" dirty="0"/>
              <a:t>	Starówka znajduje się na liście Światowego Dziedzictwa Kulturowego UNESCO.</a:t>
            </a:r>
          </a:p>
        </p:txBody>
      </p:sp>
      <p:pic>
        <p:nvPicPr>
          <p:cNvPr id="35842" name="Picture 2" descr="Stare Miasto w Berni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4071942"/>
            <a:ext cx="3714776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Berno czyli miejska Szwajcaria w pigułce. Ciekawe miejsca w mieście  niedźwiedzia - Podroze.se.pl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4071942"/>
            <a:ext cx="4429156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Das</a:t>
            </a:r>
            <a:r>
              <a:rPr lang="pl-P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Berner </a:t>
            </a:r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Rathaus</a:t>
            </a:r>
            <a:r>
              <a:rPr lang="pl-PL" sz="4000" i="1" dirty="0">
                <a:effectLst/>
                <a:latin typeface="Book Antiqua" pitchFamily="18" charset="0"/>
              </a:rPr>
              <a:t/>
            </a:r>
            <a:br>
              <a:rPr lang="pl-PL" sz="4000" i="1" dirty="0">
                <a:effectLst/>
                <a:latin typeface="Book Antiqua" pitchFamily="18" charset="0"/>
              </a:rPr>
            </a:br>
            <a:r>
              <a:rPr lang="pl-PL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Ratusz berneński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952062"/>
          </a:xfrm>
        </p:spPr>
        <p:txBody>
          <a:bodyPr/>
          <a:lstStyle/>
          <a:p>
            <a:pPr algn="just">
              <a:buNone/>
            </a:pPr>
            <a:r>
              <a:rPr lang="pl-PL" dirty="0"/>
              <a:t>	</a:t>
            </a:r>
            <a:r>
              <a:rPr lang="pl-PL" sz="2400" dirty="0" err="1"/>
              <a:t>Das</a:t>
            </a:r>
            <a:r>
              <a:rPr lang="pl-PL" sz="2400" dirty="0"/>
              <a:t>  </a:t>
            </a:r>
            <a:r>
              <a:rPr lang="pl-PL" sz="2400" dirty="0" err="1"/>
              <a:t>historische</a:t>
            </a:r>
            <a:r>
              <a:rPr lang="pl-PL" sz="2400" dirty="0"/>
              <a:t> </a:t>
            </a:r>
            <a:r>
              <a:rPr lang="pl-PL" sz="2400" dirty="0" err="1"/>
              <a:t>Rathaus</a:t>
            </a:r>
            <a:r>
              <a:rPr lang="pl-PL" sz="2400" dirty="0"/>
              <a:t> </a:t>
            </a:r>
            <a:r>
              <a:rPr lang="pl-PL" sz="2400" dirty="0" err="1"/>
              <a:t>wurde</a:t>
            </a:r>
            <a:r>
              <a:rPr lang="pl-PL" sz="2400" dirty="0"/>
              <a:t> </a:t>
            </a:r>
            <a:r>
              <a:rPr lang="pl-PL" sz="2400" dirty="0" err="1"/>
              <a:t>in</a:t>
            </a:r>
            <a:r>
              <a:rPr lang="pl-PL" sz="2400" dirty="0"/>
              <a:t> den </a:t>
            </a:r>
            <a:r>
              <a:rPr lang="pl-PL" sz="2400" dirty="0" err="1"/>
              <a:t>Jahren</a:t>
            </a:r>
            <a:r>
              <a:rPr lang="pl-PL" sz="2400" dirty="0"/>
              <a:t> 1406-1415 im </a:t>
            </a:r>
            <a:r>
              <a:rPr lang="pl-PL" sz="2400" dirty="0" err="1"/>
              <a:t>spätgotischen</a:t>
            </a:r>
            <a:r>
              <a:rPr lang="pl-PL" sz="2400" dirty="0"/>
              <a:t> </a:t>
            </a:r>
            <a:r>
              <a:rPr lang="pl-PL" sz="2400" dirty="0" err="1"/>
              <a:t>Stil</a:t>
            </a:r>
            <a:r>
              <a:rPr lang="pl-PL" sz="2400" dirty="0"/>
              <a:t> </a:t>
            </a:r>
            <a:r>
              <a:rPr lang="pl-PL" sz="2400" dirty="0" err="1"/>
              <a:t>erbaut</a:t>
            </a:r>
            <a:r>
              <a:rPr lang="pl-PL" sz="2400" dirty="0"/>
              <a:t>. Es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politische</a:t>
            </a:r>
            <a:r>
              <a:rPr lang="pl-PL" sz="2400" dirty="0"/>
              <a:t> </a:t>
            </a:r>
            <a:r>
              <a:rPr lang="pl-PL" sz="2400" dirty="0" err="1"/>
              <a:t>Zentrum</a:t>
            </a:r>
            <a:r>
              <a:rPr lang="pl-PL" sz="2400" dirty="0"/>
              <a:t> der Stadt </a:t>
            </a:r>
            <a:r>
              <a:rPr lang="pl-PL" sz="2400" dirty="0" err="1"/>
              <a:t>und</a:t>
            </a:r>
            <a:r>
              <a:rPr lang="pl-PL" sz="2400" dirty="0"/>
              <a:t> des </a:t>
            </a:r>
            <a:r>
              <a:rPr lang="pl-PL" sz="2400" dirty="0" err="1"/>
              <a:t>gesamten</a:t>
            </a:r>
            <a:r>
              <a:rPr lang="pl-PL" sz="2400" dirty="0"/>
              <a:t> </a:t>
            </a:r>
            <a:r>
              <a:rPr lang="pl-PL" sz="2400" dirty="0" err="1"/>
              <a:t>Kantons</a:t>
            </a:r>
            <a:r>
              <a:rPr lang="pl-PL" sz="2400" dirty="0"/>
              <a:t>. Im </a:t>
            </a:r>
            <a:r>
              <a:rPr lang="pl-PL" sz="2400" dirty="0" err="1"/>
              <a:t>Rathaus</a:t>
            </a:r>
            <a:r>
              <a:rPr lang="pl-PL" sz="2400" dirty="0"/>
              <a:t> </a:t>
            </a:r>
            <a:r>
              <a:rPr lang="pl-PL" sz="2400" dirty="0" err="1"/>
              <a:t>befindet</a:t>
            </a:r>
            <a:r>
              <a:rPr lang="pl-PL" sz="2400" dirty="0"/>
              <a:t> </a:t>
            </a:r>
            <a:r>
              <a:rPr lang="pl-PL" sz="2400" dirty="0" err="1"/>
              <a:t>sich</a:t>
            </a:r>
            <a:r>
              <a:rPr lang="pl-PL" sz="2400" dirty="0"/>
              <a:t> der </a:t>
            </a:r>
            <a:r>
              <a:rPr lang="pl-PL" sz="2400" dirty="0" err="1"/>
              <a:t>Regierungssitz</a:t>
            </a:r>
            <a:r>
              <a:rPr lang="pl-PL" sz="2400" dirty="0"/>
              <a:t>. </a:t>
            </a:r>
          </a:p>
          <a:p>
            <a:pPr algn="just">
              <a:buNone/>
            </a:pPr>
            <a:r>
              <a:rPr lang="pl-PL" sz="1400" dirty="0"/>
              <a:t>	Historyczny ratusz został wybudowany w późnogotyckim stylu w latach 1406-1415.</a:t>
            </a:r>
          </a:p>
          <a:p>
            <a:pPr algn="just">
              <a:buNone/>
            </a:pPr>
            <a:r>
              <a:rPr lang="pl-PL" sz="1400" dirty="0"/>
              <a:t>	Jest politycznym centrum miasta i całego kantonu. W ratuszu znajduje się siedziba rządu.</a:t>
            </a:r>
          </a:p>
        </p:txBody>
      </p:sp>
      <p:sp>
        <p:nvSpPr>
          <p:cNvPr id="8196" name="AutoShape 4" descr="Bern City Hall – Bern – tourist attractions - Tropter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8198" name="AutoShape 6" descr="Bern City Hall – Bern – tourist attractions - Tropter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200" name="Picture 8" descr="Jugendliche politisieren im Berner Rathaus — Mediencen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0752" y="3786190"/>
            <a:ext cx="3143248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02" name="Picture 10" descr="Rathaus - Bern Welcom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04025"/>
            <a:ext cx="5500694" cy="3053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Bundeshaus</a:t>
            </a:r>
            <a:r>
              <a:rPr lang="pl-P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und</a:t>
            </a:r>
            <a:r>
              <a:rPr lang="pl-P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</a:t>
            </a:r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Bundesplatz</a:t>
            </a:r>
            <a:r>
              <a:rPr lang="pl-PL" i="1" dirty="0">
                <a:effectLst/>
                <a:latin typeface="Book Antiqua" pitchFamily="18" charset="0"/>
              </a:rPr>
              <a:t/>
            </a:r>
            <a:br>
              <a:rPr lang="pl-PL" i="1" dirty="0">
                <a:effectLst/>
                <a:latin typeface="Book Antiqua" pitchFamily="18" charset="0"/>
              </a:rPr>
            </a:br>
            <a:r>
              <a:rPr lang="pl-PL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Budynek i plac federalny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95206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>
                <a:latin typeface="Book Antiqua" pitchFamily="18" charset="0"/>
              </a:rPr>
              <a:t>	Das </a:t>
            </a:r>
            <a:r>
              <a:rPr lang="pl-PL" sz="2400" dirty="0" err="1">
                <a:latin typeface="Book Antiqua" pitchFamily="18" charset="0"/>
              </a:rPr>
              <a:t>Gebäude</a:t>
            </a:r>
            <a:r>
              <a:rPr lang="pl-PL" sz="2400" dirty="0">
                <a:latin typeface="Book Antiqua" pitchFamily="18" charset="0"/>
              </a:rPr>
              <a:t> im </a:t>
            </a:r>
            <a:r>
              <a:rPr lang="pl-PL" sz="2400" dirty="0" err="1">
                <a:latin typeface="Book Antiqua" pitchFamily="18" charset="0"/>
              </a:rPr>
              <a:t>Zentrum</a:t>
            </a:r>
            <a:r>
              <a:rPr lang="pl-PL" sz="2400" dirty="0">
                <a:latin typeface="Book Antiqua" pitchFamily="18" charset="0"/>
              </a:rPr>
              <a:t> von Bern </a:t>
            </a:r>
            <a:r>
              <a:rPr lang="pl-PL" sz="2400" dirty="0" err="1">
                <a:latin typeface="Book Antiqua" pitchFamily="18" charset="0"/>
              </a:rPr>
              <a:t>ist</a:t>
            </a:r>
            <a:r>
              <a:rPr lang="pl-PL" sz="2400" dirty="0">
                <a:latin typeface="Book Antiqua" pitchFamily="18" charset="0"/>
              </a:rPr>
              <a:t> der </a:t>
            </a:r>
            <a:r>
              <a:rPr lang="pl-PL" sz="2400" dirty="0" err="1">
                <a:latin typeface="Book Antiqua" pitchFamily="18" charset="0"/>
              </a:rPr>
              <a:t>Sitz</a:t>
            </a:r>
            <a:r>
              <a:rPr lang="pl-PL" sz="2400" dirty="0">
                <a:latin typeface="Book Antiqua" pitchFamily="18" charset="0"/>
              </a:rPr>
              <a:t> des </a:t>
            </a:r>
            <a:r>
              <a:rPr lang="pl-PL" sz="2400" dirty="0" err="1">
                <a:latin typeface="Book Antiqua" pitchFamily="18" charset="0"/>
              </a:rPr>
              <a:t>Schweizer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Parlaments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und</a:t>
            </a:r>
            <a:r>
              <a:rPr lang="pl-PL" sz="2400" dirty="0">
                <a:latin typeface="Book Antiqua" pitchFamily="18" charset="0"/>
              </a:rPr>
              <a:t> des </a:t>
            </a:r>
            <a:r>
              <a:rPr lang="pl-PL" sz="2400" dirty="0" err="1">
                <a:latin typeface="Book Antiqua" pitchFamily="18" charset="0"/>
              </a:rPr>
              <a:t>Gwerekschaftsrates</a:t>
            </a:r>
            <a:r>
              <a:rPr lang="pl-PL" sz="2400" dirty="0">
                <a:latin typeface="Book Antiqua" pitchFamily="18" charset="0"/>
              </a:rPr>
              <a:t>.</a:t>
            </a:r>
          </a:p>
          <a:p>
            <a:pPr algn="just">
              <a:buNone/>
            </a:pPr>
            <a:r>
              <a:rPr lang="pl-PL" sz="2400" dirty="0">
                <a:latin typeface="Book Antiqua" pitchFamily="18" charset="0"/>
              </a:rPr>
              <a:t>	</a:t>
            </a:r>
            <a:r>
              <a:rPr lang="pl-PL" sz="2400" dirty="0" err="1">
                <a:latin typeface="Book Antiqua" pitchFamily="18" charset="0"/>
              </a:rPr>
              <a:t>Auf</a:t>
            </a:r>
            <a:r>
              <a:rPr lang="pl-PL" sz="2400" dirty="0">
                <a:latin typeface="Book Antiqua" pitchFamily="18" charset="0"/>
              </a:rPr>
              <a:t> dem </a:t>
            </a:r>
            <a:r>
              <a:rPr lang="pl-PL" sz="2400" dirty="0" err="1">
                <a:latin typeface="Book Antiqua" pitchFamily="18" charset="0"/>
              </a:rPr>
              <a:t>Bundesplatz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gibt</a:t>
            </a:r>
            <a:r>
              <a:rPr lang="pl-PL" sz="2400" dirty="0">
                <a:latin typeface="Book Antiqua" pitchFamily="18" charset="0"/>
              </a:rPr>
              <a:t> es 26 </a:t>
            </a:r>
            <a:r>
              <a:rPr lang="pl-PL" sz="2400" dirty="0" err="1">
                <a:latin typeface="Book Antiqua" pitchFamily="18" charset="0"/>
              </a:rPr>
              <a:t>Wasserfontänen</a:t>
            </a:r>
            <a:r>
              <a:rPr lang="pl-PL" sz="2400" dirty="0">
                <a:latin typeface="Book Antiqua" pitchFamily="18" charset="0"/>
              </a:rPr>
              <a:t> – so </a:t>
            </a:r>
            <a:r>
              <a:rPr lang="pl-PL" sz="2400" dirty="0" err="1">
                <a:latin typeface="Book Antiqua" pitchFamily="18" charset="0"/>
              </a:rPr>
              <a:t>viel</a:t>
            </a:r>
            <a:r>
              <a:rPr lang="pl-PL" sz="2400" dirty="0">
                <a:latin typeface="Book Antiqua" pitchFamily="18" charset="0"/>
              </a:rPr>
              <a:t> wie es </a:t>
            </a:r>
            <a:r>
              <a:rPr lang="pl-PL" sz="2400" dirty="0" err="1">
                <a:latin typeface="Book Antiqua" pitchFamily="18" charset="0"/>
              </a:rPr>
              <a:t>Kantone</a:t>
            </a:r>
            <a:r>
              <a:rPr lang="pl-PL" sz="2400" dirty="0">
                <a:latin typeface="Book Antiqua" pitchFamily="18" charset="0"/>
              </a:rPr>
              <a:t> in der </a:t>
            </a:r>
            <a:r>
              <a:rPr lang="pl-PL" sz="2400" dirty="0" err="1">
                <a:latin typeface="Book Antiqua" pitchFamily="18" charset="0"/>
              </a:rPr>
              <a:t>Schweiz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gibt</a:t>
            </a:r>
            <a:r>
              <a:rPr lang="pl-PL" sz="2400" dirty="0">
                <a:latin typeface="Book Antiqua" pitchFamily="18" charset="0"/>
              </a:rPr>
              <a:t>.</a:t>
            </a:r>
          </a:p>
          <a:p>
            <a:pPr algn="just">
              <a:buNone/>
            </a:pPr>
            <a:r>
              <a:rPr lang="pl-PL" sz="1400" dirty="0">
                <a:latin typeface="Book Antiqua" pitchFamily="18" charset="0"/>
              </a:rPr>
              <a:t>	Budynek w centrum Berna jest siedzibą szwajcarskiego parlamentu i rady związku.  Na placu federalnym znajduje się 26 fontann – tyle ile jest kantonów w Szwajcarii.</a:t>
            </a:r>
          </a:p>
        </p:txBody>
      </p:sp>
      <p:pic>
        <p:nvPicPr>
          <p:cNvPr id="7170" name="Picture 2" descr="Herbstsession 2019 | economiesuis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1934" y="3643314"/>
            <a:ext cx="4626415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0" descr="https://www.bern.com/assets/images/b/bundesplatz_02-158a472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256"/>
            <a:ext cx="3657626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latin typeface="Book Antiqua" pitchFamily="18" charset="0"/>
              </a:rPr>
              <a:t>Das</a:t>
            </a:r>
            <a:r>
              <a:rPr lang="pl-PL" sz="3200" i="1" dirty="0">
                <a:latin typeface="Book Antiqua" pitchFamily="18" charset="0"/>
              </a:rPr>
              <a:t> </a:t>
            </a:r>
            <a:r>
              <a:rPr lang="pl-PL" sz="3200" i="1" dirty="0" err="1">
                <a:latin typeface="Book Antiqua" pitchFamily="18" charset="0"/>
              </a:rPr>
              <a:t>Haus</a:t>
            </a:r>
            <a:r>
              <a:rPr lang="pl-PL" sz="3200" i="1" dirty="0">
                <a:latin typeface="Book Antiqua" pitchFamily="18" charset="0"/>
              </a:rPr>
              <a:t> von Albert Einstein</a:t>
            </a:r>
            <a:r>
              <a:rPr lang="pl-PL" sz="4000" i="1" dirty="0">
                <a:latin typeface="Book Antiqua" pitchFamily="18" charset="0"/>
              </a:rPr>
              <a:t/>
            </a:r>
            <a:br>
              <a:rPr lang="pl-PL" sz="4000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Dom Alberta Einsteina</a:t>
            </a:r>
            <a:endParaRPr lang="pl-PL" sz="2000" dirty="0"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14282" y="1357298"/>
            <a:ext cx="8715436" cy="4952062"/>
          </a:xfrm>
        </p:spPr>
        <p:txBody>
          <a:bodyPr/>
          <a:lstStyle/>
          <a:p>
            <a:pPr algn="just">
              <a:buNone/>
            </a:pPr>
            <a:r>
              <a:rPr lang="pl-PL" sz="2400" dirty="0">
                <a:latin typeface="Book Antiqua" pitchFamily="18" charset="0"/>
              </a:rPr>
              <a:t>	Der deutsche </a:t>
            </a:r>
            <a:r>
              <a:rPr lang="pl-PL" sz="2400" dirty="0" err="1">
                <a:latin typeface="Book Antiqua" pitchFamily="18" charset="0"/>
              </a:rPr>
              <a:t>Wissenschaftler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hat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sieben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Jahre</a:t>
            </a:r>
            <a:r>
              <a:rPr lang="pl-PL" sz="2400" dirty="0">
                <a:latin typeface="Book Antiqua" pitchFamily="18" charset="0"/>
              </a:rPr>
              <a:t> in Bern </a:t>
            </a:r>
            <a:r>
              <a:rPr lang="pl-PL" sz="2400" dirty="0" err="1">
                <a:latin typeface="Book Antiqua" pitchFamily="18" charset="0"/>
              </a:rPr>
              <a:t>gelebt</a:t>
            </a:r>
            <a:r>
              <a:rPr lang="pl-PL" sz="2400" dirty="0">
                <a:latin typeface="Book Antiqua" pitchFamily="18" charset="0"/>
              </a:rPr>
              <a:t>. Im Einstein </a:t>
            </a:r>
            <a:r>
              <a:rPr lang="pl-PL" sz="2400" dirty="0" err="1">
                <a:latin typeface="Book Antiqua" pitchFamily="18" charset="0"/>
              </a:rPr>
              <a:t>Haus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befindet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sich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heute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ein</a:t>
            </a:r>
            <a:r>
              <a:rPr lang="pl-PL" sz="2400" dirty="0">
                <a:latin typeface="Book Antiqua" pitchFamily="18" charset="0"/>
              </a:rPr>
              <a:t> </a:t>
            </a:r>
            <a:r>
              <a:rPr lang="pl-PL" sz="2400" dirty="0" err="1">
                <a:latin typeface="Book Antiqua" pitchFamily="18" charset="0"/>
              </a:rPr>
              <a:t>Museum</a:t>
            </a:r>
            <a:r>
              <a:rPr lang="pl-PL" sz="2400" dirty="0">
                <a:latin typeface="Book Antiqua" pitchFamily="18" charset="0"/>
              </a:rPr>
              <a:t>. </a:t>
            </a:r>
          </a:p>
          <a:p>
            <a:pPr algn="just">
              <a:buNone/>
            </a:pPr>
            <a:r>
              <a:rPr lang="pl-PL" sz="1400" dirty="0">
                <a:latin typeface="Book Antiqua" pitchFamily="18" charset="0"/>
              </a:rPr>
              <a:t>	Niemiecki naukowiec mieszkał w Bernie siedem lat. W domu Alberta Einsteina znajduje się dzisiaj muzeum.</a:t>
            </a:r>
          </a:p>
          <a:p>
            <a:endParaRPr lang="pl-PL" dirty="0"/>
          </a:p>
        </p:txBody>
      </p:sp>
      <p:pic>
        <p:nvPicPr>
          <p:cNvPr id="4" name="Picture 4" descr="E-przewodniki.pl - przewodniki wirtualne po świecie tworzone przez  internautów. Przewodniki na komórki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43248"/>
            <a:ext cx="3214678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2" name="Picture 2" descr="E-przewodniki.pl - przewodniki wirtualne po świecie tworzone przez  internautów. Przewodniki na komórki.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388" y="3143248"/>
            <a:ext cx="2714612" cy="371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Albert Einstein – Wikipedia, wolna encykloped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3137760"/>
            <a:ext cx="2786082" cy="37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latin typeface="Book Antiqua" pitchFamily="18" charset="0"/>
              </a:rPr>
              <a:t>Bärenpark</a:t>
            </a:r>
            <a:r>
              <a:rPr lang="pl-PL" sz="3200" i="1" dirty="0">
                <a:latin typeface="Book Antiqua" pitchFamily="18" charset="0"/>
              </a:rPr>
              <a:t/>
            </a:r>
            <a:br>
              <a:rPr lang="pl-PL" sz="3200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Park niedźwiedzi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428736"/>
            <a:ext cx="4572000" cy="4880624"/>
          </a:xfrm>
        </p:spPr>
        <p:txBody>
          <a:bodyPr/>
          <a:lstStyle/>
          <a:p>
            <a:pPr algn="just">
              <a:buNone/>
            </a:pPr>
            <a:r>
              <a:rPr lang="pl-PL" sz="2400" dirty="0"/>
              <a:t>	Der </a:t>
            </a:r>
            <a:r>
              <a:rPr lang="pl-PL" sz="2400" dirty="0" err="1"/>
              <a:t>Bärenpark</a:t>
            </a:r>
            <a:r>
              <a:rPr lang="pl-PL" sz="2400" dirty="0"/>
              <a:t> </a:t>
            </a:r>
            <a:r>
              <a:rPr lang="pl-PL" sz="2400" dirty="0" err="1"/>
              <a:t>liegt</a:t>
            </a:r>
            <a:r>
              <a:rPr lang="pl-PL" sz="2400" dirty="0"/>
              <a:t> </a:t>
            </a:r>
            <a:r>
              <a:rPr lang="pl-PL" sz="2400" dirty="0" err="1"/>
              <a:t>am</a:t>
            </a:r>
            <a:r>
              <a:rPr lang="pl-PL" sz="2400" dirty="0"/>
              <a:t> </a:t>
            </a:r>
            <a:r>
              <a:rPr lang="pl-PL" sz="2400" dirty="0" err="1"/>
              <a:t>Ufer</a:t>
            </a:r>
            <a:r>
              <a:rPr lang="pl-PL" sz="2400" dirty="0"/>
              <a:t> der Aare </a:t>
            </a:r>
            <a:r>
              <a:rPr lang="pl-PL" sz="2400" dirty="0" err="1"/>
              <a:t>gegenüber</a:t>
            </a:r>
            <a:r>
              <a:rPr lang="pl-PL" sz="2400" dirty="0"/>
              <a:t>  der </a:t>
            </a:r>
            <a:r>
              <a:rPr lang="pl-PL" sz="2400" dirty="0" err="1"/>
              <a:t>Altstadt</a:t>
            </a:r>
            <a:r>
              <a:rPr lang="pl-PL" sz="2400" dirty="0"/>
              <a:t>. Der Park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</a:t>
            </a:r>
            <a:r>
              <a:rPr lang="pl-PL" sz="2400" dirty="0"/>
              <a:t> </a:t>
            </a:r>
            <a:r>
              <a:rPr lang="pl-PL" sz="2400" dirty="0" err="1"/>
              <a:t>Teil</a:t>
            </a:r>
            <a:r>
              <a:rPr lang="pl-PL" sz="2400" dirty="0"/>
              <a:t> des Berner </a:t>
            </a:r>
            <a:r>
              <a:rPr lang="pl-PL" sz="2400" dirty="0" err="1"/>
              <a:t>Tierparks</a:t>
            </a:r>
            <a:r>
              <a:rPr lang="pl-PL" sz="2400" dirty="0"/>
              <a:t> </a:t>
            </a:r>
            <a:r>
              <a:rPr lang="pl-PL" sz="2400" dirty="0" err="1"/>
              <a:t>Dählhölzli</a:t>
            </a:r>
            <a:r>
              <a:rPr lang="pl-PL" sz="2400" dirty="0"/>
              <a:t>.</a:t>
            </a:r>
          </a:p>
          <a:p>
            <a:pPr algn="just">
              <a:buNone/>
            </a:pPr>
            <a:r>
              <a:rPr lang="pl-PL" sz="1400" dirty="0"/>
              <a:t>	Park niedźwiedzi leży na brzegu rzeki Aare, naprzeciwko starego miasta. Jest częścią berneńskiego  ogrodu zoologicznego </a:t>
            </a:r>
            <a:r>
              <a:rPr lang="pl-PL" sz="1400" dirty="0" err="1"/>
              <a:t>Dhlhölzil</a:t>
            </a:r>
            <a:r>
              <a:rPr lang="pl-PL" sz="1400" dirty="0"/>
              <a:t>. </a:t>
            </a:r>
          </a:p>
        </p:txBody>
      </p:sp>
      <p:pic>
        <p:nvPicPr>
          <p:cNvPr id="6146" name="Picture 2" descr="Park niedźwiedzi w Bernie | Switzerland Tourism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196752"/>
            <a:ext cx="3096344" cy="28751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Bärenpark Ber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4071942"/>
            <a:ext cx="3857596" cy="2571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ow the Bernese Took a Stand for Their Bears">
            <a:extLst>
              <a:ext uri="{FF2B5EF4-FFF2-40B4-BE49-F238E27FC236}">
                <a16:creationId xmlns:a16="http://schemas.microsoft.com/office/drawing/2014/main" id="{58A668F2-C1CD-43A6-AC8F-5B75D872C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4751" y="4071942"/>
            <a:ext cx="4286336" cy="2571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latin typeface="Book Antiqua" pitchFamily="18" charset="0"/>
              </a:rPr>
              <a:t>Tierpark</a:t>
            </a:r>
            <a:r>
              <a:rPr lang="pl-PL" sz="3200" i="1" dirty="0">
                <a:latin typeface="Book Antiqua" pitchFamily="18" charset="0"/>
              </a:rPr>
              <a:t>  </a:t>
            </a:r>
            <a:r>
              <a:rPr lang="pl-PL" sz="3200" i="1" dirty="0" err="1">
                <a:latin typeface="Book Antiqua" pitchFamily="18" charset="0"/>
              </a:rPr>
              <a:t>Dählhölzli</a:t>
            </a:r>
            <a:r>
              <a:rPr lang="pl-PL" sz="3200" i="1" dirty="0">
                <a:latin typeface="Book Antiqua" pitchFamily="18" charset="0"/>
              </a:rPr>
              <a:t/>
            </a:r>
            <a:br>
              <a:rPr lang="pl-PL" sz="3200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Ogród zoologiczny </a:t>
            </a:r>
            <a:r>
              <a:rPr lang="pl-PL" sz="2000" i="1" dirty="0" err="1">
                <a:latin typeface="Book Antiqua" pitchFamily="18" charset="0"/>
              </a:rPr>
              <a:t>Dählhölzli</a:t>
            </a:r>
            <a:endParaRPr lang="pl-PL" sz="2000" i="1" dirty="0"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38212"/>
            <a:ext cx="8229600" cy="47091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400" dirty="0"/>
              <a:t>Im </a:t>
            </a:r>
            <a:r>
              <a:rPr lang="pl-PL" sz="2400" dirty="0" err="1"/>
              <a:t>Tierpark</a:t>
            </a:r>
            <a:r>
              <a:rPr lang="pl-PL" sz="2400" dirty="0"/>
              <a:t> </a:t>
            </a:r>
            <a:r>
              <a:rPr lang="pl-PL" sz="2400" dirty="0" err="1"/>
              <a:t>leben</a:t>
            </a:r>
            <a:r>
              <a:rPr lang="pl-PL" sz="2400" dirty="0"/>
              <a:t> </a:t>
            </a:r>
            <a:r>
              <a:rPr lang="pl-PL" sz="2400" dirty="0" err="1"/>
              <a:t>mehr</a:t>
            </a:r>
            <a:r>
              <a:rPr lang="pl-PL" sz="2400" dirty="0"/>
              <a:t> </a:t>
            </a:r>
            <a:r>
              <a:rPr lang="pl-PL" sz="2400" dirty="0" err="1"/>
              <a:t>als</a:t>
            </a:r>
            <a:r>
              <a:rPr lang="pl-PL" sz="2400" dirty="0"/>
              <a:t> 200 </a:t>
            </a:r>
            <a:r>
              <a:rPr lang="pl-PL" sz="2400" dirty="0" err="1"/>
              <a:t>verschiedene</a:t>
            </a:r>
            <a:r>
              <a:rPr lang="pl-PL" sz="2400" dirty="0"/>
              <a:t> </a:t>
            </a:r>
            <a:r>
              <a:rPr lang="pl-PL" sz="2400" dirty="0" err="1"/>
              <a:t>Tierarten</a:t>
            </a:r>
            <a:r>
              <a:rPr lang="pl-PL" sz="2400" dirty="0"/>
              <a:t>.</a:t>
            </a:r>
          </a:p>
          <a:p>
            <a:pPr algn="just">
              <a:buNone/>
            </a:pPr>
            <a:r>
              <a:rPr lang="pl-PL" sz="2400" dirty="0" err="1"/>
              <a:t>Dählhölzli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ideal</a:t>
            </a:r>
            <a:r>
              <a:rPr lang="pl-PL" sz="2400" dirty="0"/>
              <a:t> </a:t>
            </a:r>
            <a:r>
              <a:rPr lang="pl-PL" sz="2400" dirty="0" err="1"/>
              <a:t>für</a:t>
            </a:r>
            <a:r>
              <a:rPr lang="pl-PL" sz="2400" dirty="0"/>
              <a:t> </a:t>
            </a:r>
            <a:r>
              <a:rPr lang="pl-PL" sz="2400" dirty="0" err="1"/>
              <a:t>Familienausflüge</a:t>
            </a:r>
            <a:r>
              <a:rPr lang="pl-PL" sz="2400" dirty="0"/>
              <a:t>. </a:t>
            </a:r>
          </a:p>
          <a:p>
            <a:pPr algn="just">
              <a:buNone/>
            </a:pPr>
            <a:r>
              <a:rPr lang="pl-PL" sz="1400" dirty="0"/>
              <a:t>W Zoo żyje ponad 200 różnych gatunków zwierząt.</a:t>
            </a:r>
          </a:p>
          <a:p>
            <a:pPr algn="just">
              <a:buNone/>
            </a:pPr>
            <a:r>
              <a:rPr lang="pl-PL" sz="1400" dirty="0" err="1"/>
              <a:t>Dählhölzli</a:t>
            </a:r>
            <a:r>
              <a:rPr lang="pl-PL" sz="1400" dirty="0"/>
              <a:t> jest idealnym miejscem na rodzinne wycieczki.</a:t>
            </a:r>
          </a:p>
          <a:p>
            <a:pPr algn="just">
              <a:buNone/>
            </a:pPr>
            <a:endParaRPr lang="pl-PL" sz="1400" dirty="0"/>
          </a:p>
          <a:p>
            <a:pPr>
              <a:buNone/>
            </a:pPr>
            <a:endParaRPr lang="pl-PL" sz="1100" dirty="0"/>
          </a:p>
        </p:txBody>
      </p:sp>
      <p:pic>
        <p:nvPicPr>
          <p:cNvPr id="34818" name="Picture 2" descr="https://media.myswitzerland.com/image/fetch/w_1440,h_560,c_limit,f_auto,q_80,fl_keep_iptc.keep_attribution/https:/www.myswitzerland.com/-/media/st/gadmin/images/animals/various/seehundbaby_06_36183.jpg?mw=%7bw%7d&amp;mh=%7bh%7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124" y="2056770"/>
            <a:ext cx="284787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Tierpark Dählhölzli, Bern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131" y="2785014"/>
            <a:ext cx="4192061" cy="18044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2" name="Picture 6" descr="https://media.myswitzerland.com/image/fetch/w_1440,h_560,c_limit,f_auto,q_80,fl_keep_iptc.keep_attribution/https:/www.myswitzerland.com/-/media/st/gadmin/images/animals/various/2009-06-17_flamnigo_nz_bs8_3174_36183.jpg?mw=%7bw%7d&amp;mh=%7bh%7d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58" y="2748815"/>
            <a:ext cx="2246988" cy="202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Tierpark Dählhölzli Bern | Seehund-Baby (Phoca vitulina) | Flickr">
            <a:extLst>
              <a:ext uri="{FF2B5EF4-FFF2-40B4-BE49-F238E27FC236}">
                <a16:creationId xmlns:a16="http://schemas.microsoft.com/office/drawing/2014/main" id="{593BDA77-C6C6-4DC8-9092-A906ED84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458" y="4773661"/>
            <a:ext cx="2189478" cy="20258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erpark Bern - Dählhölzli - Stadt Bern - Infos - Preise - Öffnungszeiten -  Aktivitäten">
            <a:extLst>
              <a:ext uri="{FF2B5EF4-FFF2-40B4-BE49-F238E27FC236}">
                <a16:creationId xmlns:a16="http://schemas.microsoft.com/office/drawing/2014/main" id="{5D152150-0001-4032-8179-C68F7DE87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088" y="4571113"/>
            <a:ext cx="4106036" cy="2286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nard arctique - Picture of Tierpark Dählhölzli, Bern - Tripadvisor">
            <a:extLst>
              <a:ext uri="{FF2B5EF4-FFF2-40B4-BE49-F238E27FC236}">
                <a16:creationId xmlns:a16="http://schemas.microsoft.com/office/drawing/2014/main" id="{ADF93611-FC2E-4F06-9CF9-97863539E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96124" y="4699977"/>
            <a:ext cx="2783871" cy="2090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pl-PL" sz="3200" i="1" dirty="0" err="1">
                <a:latin typeface="Book Antiqua" pitchFamily="18" charset="0"/>
              </a:rPr>
              <a:t>Rosengarten</a:t>
            </a:r>
            <a:r>
              <a:rPr lang="pl-PL" sz="4000" i="1" dirty="0">
                <a:latin typeface="Book Antiqua" pitchFamily="18" charset="0"/>
              </a:rPr>
              <a:t/>
            </a:r>
            <a:br>
              <a:rPr lang="pl-PL" sz="4000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Ogród różany w Bernie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2400" dirty="0"/>
              <a:t>Der </a:t>
            </a:r>
            <a:r>
              <a:rPr lang="pl-PL" sz="2400" dirty="0" err="1"/>
              <a:t>Rosengarten</a:t>
            </a:r>
            <a:r>
              <a:rPr lang="pl-PL" sz="2400" dirty="0"/>
              <a:t> </a:t>
            </a:r>
            <a:r>
              <a:rPr lang="pl-PL" sz="2400" dirty="0" err="1"/>
              <a:t>befindet</a:t>
            </a:r>
            <a:r>
              <a:rPr lang="pl-PL" sz="2400" dirty="0"/>
              <a:t> </a:t>
            </a:r>
            <a:r>
              <a:rPr lang="pl-PL" sz="2400" dirty="0" err="1"/>
              <a:t>sich</a:t>
            </a:r>
            <a:r>
              <a:rPr lang="pl-PL" sz="2400" dirty="0"/>
              <a:t> im </a:t>
            </a:r>
            <a:r>
              <a:rPr lang="pl-PL" sz="2400" dirty="0" err="1"/>
              <a:t>Stadtzentrum</a:t>
            </a:r>
            <a:r>
              <a:rPr lang="pl-PL" sz="2400" dirty="0"/>
              <a:t>. </a:t>
            </a:r>
          </a:p>
          <a:p>
            <a:pPr algn="ctr">
              <a:buNone/>
            </a:pPr>
            <a:r>
              <a:rPr lang="pl-PL" sz="2400" dirty="0"/>
              <a:t>Im Park kann </a:t>
            </a:r>
            <a:r>
              <a:rPr lang="pl-PL" sz="2400" dirty="0" err="1"/>
              <a:t>man</a:t>
            </a:r>
            <a:r>
              <a:rPr lang="pl-PL" sz="2400" dirty="0"/>
              <a:t> </a:t>
            </a:r>
            <a:r>
              <a:rPr lang="pl-PL" sz="2400" dirty="0" err="1"/>
              <a:t>über</a:t>
            </a:r>
            <a:r>
              <a:rPr lang="pl-PL" sz="2400" dirty="0"/>
              <a:t> 220 </a:t>
            </a:r>
            <a:r>
              <a:rPr lang="pl-PL" sz="2400" dirty="0" err="1"/>
              <a:t>Rosensarten</a:t>
            </a:r>
            <a:r>
              <a:rPr lang="pl-PL" sz="2400" dirty="0"/>
              <a:t> </a:t>
            </a:r>
            <a:r>
              <a:rPr lang="pl-PL" sz="2400" dirty="0" err="1"/>
              <a:t>sehen</a:t>
            </a:r>
            <a:r>
              <a:rPr lang="pl-PL" sz="2400" dirty="0"/>
              <a:t>.</a:t>
            </a:r>
          </a:p>
          <a:p>
            <a:pPr algn="ctr">
              <a:buNone/>
            </a:pPr>
            <a:r>
              <a:rPr lang="pl-PL" sz="1400" dirty="0"/>
              <a:t>Ogród różany znajduje się w centrum miasta. </a:t>
            </a:r>
          </a:p>
          <a:p>
            <a:pPr algn="ctr">
              <a:buNone/>
            </a:pPr>
            <a:r>
              <a:rPr lang="pl-PL" sz="1400" dirty="0"/>
              <a:t>W parku można obejrzeć ponad 220 odmian róż.</a:t>
            </a:r>
          </a:p>
          <a:p>
            <a:pPr algn="ctr">
              <a:buNone/>
            </a:pPr>
            <a:endParaRPr lang="pl-PL" sz="1400" dirty="0"/>
          </a:p>
        </p:txBody>
      </p:sp>
      <p:pic>
        <p:nvPicPr>
          <p:cNvPr id="5122" name="Picture 2" descr="Bern Flowerbeds Ogród Różany Switzerland Obraz Stock - Obraz złożonej z :  2100396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158" y="3643314"/>
            <a:ext cx="3857652" cy="2427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Bern Flowerbeds Ogród Różany Switzerland Obraz Stock - Obraz złożonej z :  2100396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2" y="3643314"/>
            <a:ext cx="3740718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703390"/>
          </a:xfrm>
        </p:spPr>
        <p:txBody>
          <a:bodyPr>
            <a:normAutofit/>
          </a:bodyPr>
          <a:lstStyle/>
          <a:p>
            <a:r>
              <a:rPr lang="pl-PL" sz="3200" i="1" dirty="0" err="1">
                <a:latin typeface="Book Antiqua" pitchFamily="18" charset="0"/>
              </a:rPr>
              <a:t>Kathedrale</a:t>
            </a:r>
            <a:r>
              <a:rPr lang="pl-PL" sz="3200" i="1" dirty="0">
                <a:latin typeface="Book Antiqua" pitchFamily="18" charset="0"/>
              </a:rPr>
              <a:t> St. Peter </a:t>
            </a:r>
            <a:r>
              <a:rPr lang="pl-PL" sz="3200" i="1" dirty="0" err="1">
                <a:latin typeface="Book Antiqua" pitchFamily="18" charset="0"/>
              </a:rPr>
              <a:t>und</a:t>
            </a:r>
            <a:r>
              <a:rPr lang="pl-PL" sz="3200" i="1" dirty="0">
                <a:latin typeface="Book Antiqua" pitchFamily="18" charset="0"/>
              </a:rPr>
              <a:t> Paul </a:t>
            </a:r>
            <a:r>
              <a:rPr lang="pl-PL" sz="4000" i="1" dirty="0">
                <a:latin typeface="Book Antiqua" pitchFamily="18" charset="0"/>
              </a:rPr>
              <a:t/>
            </a:r>
            <a:br>
              <a:rPr lang="pl-PL" sz="4000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Katedra Piotr i Pawła 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643050"/>
            <a:ext cx="5857916" cy="4709160"/>
          </a:xfrm>
        </p:spPr>
        <p:txBody>
          <a:bodyPr/>
          <a:lstStyle/>
          <a:p>
            <a:pPr>
              <a:buNone/>
            </a:pPr>
            <a:endParaRPr lang="pl-PL" dirty="0"/>
          </a:p>
          <a:p>
            <a:pPr marL="547688" indent="-4763">
              <a:buNone/>
            </a:pPr>
            <a:r>
              <a:rPr lang="pl-PL" sz="2400" dirty="0" err="1" smtClean="0"/>
              <a:t>Die</a:t>
            </a:r>
            <a:r>
              <a:rPr lang="pl-PL" sz="2400" dirty="0" smtClean="0"/>
              <a:t> </a:t>
            </a:r>
            <a:r>
              <a:rPr lang="pl-PL" sz="2400" dirty="0" err="1"/>
              <a:t>Kathedrale</a:t>
            </a:r>
            <a:r>
              <a:rPr lang="pl-PL" sz="2400" dirty="0"/>
              <a:t> war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erste</a:t>
            </a:r>
            <a:r>
              <a:rPr lang="pl-PL" sz="2400" dirty="0"/>
              <a:t> </a:t>
            </a:r>
            <a:r>
              <a:rPr lang="pl-PL" sz="2400" dirty="0" err="1"/>
              <a:t>katholische</a:t>
            </a:r>
            <a:r>
              <a:rPr lang="pl-PL" sz="2400" dirty="0"/>
              <a:t> </a:t>
            </a:r>
            <a:r>
              <a:rPr lang="pl-PL" sz="2400" dirty="0" err="1"/>
              <a:t>Kirche</a:t>
            </a:r>
            <a:r>
              <a:rPr lang="pl-PL" sz="2400" dirty="0"/>
              <a:t> </a:t>
            </a:r>
            <a:r>
              <a:rPr lang="pl-PL" sz="2400" dirty="0" err="1"/>
              <a:t>in</a:t>
            </a:r>
            <a:r>
              <a:rPr lang="pl-PL" sz="2400" dirty="0"/>
              <a:t> der Stadt. Sie </a:t>
            </a:r>
            <a:r>
              <a:rPr lang="pl-PL" sz="2400" dirty="0" err="1"/>
              <a:t>wurde</a:t>
            </a:r>
            <a:r>
              <a:rPr lang="pl-PL" sz="2400" dirty="0"/>
              <a:t>  im 19. </a:t>
            </a:r>
            <a:r>
              <a:rPr lang="pl-PL" sz="2400" dirty="0" err="1"/>
              <a:t>Jahrhundert</a:t>
            </a:r>
            <a:r>
              <a:rPr lang="pl-PL" sz="2400" dirty="0"/>
              <a:t> </a:t>
            </a:r>
            <a:r>
              <a:rPr lang="pl-PL" sz="2400" dirty="0" err="1"/>
              <a:t>gebaut</a:t>
            </a:r>
            <a:r>
              <a:rPr lang="pl-PL" sz="2400" dirty="0"/>
              <a:t>.</a:t>
            </a:r>
          </a:p>
          <a:p>
            <a:pPr>
              <a:buNone/>
            </a:pPr>
            <a:r>
              <a:rPr lang="pl-PL" sz="2400" dirty="0"/>
              <a:t>	</a:t>
            </a:r>
            <a:r>
              <a:rPr lang="pl-PL" sz="1400" dirty="0"/>
              <a:t>Katedra była pierwszym katolickim kościołem w mieście. </a:t>
            </a:r>
          </a:p>
          <a:p>
            <a:pPr marL="709613" indent="-411163">
              <a:buNone/>
            </a:pPr>
            <a:r>
              <a:rPr lang="pl-PL" sz="1400" dirty="0" smtClean="0"/>
              <a:t>      Została </a:t>
            </a:r>
            <a:r>
              <a:rPr lang="pl-PL" sz="1400" dirty="0"/>
              <a:t>wybudowana w </a:t>
            </a:r>
            <a:r>
              <a:rPr lang="pl-PL" sz="1400" dirty="0" smtClean="0"/>
              <a:t>XIX </a:t>
            </a:r>
            <a:r>
              <a:rPr lang="pl-PL" sz="1400" dirty="0"/>
              <a:t>wieku.</a:t>
            </a:r>
          </a:p>
        </p:txBody>
      </p:sp>
      <p:pic>
        <p:nvPicPr>
          <p:cNvPr id="4100" name="Picture 4" descr="Katedra św. Piotra i Pawła w Bernie – Wikipedia, wolna encyklopedi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2198" y="1428736"/>
            <a:ext cx="3071802" cy="5214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Berno - zwiedzanie szwajcarskiej stolicy">
            <a:extLst>
              <a:ext uri="{FF2B5EF4-FFF2-40B4-BE49-F238E27FC236}">
                <a16:creationId xmlns:a16="http://schemas.microsoft.com/office/drawing/2014/main" id="{1C2EAB37-2F41-4F5E-9DC5-6B37546C5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1603" y="4242193"/>
            <a:ext cx="3600400" cy="24015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Die</a:t>
            </a:r>
            <a:r>
              <a:rPr lang="pl-PL" sz="3200" i="1" dirty="0">
                <a:latin typeface="Book Antiqua" panose="02040602050305030304" pitchFamily="18" charset="0"/>
              </a:rPr>
              <a:t> </a:t>
            </a:r>
            <a:r>
              <a:rPr lang="pl-PL" sz="3200" i="1" dirty="0" err="1">
                <a:latin typeface="Book Antiqua" panose="02040602050305030304" pitchFamily="18" charset="0"/>
              </a:rPr>
              <a:t>Zytglogge</a:t>
            </a:r>
            <a:r>
              <a:rPr lang="pl-PL" sz="3200" i="1" dirty="0">
                <a:latin typeface="Book Antiqua" panose="02040602050305030304" pitchFamily="18" charset="0"/>
              </a:rPr>
              <a:t> – Der </a:t>
            </a:r>
            <a:r>
              <a:rPr lang="pl-PL" sz="3200" i="1" dirty="0" err="1">
                <a:latin typeface="Book Antiqua" panose="02040602050305030304" pitchFamily="18" charset="0"/>
              </a:rPr>
              <a:t>Zeitglockenturm</a:t>
            </a:r>
            <a:r>
              <a:rPr lang="pl-PL" sz="3600" i="1" dirty="0">
                <a:latin typeface="Book Antiqua" panose="02040602050305030304" pitchFamily="18" charset="0"/>
              </a:rPr>
              <a:t/>
            </a:r>
            <a:br>
              <a:rPr lang="pl-PL" sz="3600" i="1" dirty="0">
                <a:latin typeface="Book Antiqua" panose="02040602050305030304" pitchFamily="18" charset="0"/>
              </a:rPr>
            </a:br>
            <a:r>
              <a:rPr lang="pl-PL" sz="2000" i="1" dirty="0" err="1">
                <a:latin typeface="Book Antiqua" panose="02040602050305030304" pitchFamily="18" charset="0"/>
              </a:rPr>
              <a:t>Die</a:t>
            </a:r>
            <a:r>
              <a:rPr lang="pl-PL" sz="2000" i="1" dirty="0">
                <a:latin typeface="Book Antiqua" panose="02040602050305030304" pitchFamily="18" charset="0"/>
              </a:rPr>
              <a:t> </a:t>
            </a:r>
            <a:r>
              <a:rPr lang="pl-PL" sz="2000" i="1" dirty="0" err="1">
                <a:latin typeface="Book Antiqua" panose="02040602050305030304" pitchFamily="18" charset="0"/>
              </a:rPr>
              <a:t>Zytglogge</a:t>
            </a:r>
            <a:r>
              <a:rPr lang="pl-PL" sz="2000" i="1" dirty="0">
                <a:latin typeface="Book Antiqua" panose="02040602050305030304" pitchFamily="18" charset="0"/>
              </a:rPr>
              <a:t> – wieża zegarowa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68760"/>
            <a:ext cx="4546848" cy="5040600"/>
          </a:xfrm>
        </p:spPr>
        <p:txBody>
          <a:bodyPr>
            <a:normAutofit fontScale="92500"/>
          </a:bodyPr>
          <a:lstStyle/>
          <a:p>
            <a:pPr marL="137160" indent="0" algn="ctr">
              <a:buNone/>
            </a:pPr>
            <a:endParaRPr lang="pl-PL" sz="2400" dirty="0">
              <a:latin typeface="Book Antiqua" panose="02040602050305030304" pitchFamily="18" charset="0"/>
            </a:endParaRPr>
          </a:p>
          <a:p>
            <a:pPr marL="137160" indent="0">
              <a:buNone/>
            </a:pPr>
            <a:r>
              <a:rPr lang="pl-PL" sz="2400" dirty="0" err="1">
                <a:latin typeface="Book Antiqua" panose="02040602050305030304" pitchFamily="18" charset="0"/>
              </a:rPr>
              <a:t>Eine</a:t>
            </a:r>
            <a:r>
              <a:rPr lang="pl-PL" sz="2400" dirty="0">
                <a:latin typeface="Book Antiqua" panose="02040602050305030304" pitchFamily="18" charset="0"/>
              </a:rPr>
              <a:t>   der   </a:t>
            </a:r>
            <a:r>
              <a:rPr lang="pl-PL" sz="2400" dirty="0" err="1">
                <a:latin typeface="Book Antiqua" panose="02040602050305030304" pitchFamily="18" charset="0"/>
              </a:rPr>
              <a:t>bekanntesten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Sehenswürdigkeiten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Berns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ist</a:t>
            </a:r>
            <a:r>
              <a:rPr lang="pl-PL" sz="2400" dirty="0">
                <a:latin typeface="Book Antiqua" panose="02040602050305030304" pitchFamily="18" charset="0"/>
              </a:rPr>
              <a:t> der </a:t>
            </a:r>
            <a:r>
              <a:rPr lang="pl-PL" sz="2400" dirty="0" err="1">
                <a:latin typeface="Book Antiqua" panose="02040602050305030304" pitchFamily="18" charset="0"/>
              </a:rPr>
              <a:t>mittelalterliche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 smtClean="0">
                <a:latin typeface="Book Antiqua" panose="02040602050305030304" pitchFamily="18" charset="0"/>
              </a:rPr>
              <a:t>Zeitglockenturm</a:t>
            </a:r>
            <a:r>
              <a:rPr lang="pl-PL" sz="2400" dirty="0">
                <a:latin typeface="Book Antiqua" panose="02040602050305030304" pitchFamily="18" charset="0"/>
              </a:rPr>
              <a:t>. </a:t>
            </a:r>
          </a:p>
          <a:p>
            <a:pPr marL="137160" indent="0" algn="just">
              <a:buNone/>
            </a:pPr>
            <a:r>
              <a:rPr lang="pl-PL" sz="2400" dirty="0">
                <a:latin typeface="Book Antiqua" panose="02040602050305030304" pitchFamily="18" charset="0"/>
              </a:rPr>
              <a:t>Der </a:t>
            </a:r>
            <a:r>
              <a:rPr lang="pl-PL" sz="2400" dirty="0" err="1" smtClean="0">
                <a:latin typeface="Book Antiqua" panose="02040602050305030304" pitchFamily="18" charset="0"/>
              </a:rPr>
              <a:t>Zeitglockenturm</a:t>
            </a:r>
            <a:r>
              <a:rPr lang="pl-PL" sz="2400" dirty="0" smtClean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gibt</a:t>
            </a:r>
            <a:r>
              <a:rPr lang="pl-PL" sz="2400" dirty="0">
                <a:latin typeface="Book Antiqua" panose="02040602050305030304" pitchFamily="18" charset="0"/>
              </a:rPr>
              <a:t> es im </a:t>
            </a:r>
            <a:r>
              <a:rPr lang="pl-PL" sz="2400" dirty="0" err="1">
                <a:latin typeface="Book Antiqua" panose="02040602050305030304" pitchFamily="18" charset="0"/>
              </a:rPr>
              <a:t>Zentrum</a:t>
            </a:r>
            <a:r>
              <a:rPr lang="pl-PL" sz="2400" dirty="0">
                <a:latin typeface="Book Antiqua" panose="02040602050305030304" pitchFamily="18" charset="0"/>
              </a:rPr>
              <a:t> der </a:t>
            </a:r>
            <a:r>
              <a:rPr lang="pl-PL" sz="2400" dirty="0" err="1">
                <a:latin typeface="Book Antiqua" panose="02040602050305030304" pitchFamily="18" charset="0"/>
              </a:rPr>
              <a:t>Altstadt</a:t>
            </a:r>
            <a:r>
              <a:rPr lang="pl-PL" sz="2400" dirty="0">
                <a:latin typeface="Book Antiqua" panose="02040602050305030304" pitchFamily="18" charset="0"/>
              </a:rPr>
              <a:t>. Im Turm </a:t>
            </a:r>
            <a:r>
              <a:rPr lang="pl-PL" sz="2400" dirty="0" err="1">
                <a:latin typeface="Book Antiqua" panose="02040602050305030304" pitchFamily="18" charset="0"/>
              </a:rPr>
              <a:t>befindet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sich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eine</a:t>
            </a:r>
            <a:r>
              <a:rPr lang="pl-PL" sz="2400" dirty="0">
                <a:latin typeface="Book Antiqua" panose="02040602050305030304" pitchFamily="18" charset="0"/>
              </a:rPr>
              <a:t>  </a:t>
            </a:r>
            <a:r>
              <a:rPr lang="pl-PL" sz="2400" dirty="0" err="1">
                <a:latin typeface="Book Antiqua" panose="02040602050305030304" pitchFamily="18" charset="0"/>
              </a:rPr>
              <a:t>astronomische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Uhr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aus</a:t>
            </a:r>
            <a:r>
              <a:rPr lang="pl-PL" sz="2400" dirty="0">
                <a:latin typeface="Book Antiqua" panose="02040602050305030304" pitchFamily="18" charset="0"/>
              </a:rPr>
              <a:t> dem 15. </a:t>
            </a:r>
            <a:r>
              <a:rPr lang="pl-PL" sz="2400" dirty="0" err="1">
                <a:latin typeface="Book Antiqua" panose="02040602050305030304" pitchFamily="18" charset="0"/>
              </a:rPr>
              <a:t>Jahrhundert</a:t>
            </a:r>
            <a:r>
              <a:rPr lang="pl-PL" sz="2400" dirty="0">
                <a:latin typeface="Book Antiqua" panose="02040602050305030304" pitchFamily="18" charset="0"/>
              </a:rPr>
              <a:t>. </a:t>
            </a:r>
            <a:r>
              <a:rPr lang="pl-PL" sz="2400" dirty="0" err="1">
                <a:latin typeface="Book Antiqua" panose="02040602050305030304" pitchFamily="18" charset="0"/>
              </a:rPr>
              <a:t>Die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Uhr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funkzioniert</a:t>
            </a:r>
            <a:r>
              <a:rPr lang="pl-PL" sz="2400" dirty="0">
                <a:latin typeface="Book Antiqua" panose="02040602050305030304" pitchFamily="18" charset="0"/>
              </a:rPr>
              <a:t> bis </a:t>
            </a:r>
            <a:r>
              <a:rPr lang="pl-PL" sz="2400" dirty="0" err="1">
                <a:latin typeface="Book Antiqua" panose="02040602050305030304" pitchFamily="18" charset="0"/>
              </a:rPr>
              <a:t>heute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und</a:t>
            </a:r>
            <a:r>
              <a:rPr lang="pl-PL" sz="2400" dirty="0">
                <a:latin typeface="Book Antiqua" panose="02040602050305030304" pitchFamily="18" charset="0"/>
              </a:rPr>
              <a:t> sie </a:t>
            </a:r>
            <a:r>
              <a:rPr lang="pl-PL" sz="2400" dirty="0" err="1">
                <a:latin typeface="Book Antiqua" panose="02040602050305030304" pitchFamily="18" charset="0"/>
              </a:rPr>
              <a:t>ist</a:t>
            </a:r>
            <a:r>
              <a:rPr lang="pl-PL" sz="2400" dirty="0">
                <a:latin typeface="Book Antiqua" panose="02040602050305030304" pitchFamily="18" charset="0"/>
              </a:rPr>
              <a:t> </a:t>
            </a:r>
            <a:r>
              <a:rPr lang="pl-PL" sz="2400" dirty="0" err="1">
                <a:latin typeface="Book Antiqua" panose="02040602050305030304" pitchFamily="18" charset="0"/>
              </a:rPr>
              <a:t>eines</a:t>
            </a:r>
            <a:r>
              <a:rPr lang="pl-PL" sz="2400" dirty="0">
                <a:latin typeface="Book Antiqua" panose="02040602050305030304" pitchFamily="18" charset="0"/>
              </a:rPr>
              <a:t> der Symbole von Bern.</a:t>
            </a:r>
          </a:p>
          <a:p>
            <a:pPr marL="137160" indent="0" algn="just">
              <a:buNone/>
            </a:pPr>
            <a:r>
              <a:rPr lang="pl-PL" sz="1400" dirty="0">
                <a:latin typeface="Book Antiqua" panose="02040602050305030304" pitchFamily="18" charset="0"/>
              </a:rPr>
              <a:t>Jednym z najbardziej znanych zabytków Berna jest wieża zegarowa. Wieża znajduje się w centrum starego miasta. W wieży znajduje się astronomiczny zegar z XV wieku. Działa do dzisiaj i jest jednym z symboli Berna.</a:t>
            </a:r>
          </a:p>
        </p:txBody>
      </p:sp>
      <p:pic>
        <p:nvPicPr>
          <p:cNvPr id="3074" name="Picture 2" descr="Bern Zytglogge Historyczne Centrum - Darmowe zdjęcie na Pixabay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088" y="1417638"/>
            <a:ext cx="3234279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500090"/>
            <a:ext cx="8229600" cy="285752"/>
          </a:xfrm>
        </p:spPr>
        <p:txBody>
          <a:bodyPr>
            <a:normAutofit fontScale="90000"/>
          </a:bodyPr>
          <a:lstStyle/>
          <a:p>
            <a:r>
              <a:rPr lang="pl-PL" sz="4000" i="1" dirty="0">
                <a:solidFill>
                  <a:schemeClr val="accent1"/>
                </a:solidFill>
                <a:latin typeface="Book Antiqua" pitchFamily="18" charset="0"/>
              </a:rPr>
              <a:t>Berlin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357982"/>
          </a:xfrm>
        </p:spPr>
        <p:txBody>
          <a:bodyPr/>
          <a:lstStyle/>
          <a:p>
            <a:pPr marL="179388" indent="-42863" algn="ctr">
              <a:buNone/>
            </a:pPr>
            <a:r>
              <a:rPr lang="pl-PL" dirty="0"/>
              <a:t>  </a:t>
            </a:r>
            <a:r>
              <a:rPr lang="pl-PL" sz="3200" b="1" i="1" dirty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BERLIN</a:t>
            </a:r>
            <a:r>
              <a:rPr lang="pl-PL" dirty="0"/>
              <a:t>  </a:t>
            </a:r>
            <a:endParaRPr lang="pl-PL" sz="2400" dirty="0"/>
          </a:p>
          <a:p>
            <a:pPr marL="179388" indent="-42863" algn="just">
              <a:buNone/>
            </a:pPr>
            <a:r>
              <a:rPr lang="de-DE" sz="2400" dirty="0"/>
              <a:t>Berlin ist die </a:t>
            </a:r>
            <a:r>
              <a:rPr lang="de-DE" sz="2400" dirty="0" err="1"/>
              <a:t>gr</a:t>
            </a:r>
            <a:r>
              <a:rPr lang="pl-PL" sz="2400" dirty="0" err="1"/>
              <a:t>ӧβ</a:t>
            </a:r>
            <a:r>
              <a:rPr lang="de-DE" sz="2400" dirty="0" err="1"/>
              <a:t>te</a:t>
            </a:r>
            <a:r>
              <a:rPr lang="de-DE" sz="2400" dirty="0"/>
              <a:t> Stadt Deutschlands und</a:t>
            </a:r>
            <a:r>
              <a:rPr lang="pl-PL" sz="2400" dirty="0"/>
              <a:t> </a:t>
            </a:r>
            <a:r>
              <a:rPr lang="de-DE" sz="2400" dirty="0"/>
              <a:t>der</a:t>
            </a:r>
            <a:r>
              <a:rPr lang="pl-PL" sz="2400" dirty="0"/>
              <a:t> </a:t>
            </a:r>
            <a:r>
              <a:rPr lang="de-DE" sz="2400" dirty="0"/>
              <a:t>Europäischen </a:t>
            </a:r>
            <a:r>
              <a:rPr lang="de-DE" sz="2400" dirty="0" smtClean="0"/>
              <a:t>Union</a:t>
            </a:r>
            <a:r>
              <a:rPr lang="pl-PL" sz="2400" dirty="0" smtClean="0"/>
              <a:t>.</a:t>
            </a:r>
            <a:r>
              <a:rPr lang="de-DE" sz="2400" dirty="0" smtClean="0"/>
              <a:t> </a:t>
            </a:r>
            <a:r>
              <a:rPr lang="pl-PL" sz="2400" dirty="0" smtClean="0"/>
              <a:t>Es </a:t>
            </a:r>
            <a:r>
              <a:rPr lang="pl-PL" sz="2400" dirty="0" err="1" smtClean="0"/>
              <a:t>hat</a:t>
            </a:r>
            <a:r>
              <a:rPr lang="pl-PL" sz="2400" dirty="0" smtClean="0"/>
              <a:t> </a:t>
            </a:r>
            <a:r>
              <a:rPr lang="de-DE" sz="2400" dirty="0" smtClean="0"/>
              <a:t>circa </a:t>
            </a:r>
            <a:r>
              <a:rPr lang="de-DE" sz="2400" dirty="0"/>
              <a:t>3,8 Millionen </a:t>
            </a:r>
            <a:r>
              <a:rPr lang="de-DE" sz="2400" dirty="0" smtClean="0"/>
              <a:t>Einwohner</a:t>
            </a:r>
            <a:r>
              <a:rPr lang="pl-PL" sz="2400" dirty="0" smtClean="0"/>
              <a:t>.</a:t>
            </a:r>
            <a:endParaRPr lang="pl-PL" sz="2400" dirty="0"/>
          </a:p>
          <a:p>
            <a:pPr marL="179388" indent="-42863">
              <a:buNone/>
            </a:pPr>
            <a:endParaRPr lang="pl-PL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79388" indent="-42863">
              <a:buNone/>
            </a:pPr>
            <a:r>
              <a:rPr lang="pl-PL" sz="1400" dirty="0"/>
              <a:t>Berlin,  to największe miasto  </a:t>
            </a:r>
            <a:r>
              <a:rPr lang="pl-PL" sz="1400" dirty="0" smtClean="0"/>
              <a:t>Niemiec  </a:t>
            </a:r>
            <a:r>
              <a:rPr lang="pl-PL" sz="1400" dirty="0"/>
              <a:t>i </a:t>
            </a:r>
            <a:r>
              <a:rPr lang="pl-PL" sz="1400" dirty="0" smtClean="0"/>
              <a:t> Unii </a:t>
            </a:r>
            <a:r>
              <a:rPr lang="pl-PL" sz="1400" dirty="0"/>
              <a:t>Europejskiej, które zamieszkuje około 3,8 mln ludzi.</a:t>
            </a:r>
          </a:p>
        </p:txBody>
      </p:sp>
      <p:pic>
        <p:nvPicPr>
          <p:cNvPr id="4" name="Obraz 3" descr="C:\Users\INTEL\Desktop\niemcy\berlina-z-wysokosci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240" y="2714620"/>
            <a:ext cx="5500726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62" y="3071810"/>
            <a:ext cx="1762123" cy="27718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i="1" dirty="0" err="1">
                <a:latin typeface="Book Antiqua" panose="02040602050305030304" pitchFamily="18" charset="0"/>
              </a:rPr>
              <a:t>Museum</a:t>
            </a:r>
            <a:r>
              <a:rPr lang="pl-PL" sz="3200" i="1" dirty="0">
                <a:latin typeface="Book Antiqua" panose="02040602050305030304" pitchFamily="18" charset="0"/>
              </a:rPr>
              <a:t> der </a:t>
            </a:r>
            <a:r>
              <a:rPr lang="pl-PL" sz="3200" i="1" dirty="0" err="1">
                <a:latin typeface="Book Antiqua" panose="02040602050305030304" pitchFamily="18" charset="0"/>
              </a:rPr>
              <a:t>schönen</a:t>
            </a:r>
            <a:r>
              <a:rPr lang="pl-PL" sz="3200" i="1" dirty="0">
                <a:latin typeface="Book Antiqua" panose="02040602050305030304" pitchFamily="18" charset="0"/>
              </a:rPr>
              <a:t> </a:t>
            </a:r>
            <a:r>
              <a:rPr lang="pl-PL" sz="3200" i="1" dirty="0" err="1">
                <a:latin typeface="Book Antiqua" panose="02040602050305030304" pitchFamily="18" charset="0"/>
              </a:rPr>
              <a:t>Künste</a:t>
            </a:r>
            <a:r>
              <a:rPr lang="pl-PL" sz="3200" i="1" dirty="0">
                <a:latin typeface="Book Antiqua" panose="02040602050305030304" pitchFamily="18" charset="0"/>
              </a:rPr>
              <a:t> in Bern</a:t>
            </a:r>
            <a:br>
              <a:rPr lang="pl-PL" sz="3200" i="1" dirty="0">
                <a:latin typeface="Book Antiqua" panose="02040602050305030304" pitchFamily="18" charset="0"/>
              </a:rPr>
            </a:br>
            <a:r>
              <a:rPr lang="pl-PL" sz="2000" i="1" dirty="0">
                <a:latin typeface="Book Antiqua" panose="02040602050305030304" pitchFamily="18" charset="0"/>
              </a:rPr>
              <a:t>Muzeum sztuk pięknych w Bernie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968592"/>
          </a:xfrm>
        </p:spPr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Sammlungen</a:t>
            </a:r>
            <a:r>
              <a:rPr lang="pl-PL" sz="2400" dirty="0"/>
              <a:t> des </a:t>
            </a:r>
            <a:r>
              <a:rPr lang="pl-PL" sz="2400" dirty="0" err="1"/>
              <a:t>ältesten</a:t>
            </a:r>
            <a:r>
              <a:rPr lang="pl-PL" sz="2400" dirty="0"/>
              <a:t> </a:t>
            </a:r>
            <a:r>
              <a:rPr lang="pl-PL" sz="2400" dirty="0" err="1"/>
              <a:t>Kunstmuseums</a:t>
            </a:r>
            <a:r>
              <a:rPr lang="pl-PL" sz="2400" dirty="0"/>
              <a:t> der </a:t>
            </a:r>
            <a:r>
              <a:rPr lang="pl-PL" sz="2400" dirty="0" err="1"/>
              <a:t>Schweiz</a:t>
            </a:r>
            <a:r>
              <a:rPr lang="pl-PL" sz="2400" dirty="0"/>
              <a:t> </a:t>
            </a:r>
            <a:r>
              <a:rPr lang="pl-PL" sz="2400" dirty="0" err="1"/>
              <a:t>zeigen</a:t>
            </a:r>
            <a:r>
              <a:rPr lang="pl-PL" sz="2400" dirty="0"/>
              <a:t> </a:t>
            </a:r>
            <a:r>
              <a:rPr lang="pl-PL" sz="2400" dirty="0" err="1"/>
              <a:t>Werke</a:t>
            </a:r>
            <a:r>
              <a:rPr lang="pl-PL" sz="2400" dirty="0"/>
              <a:t> </a:t>
            </a:r>
            <a:r>
              <a:rPr lang="pl-PL" sz="2400" dirty="0" err="1"/>
              <a:t>aus</a:t>
            </a:r>
            <a:r>
              <a:rPr lang="pl-PL" sz="2400" dirty="0"/>
              <a:t> </a:t>
            </a:r>
            <a:r>
              <a:rPr lang="pl-PL" sz="2400" dirty="0" err="1"/>
              <a:t>über</a:t>
            </a:r>
            <a:r>
              <a:rPr lang="pl-PL" sz="2400" dirty="0"/>
              <a:t> </a:t>
            </a:r>
            <a:r>
              <a:rPr lang="pl-PL" sz="2400" dirty="0" err="1"/>
              <a:t>sieben</a:t>
            </a:r>
            <a:r>
              <a:rPr lang="pl-PL" sz="2400" dirty="0"/>
              <a:t> </a:t>
            </a:r>
            <a:r>
              <a:rPr lang="pl-PL" sz="2400" dirty="0" err="1"/>
              <a:t>Jahrhunderten</a:t>
            </a:r>
            <a:r>
              <a:rPr lang="pl-PL" sz="2400" dirty="0"/>
              <a:t>.</a:t>
            </a:r>
          </a:p>
          <a:p>
            <a:pPr marL="137160" indent="0" algn="just">
              <a:buNone/>
            </a:pP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Touristen</a:t>
            </a:r>
            <a:r>
              <a:rPr lang="pl-PL" sz="2400" dirty="0"/>
              <a:t> </a:t>
            </a:r>
            <a:r>
              <a:rPr lang="pl-PL" sz="2400" dirty="0" err="1"/>
              <a:t>können</a:t>
            </a:r>
            <a:r>
              <a:rPr lang="pl-PL" sz="2400" dirty="0"/>
              <a:t> </a:t>
            </a:r>
            <a:r>
              <a:rPr lang="pl-PL" sz="2400" dirty="0" err="1"/>
              <a:t>über</a:t>
            </a:r>
            <a:r>
              <a:rPr lang="pl-PL" sz="2400" dirty="0"/>
              <a:t> 3000 </a:t>
            </a:r>
            <a:r>
              <a:rPr lang="pl-PL" sz="2400" dirty="0" err="1"/>
              <a:t>Gemälde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Skulpturen</a:t>
            </a:r>
            <a:r>
              <a:rPr lang="pl-PL" sz="2400" dirty="0"/>
              <a:t> ca. 48000  </a:t>
            </a:r>
            <a:r>
              <a:rPr lang="pl-PL" sz="2400" dirty="0" err="1"/>
              <a:t>Zeichnungen</a:t>
            </a:r>
            <a:r>
              <a:rPr lang="pl-PL" sz="2400" dirty="0"/>
              <a:t>, </a:t>
            </a:r>
            <a:r>
              <a:rPr lang="pl-PL" sz="2400" dirty="0" err="1"/>
              <a:t>Grafiken</a:t>
            </a:r>
            <a:r>
              <a:rPr lang="pl-PL" sz="2400" dirty="0"/>
              <a:t>, Fotos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Filme</a:t>
            </a:r>
            <a:r>
              <a:rPr lang="pl-PL" sz="2400" dirty="0"/>
              <a:t> </a:t>
            </a:r>
            <a:r>
              <a:rPr lang="pl-PL" sz="2400" dirty="0" err="1"/>
              <a:t>bewundern</a:t>
            </a:r>
            <a:r>
              <a:rPr lang="pl-PL" sz="2400" dirty="0"/>
              <a:t>. . </a:t>
            </a:r>
            <a:r>
              <a:rPr lang="pl-PL" sz="2400" dirty="0" err="1"/>
              <a:t>Dort</a:t>
            </a:r>
            <a:r>
              <a:rPr lang="pl-PL" sz="2400" dirty="0"/>
              <a:t> </a:t>
            </a:r>
            <a:r>
              <a:rPr lang="pl-PL" sz="2400" dirty="0" err="1"/>
              <a:t>befinden</a:t>
            </a:r>
            <a:r>
              <a:rPr lang="pl-PL" sz="2400" dirty="0"/>
              <a:t> </a:t>
            </a:r>
            <a:r>
              <a:rPr lang="pl-PL" sz="2400" dirty="0" err="1"/>
              <a:t>sich</a:t>
            </a:r>
            <a:r>
              <a:rPr lang="pl-PL" sz="2400" dirty="0"/>
              <a:t> </a:t>
            </a:r>
            <a:r>
              <a:rPr lang="pl-PL" sz="2400" dirty="0" err="1"/>
              <a:t>Werke</a:t>
            </a:r>
            <a:r>
              <a:rPr lang="pl-PL" sz="2400" dirty="0"/>
              <a:t> von Salvador Dali </a:t>
            </a:r>
            <a:r>
              <a:rPr lang="pl-PL" sz="2400" dirty="0" err="1"/>
              <a:t>und</a:t>
            </a:r>
            <a:r>
              <a:rPr lang="pl-PL" sz="2400" dirty="0"/>
              <a:t> Picasso.</a:t>
            </a:r>
          </a:p>
          <a:p>
            <a:pPr marL="137160" indent="0" algn="just">
              <a:buNone/>
            </a:pPr>
            <a:r>
              <a:rPr lang="pl-PL" sz="1400" dirty="0"/>
              <a:t>Zbiory najstarszego Muzeum Sztuki w Szwajcarii przedstawiają dzieła z ponad siedmiu stuleci. Turyści mogą podziwiać ponad 3 tys. obrazów i rzeźb oraz około 48 tys. rysunków, grafik, fotografii i filmów. Znajdują się tam dzieła m.in. </a:t>
            </a:r>
            <a:r>
              <a:rPr lang="pl-PL" sz="1400" dirty="0" err="1"/>
              <a:t>Salvadora</a:t>
            </a:r>
            <a:r>
              <a:rPr lang="pl-PL" sz="1400" dirty="0"/>
              <a:t> Dali i Pabla Picassa</a:t>
            </a:r>
          </a:p>
        </p:txBody>
      </p:sp>
      <p:pic>
        <p:nvPicPr>
          <p:cNvPr id="2050" name="Picture 2" descr="Muzeum Sztuk Pięknych w Bernie - opis, cennik, zwiedzanie - info  turystyczne | Traveli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786" y="4250529"/>
            <a:ext cx="3476628" cy="2607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2" name="AutoShape 4" descr="Muzeum Sztuk Pięknych w Bernie – Berno – atrakcje turystyczne - Tropter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2054" name="AutoShape 6" descr="Muzeum Sztuk Pięknych w Bernie – Berno – atrakcje turystyczne - Tropter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056" name="Picture 8" descr="Museum of Fine Arts Bern - Bern Welc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14818"/>
            <a:ext cx="4229090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i="1" dirty="0" err="1"/>
              <a:t>Wofür</a:t>
            </a:r>
            <a:r>
              <a:rPr lang="pl-PL" i="1" dirty="0"/>
              <a:t> </a:t>
            </a:r>
            <a:r>
              <a:rPr lang="pl-PL" i="1" dirty="0" err="1"/>
              <a:t>ist</a:t>
            </a:r>
            <a:r>
              <a:rPr lang="pl-PL" i="1" dirty="0"/>
              <a:t> </a:t>
            </a:r>
            <a:r>
              <a:rPr lang="pl-PL" i="1" dirty="0" err="1"/>
              <a:t>die</a:t>
            </a:r>
            <a:r>
              <a:rPr lang="pl-PL" i="1" dirty="0"/>
              <a:t> </a:t>
            </a:r>
            <a:r>
              <a:rPr lang="pl-PL" i="1" dirty="0" err="1"/>
              <a:t>Schweiz</a:t>
            </a:r>
            <a:r>
              <a:rPr lang="pl-PL" i="1" dirty="0"/>
              <a:t> in der </a:t>
            </a:r>
            <a:r>
              <a:rPr lang="pl-PL" i="1" dirty="0" err="1"/>
              <a:t>Welt</a:t>
            </a:r>
            <a:r>
              <a:rPr lang="pl-PL" i="1" dirty="0"/>
              <a:t> </a:t>
            </a:r>
            <a:r>
              <a:rPr lang="pl-PL" i="1" dirty="0" err="1"/>
              <a:t>bekannt</a:t>
            </a:r>
            <a:r>
              <a:rPr lang="pl-PL" i="1" dirty="0"/>
              <a:t>?</a:t>
            </a:r>
            <a:br>
              <a:rPr lang="pl-PL" i="1" dirty="0"/>
            </a:br>
            <a:r>
              <a:rPr lang="pl-PL" sz="2200" i="1" dirty="0"/>
              <a:t>Z czego znana jest Szwajcaria na świecie?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23928" y="1556792"/>
            <a:ext cx="8229600" cy="4709160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8FE38B-5440-453C-98B0-B4065EEC6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4400" i="1" dirty="0" err="1">
                <a:latin typeface="+mn-lt"/>
              </a:rPr>
              <a:t>Uhren</a:t>
            </a:r>
            <a:r>
              <a:rPr lang="pl-PL" sz="4400" dirty="0">
                <a:latin typeface="+mn-lt"/>
              </a:rPr>
              <a:t/>
            </a:r>
            <a:br>
              <a:rPr lang="pl-PL" sz="4400" dirty="0">
                <a:latin typeface="+mn-lt"/>
              </a:rPr>
            </a:br>
            <a:r>
              <a:rPr lang="pl-PL" sz="2400" i="1" dirty="0">
                <a:latin typeface="+mn-lt"/>
              </a:rPr>
              <a:t>Zegarki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ACF3FD-A586-483D-824C-C7FD81A58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6" name="Picture 2" descr="Zegarek męski Rolex Oyster Perpetual Datejust – 1982 r. - Catawiki">
            <a:extLst>
              <a:ext uri="{FF2B5EF4-FFF2-40B4-BE49-F238E27FC236}">
                <a16:creationId xmlns:a16="http://schemas.microsoft.com/office/drawing/2014/main" id="{2EA18F9C-A952-443C-A3AC-101C58BDC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4160">
            <a:off x="446237" y="1706903"/>
            <a:ext cx="3387278" cy="3481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ylowy, Szwajcarski zegarek kieszonkowy OMEGA Kraków - Sprzedajemy.pl">
            <a:extLst>
              <a:ext uri="{FF2B5EF4-FFF2-40B4-BE49-F238E27FC236}">
                <a16:creationId xmlns:a16="http://schemas.microsoft.com/office/drawing/2014/main" id="{32E811A2-9415-4CF4-9EFD-5B5519BD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69759">
            <a:off x="5109193" y="1540776"/>
            <a:ext cx="333375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Zegarek męski Doxa Slim Line 105.60.021.60">
            <a:extLst>
              <a:ext uri="{FF2B5EF4-FFF2-40B4-BE49-F238E27FC236}">
                <a16:creationId xmlns:a16="http://schemas.microsoft.com/office/drawing/2014/main" id="{0562609A-AADA-4E47-815C-0C3586FEBF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8" descr="Zegarek męski Doxa Slim Line 105.60.021.60">
            <a:extLst>
              <a:ext uri="{FF2B5EF4-FFF2-40B4-BE49-F238E27FC236}">
                <a16:creationId xmlns:a16="http://schemas.microsoft.com/office/drawing/2014/main" id="{4D117D62-D4EE-45E9-A79D-A137965806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10" descr="Zegarek szwajcarski Doxa Executive D152RSV">
            <a:extLst>
              <a:ext uri="{FF2B5EF4-FFF2-40B4-BE49-F238E27FC236}">
                <a16:creationId xmlns:a16="http://schemas.microsoft.com/office/drawing/2014/main" id="{1975AF9A-400C-41D3-893B-AB0EC88B50F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036" name="Picture 12" descr="D167RBK - Zegarek Doxa • Fabrykazegarkow.pl">
            <a:extLst>
              <a:ext uri="{FF2B5EF4-FFF2-40B4-BE49-F238E27FC236}">
                <a16:creationId xmlns:a16="http://schemas.microsoft.com/office/drawing/2014/main" id="{334A0BA5-38CF-4364-A029-13F13BAEA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3633">
            <a:off x="3780470" y="3263956"/>
            <a:ext cx="2497460" cy="2996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246731"/>
      </p:ext>
    </p:extLst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7ABAC8-1A24-44C2-AF76-6A5FDF5A2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 </a:t>
            </a:r>
            <a:r>
              <a:rPr lang="pl-PL" sz="4000" i="1" dirty="0" err="1">
                <a:latin typeface="+mn-lt"/>
              </a:rPr>
              <a:t>Schokolade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700" i="1" dirty="0">
                <a:latin typeface="+mn-lt"/>
              </a:rPr>
              <a:t>Czekolada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C8A78AD-58E5-4A28-8E2F-FC81292C8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2050" name="Picture 2" descr="Toblerone szwajcarska mleczna czekolada 100g - Czekolady - Słodycze i  przekąski - DELIKATESY">
            <a:extLst>
              <a:ext uri="{FF2B5EF4-FFF2-40B4-BE49-F238E27FC236}">
                <a16:creationId xmlns:a16="http://schemas.microsoft.com/office/drawing/2014/main" id="{7E10ACCC-D953-4C3F-B885-EE18911C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34501">
            <a:off x="-90709" y="1758936"/>
            <a:ext cx="6820815" cy="2344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 państw produkujących najlepszą czekoladę na świecie | Blaber">
            <a:extLst>
              <a:ext uri="{FF2B5EF4-FFF2-40B4-BE49-F238E27FC236}">
                <a16:creationId xmlns:a16="http://schemas.microsoft.com/office/drawing/2014/main" id="{19D89A64-D674-4C06-A27C-5590CD06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33180">
            <a:off x="4427984" y="2996952"/>
            <a:ext cx="3959424" cy="2969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indt otwiera ogromne muzeum płynące czekoladą. I to zupełnie dosłownie! -  Fly4free.pl - tanie loty i sposoby na tanie bilety lotnicze">
            <a:extLst>
              <a:ext uri="{FF2B5EF4-FFF2-40B4-BE49-F238E27FC236}">
                <a16:creationId xmlns:a16="http://schemas.microsoft.com/office/drawing/2014/main" id="{C75CAD11-D651-4FD4-BED9-CEB8743F7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69462">
            <a:off x="1187624" y="4451088"/>
            <a:ext cx="2987824" cy="1991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9675">
            <a:off x="6998284" y="902281"/>
            <a:ext cx="1756799" cy="2062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7414278"/>
      </p:ext>
    </p:extLst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7F7DE6-5E14-4D77-A88B-0E43298F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 </a:t>
            </a:r>
            <a:r>
              <a:rPr lang="pl-PL" sz="4000" i="1" dirty="0" err="1">
                <a:latin typeface="+mn-lt"/>
              </a:rPr>
              <a:t>Banken</a:t>
            </a:r>
            <a:r>
              <a:rPr lang="pl-PL" sz="4000" dirty="0">
                <a:latin typeface="+mn-lt"/>
              </a:rPr>
              <a:t/>
            </a:r>
            <a:br>
              <a:rPr lang="pl-PL" sz="4000" dirty="0">
                <a:latin typeface="+mn-lt"/>
              </a:rPr>
            </a:br>
            <a:r>
              <a:rPr lang="pl-PL" sz="2700" i="1" dirty="0">
                <a:latin typeface="+mn-lt"/>
              </a:rPr>
              <a:t>Banki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19C7393-7958-4622-8EC8-98640929F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414" y="1600199"/>
            <a:ext cx="8229600" cy="4709160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3074" name="Picture 2" descr="SNB, czyli co o Szwajcarskim Banku Narodowym powinni wiedzieć nie tylko  Frankowicze? | ekantor.pl">
            <a:extLst>
              <a:ext uri="{FF2B5EF4-FFF2-40B4-BE49-F238E27FC236}">
                <a16:creationId xmlns:a16="http://schemas.microsoft.com/office/drawing/2014/main" id="{BE97EA58-0A89-4DA9-BD74-66AA7E4B4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2677">
            <a:off x="224789" y="1526055"/>
            <a:ext cx="4248472" cy="27755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zwajcarski bank przyniósł 2 mld euro strat - Bankier.pl">
            <a:extLst>
              <a:ext uri="{FF2B5EF4-FFF2-40B4-BE49-F238E27FC236}">
                <a16:creationId xmlns:a16="http://schemas.microsoft.com/office/drawing/2014/main" id="{A1AA4295-7DD3-4E03-9B2B-3A327BE44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8916">
            <a:off x="3158062" y="4257676"/>
            <a:ext cx="5143500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zwajcarski Bank Narodowy (SNB) stracił w 2018 r. ponad 15 mld USD">
            <a:extLst>
              <a:ext uri="{FF2B5EF4-FFF2-40B4-BE49-F238E27FC236}">
                <a16:creationId xmlns:a16="http://schemas.microsoft.com/office/drawing/2014/main" id="{D197CE1A-8478-456B-B4E0-3DF3C6093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16729">
            <a:off x="5345897" y="2170675"/>
            <a:ext cx="2772345" cy="16868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zwajcaria: bank centralny chce zablokować referendum w sprawie złota -  Bankier.pl">
            <a:extLst>
              <a:ext uri="{FF2B5EF4-FFF2-40B4-BE49-F238E27FC236}">
                <a16:creationId xmlns:a16="http://schemas.microsoft.com/office/drawing/2014/main" id="{DB35E404-B11A-47A2-A0FD-F3FFB25D7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78242">
            <a:off x="131836" y="4985450"/>
            <a:ext cx="2949436" cy="1303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5504732"/>
      </p:ext>
    </p:extLst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014E9C6-30E8-4DD6-93F0-0BB295A21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i="1" dirty="0" err="1">
                <a:latin typeface="+mn-lt"/>
              </a:rPr>
              <a:t>Käse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700" i="1" dirty="0">
                <a:latin typeface="+mn-lt"/>
              </a:rPr>
              <a:t>Sery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endParaRPr lang="pl-PL" sz="4000" i="1" dirty="0">
              <a:latin typeface="+mn-lt"/>
            </a:endParaRPr>
          </a:p>
        </p:txBody>
      </p:sp>
      <p:pic>
        <p:nvPicPr>
          <p:cNvPr id="4100" name="Picture 4" descr="Ser Gruyère – właściwości, skład i zastosowanie sera Gruyère">
            <a:extLst>
              <a:ext uri="{FF2B5EF4-FFF2-40B4-BE49-F238E27FC236}">
                <a16:creationId xmlns:a16="http://schemas.microsoft.com/office/drawing/2014/main" id="{45C58C64-5D5D-4B5E-A2AD-B577CA4204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5030">
            <a:off x="5137176" y="1412776"/>
            <a:ext cx="3283033" cy="2462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W krainie sera: Szwajcaria i mleczarnia Sennerei Andeer">
            <a:extLst>
              <a:ext uri="{FF2B5EF4-FFF2-40B4-BE49-F238E27FC236}">
                <a16:creationId xmlns:a16="http://schemas.microsoft.com/office/drawing/2014/main" id="{82D358E2-80A3-4D3A-B047-877146756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39563">
            <a:off x="3153690" y="3976816"/>
            <a:ext cx="3966973" cy="2635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er szwajcarski - właściwości i przepisy - Mojegotowanie.pl">
            <a:extLst>
              <a:ext uri="{FF2B5EF4-FFF2-40B4-BE49-F238E27FC236}">
                <a16:creationId xmlns:a16="http://schemas.microsoft.com/office/drawing/2014/main" id="{1E278792-25E9-43BE-9922-FA3176719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66640">
            <a:off x="500743" y="1532687"/>
            <a:ext cx="4352013" cy="28997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85906"/>
      </p:ext>
    </p:extLst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4BEA76-C5D3-4734-BB98-BD6C03CB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9472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i="1" dirty="0" err="1">
                <a:latin typeface="+mn-lt"/>
              </a:rPr>
              <a:t>Alpine</a:t>
            </a:r>
            <a:r>
              <a:rPr lang="pl-PL" dirty="0"/>
              <a:t> </a:t>
            </a:r>
            <a:r>
              <a:rPr lang="pl-PL" sz="4000" i="1" dirty="0" err="1">
                <a:latin typeface="+mn-lt"/>
              </a:rPr>
              <a:t>Ferienorte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700" i="1" dirty="0">
                <a:latin typeface="+mn-lt"/>
              </a:rPr>
              <a:t>Alpejskie ośrodki wypoczynkowe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49485D-6796-4129-B4B2-63FC8616D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Luksusowy wypoczynek w tradycyjnym stylu - Szwajcaria">
            <a:extLst>
              <a:ext uri="{FF2B5EF4-FFF2-40B4-BE49-F238E27FC236}">
                <a16:creationId xmlns:a16="http://schemas.microsoft.com/office/drawing/2014/main" id="{0C920484-BDFA-42EC-9CAA-992BAC1AF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42602">
            <a:off x="125906" y="1447416"/>
            <a:ext cx="4188777" cy="2352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óry, Miasteczko, Kurort, Zima, Szwajcaria">
            <a:extLst>
              <a:ext uri="{FF2B5EF4-FFF2-40B4-BE49-F238E27FC236}">
                <a16:creationId xmlns:a16="http://schemas.microsoft.com/office/drawing/2014/main" id="{3008004B-FDBB-484A-9B10-39D4035C3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81265">
            <a:off x="4710260" y="1554307"/>
            <a:ext cx="3580519" cy="2300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zeka, Mostek, Góry, Kurort, Szwajcaria">
            <a:extLst>
              <a:ext uri="{FF2B5EF4-FFF2-40B4-BE49-F238E27FC236}">
                <a16:creationId xmlns:a16="http://schemas.microsoft.com/office/drawing/2014/main" id="{ECF6C962-8A5C-41E4-9465-3364D0FA9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74618">
            <a:off x="1033527" y="4259121"/>
            <a:ext cx="3081509" cy="2062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ototapeta alpy piękny narciarz, Fototapety , Fototapety na wymiar -  Fototapety24.net">
            <a:extLst>
              <a:ext uri="{FF2B5EF4-FFF2-40B4-BE49-F238E27FC236}">
                <a16:creationId xmlns:a16="http://schemas.microsoft.com/office/drawing/2014/main" id="{4CC53DB6-BD87-4792-9894-6FD6CCC2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31608">
            <a:off x="4520984" y="4023478"/>
            <a:ext cx="3810000" cy="2533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610666"/>
      </p:ext>
    </p:extLst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375" y="4396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8000" i="1" dirty="0">
                <a:latin typeface="+mn-lt"/>
              </a:rPr>
              <a:t>ÖSTERREICH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4400" i="1" dirty="0">
                <a:latin typeface="+mn-lt"/>
              </a:rPr>
              <a:t>Austria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sz="4000" dirty="0"/>
          </a:p>
        </p:txBody>
      </p:sp>
      <p:pic>
        <p:nvPicPr>
          <p:cNvPr id="4" name="Picture 8" descr="Godło Austrii – Wikipedia, wolna encyklopedia">
            <a:extLst>
              <a:ext uri="{FF2B5EF4-FFF2-40B4-BE49-F238E27FC236}">
                <a16:creationId xmlns:a16="http://schemas.microsoft.com/office/drawing/2014/main" id="{A279B361-9989-42AC-9BEB-0940603E6C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610" y="2511644"/>
            <a:ext cx="2736304" cy="2893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laga Austrii 60x90 60x90 | Przestrzeń publiczna \ Mała architektura \ Flagi  i maszty | ipono.pl">
            <a:extLst>
              <a:ext uri="{FF2B5EF4-FFF2-40B4-BE49-F238E27FC236}">
                <a16:creationId xmlns:a16="http://schemas.microsoft.com/office/drawing/2014/main" id="{B3D03001-82FC-4553-8E1B-F99A327A9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5746" y="2526030"/>
            <a:ext cx="4286250" cy="2857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i="1" dirty="0" err="1">
                <a:latin typeface="Book Antiqua" pitchFamily="18" charset="0"/>
              </a:rPr>
              <a:t>Die</a:t>
            </a:r>
            <a:r>
              <a:rPr lang="pl-PL" sz="3600" i="1" dirty="0">
                <a:latin typeface="Book Antiqua" pitchFamily="18" charset="0"/>
              </a:rPr>
              <a:t> </a:t>
            </a:r>
            <a:r>
              <a:rPr lang="pl-PL" sz="3600" i="1" dirty="0" err="1">
                <a:latin typeface="Book Antiqua" pitchFamily="18" charset="0"/>
              </a:rPr>
              <a:t>Lage</a:t>
            </a:r>
            <a:r>
              <a:rPr lang="pl-PL" sz="3600" i="1" dirty="0">
                <a:latin typeface="Book Antiqua" pitchFamily="18" charset="0"/>
              </a:rPr>
              <a:t> von </a:t>
            </a:r>
            <a:r>
              <a:rPr lang="pl-PL" sz="3600" i="1" dirty="0" err="1">
                <a:latin typeface="Book Antiqua" pitchFamily="18" charset="0"/>
              </a:rPr>
              <a:t>Österreich</a:t>
            </a:r>
            <a:r>
              <a:rPr lang="pl-PL" dirty="0"/>
              <a:t/>
            </a:r>
            <a:br>
              <a:rPr lang="pl-PL" dirty="0"/>
            </a:br>
            <a:r>
              <a:rPr lang="pl-PL" sz="2000" i="1" dirty="0">
                <a:latin typeface="Book Antiqua" pitchFamily="18" charset="0"/>
              </a:rPr>
              <a:t>Położenie Austrii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pl-PL" dirty="0"/>
              <a:t>	</a:t>
            </a:r>
            <a:r>
              <a:rPr lang="pl-PL" dirty="0" err="1"/>
              <a:t>Österreich</a:t>
            </a:r>
            <a:r>
              <a:rPr lang="pl-PL" dirty="0"/>
              <a:t> </a:t>
            </a:r>
            <a:r>
              <a:rPr lang="pl-PL" dirty="0" err="1"/>
              <a:t>ist</a:t>
            </a:r>
            <a:r>
              <a:rPr lang="pl-PL" dirty="0"/>
              <a:t> </a:t>
            </a:r>
            <a:r>
              <a:rPr lang="pl-PL" dirty="0" err="1"/>
              <a:t>ein</a:t>
            </a:r>
            <a:r>
              <a:rPr lang="pl-PL" dirty="0"/>
              <a:t> Land, </a:t>
            </a:r>
            <a:r>
              <a:rPr lang="pl-PL" dirty="0" err="1"/>
              <a:t>das</a:t>
            </a:r>
            <a:r>
              <a:rPr lang="pl-PL" dirty="0"/>
              <a:t> </a:t>
            </a:r>
            <a:r>
              <a:rPr lang="pl-PL" dirty="0" err="1"/>
              <a:t>reich</a:t>
            </a:r>
            <a:r>
              <a:rPr lang="pl-PL" dirty="0"/>
              <a:t> an </a:t>
            </a:r>
            <a:r>
              <a:rPr lang="pl-PL" dirty="0" err="1"/>
              <a:t>wunderschönen</a:t>
            </a:r>
            <a:r>
              <a:rPr lang="pl-PL" dirty="0"/>
              <a:t> </a:t>
            </a:r>
            <a:r>
              <a:rPr lang="pl-PL" dirty="0" err="1"/>
              <a:t>Landschaften</a:t>
            </a:r>
            <a:r>
              <a:rPr lang="pl-PL" dirty="0"/>
              <a:t>, </a:t>
            </a:r>
            <a:r>
              <a:rPr lang="pl-PL" dirty="0" err="1"/>
              <a:t>Berggebieten</a:t>
            </a:r>
            <a:r>
              <a:rPr lang="pl-PL" dirty="0"/>
              <a:t> </a:t>
            </a:r>
            <a:r>
              <a:rPr lang="pl-PL" dirty="0" err="1"/>
              <a:t>und</a:t>
            </a:r>
            <a:r>
              <a:rPr lang="pl-PL" dirty="0"/>
              <a:t> </a:t>
            </a:r>
            <a:r>
              <a:rPr lang="pl-PL" dirty="0" err="1"/>
              <a:t>Landschaftsparks</a:t>
            </a:r>
            <a:r>
              <a:rPr lang="pl-PL" dirty="0"/>
              <a:t> </a:t>
            </a:r>
            <a:r>
              <a:rPr lang="pl-PL" dirty="0" err="1"/>
              <a:t>ist</a:t>
            </a:r>
            <a:r>
              <a:rPr lang="pl-PL" dirty="0"/>
              <a:t>.</a:t>
            </a:r>
          </a:p>
          <a:p>
            <a:pPr algn="just">
              <a:buNone/>
            </a:pPr>
            <a:r>
              <a:rPr lang="pl-PL" dirty="0"/>
              <a:t>	</a:t>
            </a:r>
            <a:r>
              <a:rPr lang="pl-PL" dirty="0" err="1"/>
              <a:t>Österreich</a:t>
            </a:r>
            <a:r>
              <a:rPr lang="pl-PL" dirty="0"/>
              <a:t> </a:t>
            </a:r>
            <a:r>
              <a:rPr lang="pl-PL" dirty="0" err="1"/>
              <a:t>liegt</a:t>
            </a:r>
            <a:r>
              <a:rPr lang="pl-PL" dirty="0"/>
              <a:t>  im </a:t>
            </a:r>
            <a:r>
              <a:rPr lang="pl-PL" dirty="0" err="1"/>
              <a:t>S</a:t>
            </a:r>
            <a:r>
              <a:rPr lang="pl-PL" dirty="0" err="1" smtClean="0"/>
              <a:t>üden</a:t>
            </a:r>
            <a:r>
              <a:rPr lang="pl-PL" dirty="0" smtClean="0"/>
              <a:t> </a:t>
            </a:r>
            <a:r>
              <a:rPr lang="pl-PL" dirty="0" err="1"/>
              <a:t>M</a:t>
            </a:r>
            <a:r>
              <a:rPr lang="pl-PL" dirty="0" err="1" smtClean="0"/>
              <a:t>itteleuropas</a:t>
            </a:r>
            <a:r>
              <a:rPr lang="pl-PL" dirty="0" smtClean="0"/>
              <a:t> </a:t>
            </a:r>
            <a:r>
              <a:rPr lang="pl-PL" dirty="0" err="1"/>
              <a:t>und</a:t>
            </a:r>
            <a:r>
              <a:rPr lang="pl-PL" dirty="0"/>
              <a:t> </a:t>
            </a:r>
            <a:r>
              <a:rPr lang="pl-PL" dirty="0" err="1"/>
              <a:t>hat</a:t>
            </a:r>
            <a:r>
              <a:rPr lang="pl-PL" dirty="0"/>
              <a:t> </a:t>
            </a:r>
            <a:r>
              <a:rPr lang="pl-PL" dirty="0" err="1"/>
              <a:t>keinen</a:t>
            </a:r>
            <a:r>
              <a:rPr lang="pl-PL" dirty="0"/>
              <a:t> </a:t>
            </a:r>
            <a:r>
              <a:rPr lang="pl-PL" dirty="0" err="1"/>
              <a:t>Zugang</a:t>
            </a:r>
            <a:r>
              <a:rPr lang="pl-PL" dirty="0"/>
              <a:t> </a:t>
            </a:r>
            <a:r>
              <a:rPr lang="pl-PL" dirty="0" err="1"/>
              <a:t>zum</a:t>
            </a:r>
            <a:r>
              <a:rPr lang="pl-PL" dirty="0"/>
              <a:t> </a:t>
            </a:r>
            <a:r>
              <a:rPr lang="pl-PL" dirty="0" err="1"/>
              <a:t>Meer</a:t>
            </a:r>
            <a:r>
              <a:rPr lang="pl-PL" dirty="0"/>
              <a:t>.  </a:t>
            </a:r>
          </a:p>
          <a:p>
            <a:pPr algn="just">
              <a:buNone/>
            </a:pPr>
            <a:r>
              <a:rPr lang="pl-PL" dirty="0"/>
              <a:t>	</a:t>
            </a:r>
            <a:r>
              <a:rPr lang="pl-PL" dirty="0" err="1"/>
              <a:t>Österreich</a:t>
            </a:r>
            <a:r>
              <a:rPr lang="pl-PL" dirty="0"/>
              <a:t> </a:t>
            </a:r>
            <a:r>
              <a:rPr lang="pl-PL" dirty="0" err="1"/>
              <a:t>grenzt</a:t>
            </a:r>
            <a:r>
              <a:rPr lang="pl-PL" dirty="0"/>
              <a:t> an </a:t>
            </a:r>
            <a:r>
              <a:rPr lang="pl-PL" dirty="0" err="1"/>
              <a:t>sieben</a:t>
            </a:r>
            <a:r>
              <a:rPr lang="pl-PL" dirty="0"/>
              <a:t> </a:t>
            </a:r>
            <a:r>
              <a:rPr lang="pl-PL" dirty="0" err="1"/>
              <a:t>Länder</a:t>
            </a:r>
            <a:r>
              <a:rPr lang="pl-PL" dirty="0"/>
              <a:t>: im </a:t>
            </a:r>
            <a:r>
              <a:rPr lang="pl-PL" dirty="0" err="1"/>
              <a:t>Osten</a:t>
            </a:r>
            <a:r>
              <a:rPr lang="pl-PL" dirty="0"/>
              <a:t> an </a:t>
            </a:r>
            <a:r>
              <a:rPr lang="pl-PL" dirty="0" err="1"/>
              <a:t>Ungarn</a:t>
            </a:r>
            <a:r>
              <a:rPr lang="pl-PL" dirty="0"/>
              <a:t> </a:t>
            </a:r>
            <a:r>
              <a:rPr lang="pl-PL" dirty="0" err="1"/>
              <a:t>und</a:t>
            </a:r>
            <a:r>
              <a:rPr lang="pl-PL" dirty="0"/>
              <a:t> </a:t>
            </a:r>
            <a:r>
              <a:rPr lang="pl-PL" dirty="0" err="1"/>
              <a:t>die</a:t>
            </a:r>
            <a:r>
              <a:rPr lang="pl-PL" dirty="0"/>
              <a:t> </a:t>
            </a:r>
            <a:r>
              <a:rPr lang="pl-PL" dirty="0" err="1"/>
              <a:t>Slowakei</a:t>
            </a:r>
            <a:r>
              <a:rPr lang="pl-PL" dirty="0"/>
              <a:t>, im </a:t>
            </a:r>
            <a:r>
              <a:rPr lang="pl-PL" dirty="0" err="1"/>
              <a:t>Westen</a:t>
            </a:r>
            <a:r>
              <a:rPr lang="pl-PL" dirty="0"/>
              <a:t> an </a:t>
            </a:r>
            <a:r>
              <a:rPr lang="pl-PL" dirty="0" err="1"/>
              <a:t>die</a:t>
            </a:r>
            <a:r>
              <a:rPr lang="pl-PL" dirty="0"/>
              <a:t> </a:t>
            </a:r>
            <a:r>
              <a:rPr lang="pl-PL" dirty="0" err="1"/>
              <a:t>Schweiz</a:t>
            </a:r>
            <a:r>
              <a:rPr lang="pl-PL" dirty="0"/>
              <a:t> </a:t>
            </a:r>
            <a:r>
              <a:rPr lang="pl-PL" dirty="0" err="1"/>
              <a:t>und</a:t>
            </a:r>
            <a:r>
              <a:rPr lang="pl-PL" dirty="0"/>
              <a:t> Liechtenstein, im </a:t>
            </a:r>
            <a:r>
              <a:rPr lang="pl-PL" dirty="0" err="1"/>
              <a:t>Süden</a:t>
            </a:r>
            <a:r>
              <a:rPr lang="pl-PL" dirty="0"/>
              <a:t> an </a:t>
            </a:r>
            <a:r>
              <a:rPr lang="pl-PL" dirty="0" err="1"/>
              <a:t>Italien</a:t>
            </a:r>
            <a:r>
              <a:rPr lang="pl-PL" dirty="0"/>
              <a:t> </a:t>
            </a:r>
            <a:r>
              <a:rPr lang="pl-PL" dirty="0" err="1"/>
              <a:t>und</a:t>
            </a:r>
            <a:r>
              <a:rPr lang="pl-PL" dirty="0"/>
              <a:t>  </a:t>
            </a:r>
            <a:r>
              <a:rPr lang="pl-PL" dirty="0" err="1"/>
              <a:t>Slowenien</a:t>
            </a:r>
            <a:r>
              <a:rPr lang="pl-PL" dirty="0"/>
              <a:t>,  im </a:t>
            </a:r>
            <a:r>
              <a:rPr lang="pl-PL" dirty="0" err="1"/>
              <a:t>Norden</a:t>
            </a:r>
            <a:r>
              <a:rPr lang="pl-PL" dirty="0"/>
              <a:t> </a:t>
            </a:r>
            <a:r>
              <a:rPr lang="pl-PL" dirty="0" err="1"/>
              <a:t>an</a:t>
            </a:r>
            <a:r>
              <a:rPr lang="pl-PL" dirty="0"/>
              <a:t> </a:t>
            </a:r>
            <a:r>
              <a:rPr lang="pl-PL" dirty="0" err="1" smtClean="0"/>
              <a:t>Deutschland</a:t>
            </a:r>
            <a:r>
              <a:rPr lang="pl-PL" dirty="0" smtClean="0"/>
              <a:t> </a:t>
            </a:r>
            <a:r>
              <a:rPr lang="pl-PL" dirty="0" err="1"/>
              <a:t>und</a:t>
            </a:r>
            <a:r>
              <a:rPr lang="pl-PL" dirty="0"/>
              <a:t> </a:t>
            </a:r>
            <a:r>
              <a:rPr lang="pl-PL" dirty="0" err="1"/>
              <a:t>die</a:t>
            </a:r>
            <a:r>
              <a:rPr lang="pl-PL" dirty="0"/>
              <a:t> </a:t>
            </a:r>
            <a:r>
              <a:rPr lang="pl-PL" dirty="0" err="1"/>
              <a:t>Tschechische</a:t>
            </a:r>
            <a:r>
              <a:rPr lang="pl-PL" dirty="0"/>
              <a:t> Republik.</a:t>
            </a:r>
          </a:p>
          <a:p>
            <a:pPr algn="just">
              <a:buNone/>
            </a:pPr>
            <a:r>
              <a:rPr lang="pl-PL" sz="2000" dirty="0"/>
              <a:t>	</a:t>
            </a:r>
            <a:r>
              <a:rPr lang="pl-PL" sz="1600" dirty="0"/>
              <a:t>Austria to kraj bogaty w piękne krajobrazy, górskie tereny i parki krajobrazowe. Austria leży w południowej części Europy Środkowej i nie ma dostępu do morza.</a:t>
            </a:r>
          </a:p>
          <a:p>
            <a:pPr algn="just">
              <a:buNone/>
            </a:pPr>
            <a:r>
              <a:rPr lang="pl-PL" sz="1600" dirty="0"/>
              <a:t>	Austria graniczy z siedmioma krajami: od wschodu z Węgrami i Słowacją, od zachodu ze Szwajcarią i </a:t>
            </a:r>
            <a:r>
              <a:rPr lang="pl-PL" sz="1600" dirty="0" smtClean="0"/>
              <a:t> </a:t>
            </a:r>
            <a:r>
              <a:rPr lang="pl-PL" sz="1600" dirty="0"/>
              <a:t>Lichtensteinem, od południa z Włochami i Słowenią, od północy z Niemcami i Czechami</a:t>
            </a:r>
            <a:r>
              <a:rPr lang="pl-PL" sz="2000" dirty="0"/>
              <a:t>.</a:t>
            </a: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Österreich</a:t>
            </a:r>
            <a:r>
              <a:rPr lang="pl-PL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- </a:t>
            </a:r>
            <a:r>
              <a:rPr lang="pl-PL" sz="3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Bundesland</a:t>
            </a:r>
            <a:endParaRPr lang="pl-PL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6255" y="1719089"/>
            <a:ext cx="8229600" cy="4709160"/>
          </a:xfrm>
        </p:spPr>
        <p:txBody>
          <a:bodyPr/>
          <a:lstStyle/>
          <a:p>
            <a:pPr marL="137160" indent="0" algn="ctr">
              <a:buNone/>
            </a:pPr>
            <a:r>
              <a:rPr lang="pl-PL" sz="2400" dirty="0" err="1"/>
              <a:t>Österreich</a:t>
            </a:r>
            <a:r>
              <a:rPr lang="pl-PL" sz="2400" dirty="0"/>
              <a:t> </a:t>
            </a:r>
            <a:r>
              <a:rPr lang="pl-PL" sz="2400" dirty="0" err="1"/>
              <a:t>besteht</a:t>
            </a:r>
            <a:r>
              <a:rPr lang="pl-PL" sz="2400" dirty="0"/>
              <a:t> </a:t>
            </a:r>
            <a:r>
              <a:rPr lang="pl-PL" sz="2400" dirty="0" err="1"/>
              <a:t>aus</a:t>
            </a:r>
            <a:r>
              <a:rPr lang="pl-PL" sz="2400" dirty="0"/>
              <a:t> 9 </a:t>
            </a:r>
            <a:r>
              <a:rPr lang="pl-PL" sz="2400" dirty="0" err="1"/>
              <a:t>Bundesländern</a:t>
            </a:r>
            <a:r>
              <a:rPr lang="pl-PL" sz="2400" dirty="0"/>
              <a:t>.</a:t>
            </a:r>
          </a:p>
          <a:p>
            <a:pPr marL="137160" indent="0" algn="ctr">
              <a:buNone/>
            </a:pPr>
            <a:r>
              <a:rPr lang="pl-PL" sz="1400" dirty="0"/>
              <a:t>Austria składa się z 9 krajów związkowych.</a:t>
            </a:r>
          </a:p>
          <a:p>
            <a:pPr algn="ctr"/>
            <a:endParaRPr lang="pl-PL" sz="1100" dirty="0"/>
          </a:p>
          <a:p>
            <a:pPr algn="ctr"/>
            <a:endParaRPr lang="pl-PL" sz="1400" dirty="0"/>
          </a:p>
          <a:p>
            <a:pPr algn="ctr"/>
            <a:endParaRPr lang="pl-PL" sz="1400" dirty="0"/>
          </a:p>
        </p:txBody>
      </p:sp>
      <p:pic>
        <p:nvPicPr>
          <p:cNvPr id="2052" name="Picture 4" descr="Bundesländer Karte - Orte-in-Österreich.de">
            <a:extLst>
              <a:ext uri="{FF2B5EF4-FFF2-40B4-BE49-F238E27FC236}">
                <a16:creationId xmlns:a16="http://schemas.microsoft.com/office/drawing/2014/main" id="{9EE6C792-DD2E-4B82-9ED4-E761FD3A6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2295" y="2996952"/>
            <a:ext cx="6179410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357214"/>
            <a:ext cx="8229600" cy="35721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6166508"/>
          </a:xfrm>
        </p:spPr>
        <p:txBody>
          <a:bodyPr/>
          <a:lstStyle/>
          <a:p>
            <a:pPr marL="180975" indent="0">
              <a:buNone/>
            </a:pPr>
            <a:r>
              <a:rPr lang="de-DE" dirty="0" smtClean="0"/>
              <a:t>28 </a:t>
            </a:r>
            <a:r>
              <a:rPr lang="de-DE" dirty="0"/>
              <a:t>Jahre lang war Westberlin von einer großen Mauer umgeben. Die Mauer hat Westberlin von Ostberlin abgegrenzt.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71472" y="1500175"/>
            <a:ext cx="82153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smtClean="0"/>
              <a:t>  28 </a:t>
            </a:r>
            <a:r>
              <a:rPr lang="pl-PL" sz="1400" dirty="0"/>
              <a:t>lat  Berlin Zachodni był otoczony wielkim murem, który oddzielał </a:t>
            </a:r>
            <a:r>
              <a:rPr lang="pl-PL" sz="1400" dirty="0" smtClean="0"/>
              <a:t> Berlin Zachodni </a:t>
            </a:r>
            <a:r>
              <a:rPr lang="pl-PL" sz="1400" dirty="0"/>
              <a:t>od Berlina Wschodniego.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/>
          </a:p>
        </p:txBody>
      </p:sp>
      <p:pic>
        <p:nvPicPr>
          <p:cNvPr id="5" name="Symbol zastępczy zawartości 3" descr="C:\Users\INTEL\Desktop\niemcy\mapa pzebiegu muru berl.JP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4414" y="2143116"/>
            <a:ext cx="6656224" cy="435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8"/>
          </a:xfrm>
        </p:spPr>
        <p:txBody>
          <a:bodyPr>
            <a:noAutofit/>
          </a:bodyPr>
          <a:lstStyle/>
          <a:p>
            <a:r>
              <a:rPr lang="pl-PL" sz="3200" i="1" dirty="0" err="1">
                <a:latin typeface="Book Antiqua" pitchFamily="18" charset="0"/>
              </a:rPr>
              <a:t>Österreich</a:t>
            </a:r>
            <a:r>
              <a:rPr lang="pl-PL" sz="3200" i="1" dirty="0">
                <a:latin typeface="Book Antiqua" pitchFamily="18" charset="0"/>
              </a:rPr>
              <a:t> – </a:t>
            </a:r>
            <a:r>
              <a:rPr lang="pl-PL" sz="3200" i="1" dirty="0" err="1">
                <a:latin typeface="Book Antiqua" pitchFamily="18" charset="0"/>
              </a:rPr>
              <a:t>Allgemeine</a:t>
            </a:r>
            <a:r>
              <a:rPr lang="pl-PL" sz="3200" i="1" dirty="0">
                <a:latin typeface="Book Antiqua" pitchFamily="18" charset="0"/>
              </a:rPr>
              <a:t> </a:t>
            </a:r>
            <a:r>
              <a:rPr lang="pl-PL" sz="3200" i="1" dirty="0" err="1">
                <a:latin typeface="Book Antiqua" pitchFamily="18" charset="0"/>
              </a:rPr>
              <a:t>Informationen</a:t>
            </a:r>
            <a:r>
              <a:rPr lang="pl-PL" sz="4000" i="1" dirty="0">
                <a:latin typeface="Book Antiqua" pitchFamily="18" charset="0"/>
              </a:rPr>
              <a:t/>
            </a:r>
            <a:br>
              <a:rPr lang="pl-PL" sz="4000" i="1" dirty="0">
                <a:latin typeface="Book Antiqua" pitchFamily="18" charset="0"/>
              </a:rPr>
            </a:br>
            <a:r>
              <a:rPr lang="pl-PL" sz="2000" i="1" dirty="0">
                <a:latin typeface="Book Antiqua" pitchFamily="18" charset="0"/>
              </a:rPr>
              <a:t>Austria – informacje ogólne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35785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pl-PL" sz="2600" b="1" u="sng" dirty="0" err="1">
                <a:latin typeface="Book Antiqua" pitchFamily="18" charset="0"/>
              </a:rPr>
              <a:t>Hauptstadt</a:t>
            </a:r>
            <a:r>
              <a:rPr lang="pl-PL" sz="3000" dirty="0"/>
              <a:t>: </a:t>
            </a:r>
            <a:r>
              <a:rPr lang="pl-PL" sz="2600" dirty="0"/>
              <a:t>Wien</a:t>
            </a:r>
            <a:endParaRPr lang="pl-PL" sz="2400" dirty="0"/>
          </a:p>
          <a:p>
            <a:pPr>
              <a:spcBef>
                <a:spcPts val="0"/>
              </a:spcBef>
              <a:buNone/>
            </a:pPr>
            <a:r>
              <a:rPr lang="pl-PL" sz="1500" dirty="0"/>
              <a:t>Stolica: Wiedeń</a:t>
            </a:r>
          </a:p>
          <a:p>
            <a:pPr>
              <a:buNone/>
            </a:pPr>
            <a:r>
              <a:rPr lang="pl-PL" sz="2600" b="1" u="sng" dirty="0" err="1">
                <a:latin typeface="Book Antiqua" pitchFamily="18" charset="0"/>
              </a:rPr>
              <a:t>Die</a:t>
            </a:r>
            <a:r>
              <a:rPr lang="pl-PL" sz="2600" b="1" u="sng" dirty="0">
                <a:latin typeface="Book Antiqua" pitchFamily="18" charset="0"/>
              </a:rPr>
              <a:t> </a:t>
            </a:r>
            <a:r>
              <a:rPr lang="pl-PL" sz="2600" b="1" u="sng" dirty="0" err="1">
                <a:latin typeface="Book Antiqua" pitchFamily="18" charset="0"/>
              </a:rPr>
              <a:t>Anzahl</a:t>
            </a:r>
            <a:r>
              <a:rPr lang="pl-PL" sz="2600" b="1" u="sng" dirty="0">
                <a:latin typeface="Book Antiqua" pitchFamily="18" charset="0"/>
              </a:rPr>
              <a:t> der </a:t>
            </a:r>
            <a:r>
              <a:rPr lang="pl-PL" sz="2600" b="1" u="sng" dirty="0" err="1">
                <a:latin typeface="Book Antiqua" pitchFamily="18" charset="0"/>
              </a:rPr>
              <a:t>Einwohner</a:t>
            </a:r>
            <a:r>
              <a:rPr lang="pl-PL" sz="2600" b="1" u="sng" dirty="0">
                <a:latin typeface="Book Antiqua" pitchFamily="18" charset="0"/>
              </a:rPr>
              <a:t>:</a:t>
            </a:r>
            <a:r>
              <a:rPr lang="pl-PL" sz="2600" dirty="0">
                <a:latin typeface="Book Antiqua" pitchFamily="18" charset="0"/>
              </a:rPr>
              <a:t> 8 ,9 </a:t>
            </a:r>
            <a:r>
              <a:rPr lang="pl-PL" sz="2600" dirty="0" err="1">
                <a:latin typeface="Book Antiqua" pitchFamily="18" charset="0"/>
              </a:rPr>
              <a:t>Millionen</a:t>
            </a:r>
            <a:r>
              <a:rPr lang="pl-PL" sz="2600" dirty="0">
                <a:latin typeface="Book Antiqua" pitchFamily="18" charset="0"/>
              </a:rPr>
              <a:t> </a:t>
            </a:r>
          </a:p>
          <a:p>
            <a:pPr>
              <a:buNone/>
            </a:pPr>
            <a:r>
              <a:rPr lang="pl-PL" sz="1500" dirty="0">
                <a:latin typeface="Book Antiqua" pitchFamily="18" charset="0"/>
              </a:rPr>
              <a:t>Liczba mieszkańców:8,9 miliona</a:t>
            </a:r>
          </a:p>
          <a:p>
            <a:pPr>
              <a:buNone/>
            </a:pPr>
            <a:endParaRPr lang="pl-PL" sz="1400" dirty="0">
              <a:latin typeface="Book Antiqua" pitchFamily="18" charset="0"/>
            </a:endParaRPr>
          </a:p>
          <a:p>
            <a:pPr>
              <a:buNone/>
            </a:pPr>
            <a:r>
              <a:rPr lang="pl-PL" sz="2600" b="1" u="sng" dirty="0" err="1"/>
              <a:t>Die</a:t>
            </a:r>
            <a:r>
              <a:rPr lang="pl-PL" sz="2600" b="1" u="sng" dirty="0"/>
              <a:t> </a:t>
            </a:r>
            <a:r>
              <a:rPr lang="pl-PL" sz="2600" b="1" u="sng" dirty="0" err="1"/>
              <a:t>größten</a:t>
            </a:r>
            <a:r>
              <a:rPr lang="pl-PL" sz="2600" b="1" u="sng" dirty="0"/>
              <a:t> </a:t>
            </a:r>
            <a:r>
              <a:rPr lang="pl-PL" sz="2600" b="1" u="sng" dirty="0" err="1"/>
              <a:t>Städte</a:t>
            </a:r>
            <a:r>
              <a:rPr lang="pl-PL" sz="2600" dirty="0"/>
              <a:t>:  Wien, Graz, Linz, Salzburg</a:t>
            </a:r>
          </a:p>
          <a:p>
            <a:pPr>
              <a:buNone/>
            </a:pPr>
            <a:r>
              <a:rPr lang="pl-PL" sz="1500" dirty="0"/>
              <a:t>Największe miasta: Wiedeń, Graz, Linz, Salzburg.</a:t>
            </a:r>
          </a:p>
          <a:p>
            <a:pPr>
              <a:buNone/>
            </a:pPr>
            <a:endParaRPr lang="pl-PL" sz="10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höchste</a:t>
            </a:r>
            <a:r>
              <a:rPr lang="pl-PL" sz="2600" b="1" u="sng" dirty="0"/>
              <a:t> Berg: </a:t>
            </a:r>
            <a:r>
              <a:rPr lang="pl-PL" sz="2600" dirty="0"/>
              <a:t> der </a:t>
            </a:r>
            <a:r>
              <a:rPr lang="pl-PL" sz="2600" dirty="0" err="1"/>
              <a:t>Großglockner</a:t>
            </a:r>
            <a:r>
              <a:rPr lang="pl-PL" sz="2600" dirty="0"/>
              <a:t> (3798 m)</a:t>
            </a:r>
            <a:endParaRPr lang="pl-PL" sz="2400" dirty="0"/>
          </a:p>
          <a:p>
            <a:pPr>
              <a:buNone/>
            </a:pPr>
            <a:r>
              <a:rPr lang="pl-PL" sz="1500" dirty="0"/>
              <a:t>Najwyższa góra: </a:t>
            </a:r>
            <a:r>
              <a:rPr lang="pl-PL" sz="1500" dirty="0" err="1"/>
              <a:t>Großglockner</a:t>
            </a:r>
            <a:r>
              <a:rPr lang="pl-PL" sz="1500" dirty="0"/>
              <a:t> (3798 m)</a:t>
            </a:r>
          </a:p>
          <a:p>
            <a:pPr>
              <a:buNone/>
            </a:pPr>
            <a:endParaRPr lang="pl-PL" sz="1500" b="1" u="sng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längste</a:t>
            </a:r>
            <a:r>
              <a:rPr lang="pl-PL" sz="2600" b="1" u="sng" dirty="0"/>
              <a:t> </a:t>
            </a:r>
            <a:r>
              <a:rPr lang="pl-PL" sz="2600" b="1" u="sng" dirty="0" err="1"/>
              <a:t>Fluss</a:t>
            </a:r>
            <a:r>
              <a:rPr lang="pl-PL" sz="2600" dirty="0"/>
              <a:t>: </a:t>
            </a:r>
            <a:r>
              <a:rPr lang="pl-PL" sz="2600" dirty="0" err="1"/>
              <a:t>Die</a:t>
            </a:r>
            <a:r>
              <a:rPr lang="pl-PL" sz="2600" dirty="0"/>
              <a:t> </a:t>
            </a:r>
            <a:r>
              <a:rPr lang="pl-PL" sz="2600" dirty="0" err="1"/>
              <a:t>Donau</a:t>
            </a:r>
            <a:r>
              <a:rPr lang="pl-PL" sz="2600" dirty="0"/>
              <a:t>  (350 km)  </a:t>
            </a:r>
          </a:p>
          <a:p>
            <a:pPr>
              <a:buNone/>
            </a:pPr>
            <a:r>
              <a:rPr lang="pl-PL" sz="1500" dirty="0"/>
              <a:t>Najdłuższa rzeka: Dunaj (350 km)</a:t>
            </a:r>
          </a:p>
          <a:p>
            <a:pPr>
              <a:buNone/>
            </a:pPr>
            <a:endParaRPr lang="pl-PL" sz="1000" dirty="0"/>
          </a:p>
          <a:p>
            <a:pPr>
              <a:buNone/>
            </a:pPr>
            <a:r>
              <a:rPr lang="pl-PL" sz="2600" b="1" u="sng" dirty="0"/>
              <a:t>Der </a:t>
            </a:r>
            <a:r>
              <a:rPr lang="pl-PL" sz="2600" b="1" u="sng" dirty="0" err="1"/>
              <a:t>größte</a:t>
            </a:r>
            <a:r>
              <a:rPr lang="pl-PL" sz="2600" b="1" u="sng" dirty="0"/>
              <a:t> </a:t>
            </a:r>
            <a:r>
              <a:rPr lang="pl-PL" sz="2600" b="1" u="sng" dirty="0" err="1"/>
              <a:t>See</a:t>
            </a:r>
            <a:r>
              <a:rPr lang="pl-PL" sz="2600" dirty="0"/>
              <a:t>: </a:t>
            </a:r>
            <a:r>
              <a:rPr lang="pl-PL" sz="2600" dirty="0" err="1"/>
              <a:t>Bodensee</a:t>
            </a:r>
            <a:r>
              <a:rPr lang="pl-PL" sz="2600" dirty="0"/>
              <a:t> (circa  539 km2)</a:t>
            </a:r>
          </a:p>
          <a:p>
            <a:pPr>
              <a:buNone/>
            </a:pPr>
            <a:r>
              <a:rPr lang="pl-PL" sz="1500" dirty="0"/>
              <a:t> Największe jezioro: </a:t>
            </a:r>
            <a:r>
              <a:rPr lang="pl-PL" sz="1500" dirty="0" err="1"/>
              <a:t>Jezioro</a:t>
            </a:r>
            <a:r>
              <a:rPr lang="pl-PL" sz="1500" dirty="0"/>
              <a:t>  Genewskie (ok.180 km2)</a:t>
            </a:r>
          </a:p>
          <a:p>
            <a:pPr>
              <a:buNone/>
            </a:pPr>
            <a:endParaRPr lang="pl-PL" sz="1500" b="1" u="sng" dirty="0"/>
          </a:p>
          <a:p>
            <a:pPr>
              <a:buNone/>
            </a:pPr>
            <a:r>
              <a:rPr lang="pl-PL" sz="2600" b="1" u="sng" dirty="0" err="1"/>
              <a:t>Sprachen</a:t>
            </a:r>
            <a:r>
              <a:rPr lang="pl-PL" sz="2600" b="1" u="sng" dirty="0"/>
              <a:t>: </a:t>
            </a:r>
            <a:r>
              <a:rPr lang="pl-PL" sz="2600" dirty="0"/>
              <a:t> </a:t>
            </a:r>
            <a:r>
              <a:rPr lang="pl-PL" sz="2600" dirty="0" err="1"/>
              <a:t>Deutsch</a:t>
            </a:r>
            <a:endParaRPr lang="pl-PL" sz="2600" dirty="0"/>
          </a:p>
          <a:p>
            <a:pPr>
              <a:buNone/>
            </a:pPr>
            <a:r>
              <a:rPr lang="pl-PL" sz="1500" dirty="0"/>
              <a:t>Języki: niemiecki,</a:t>
            </a:r>
          </a:p>
          <a:p>
            <a:pPr>
              <a:buNone/>
            </a:pPr>
            <a:endParaRPr lang="pl-PL" sz="1400" dirty="0">
              <a:latin typeface="Book Antiqua" pitchFamily="18" charset="0"/>
            </a:endParaRPr>
          </a:p>
          <a:p>
            <a:pPr>
              <a:buNone/>
            </a:pPr>
            <a:endParaRPr lang="pl-PL" sz="1400" dirty="0">
              <a:latin typeface="Book Antiqua" pitchFamily="18" charset="0"/>
            </a:endParaRPr>
          </a:p>
          <a:p>
            <a:pPr>
              <a:buNone/>
            </a:pPr>
            <a:endParaRPr lang="pl-PL" sz="1400" dirty="0">
              <a:latin typeface="Book Antiqua" pitchFamily="18" charset="0"/>
            </a:endParaRP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36244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i="1" dirty="0">
                <a:latin typeface="+mn-lt"/>
              </a:rPr>
              <a:t>Wien</a:t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Wiedeń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75536"/>
            <a:ext cx="8229600" cy="4709160"/>
          </a:xfrm>
        </p:spPr>
        <p:txBody>
          <a:bodyPr>
            <a:normAutofit/>
          </a:bodyPr>
          <a:lstStyle/>
          <a:p>
            <a:pPr marL="137160" indent="0" algn="ctr">
              <a:buNone/>
            </a:pPr>
            <a:r>
              <a:rPr lang="pl-PL" sz="2400" dirty="0"/>
              <a:t>Wien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Hauptstadt</a:t>
            </a:r>
            <a:r>
              <a:rPr lang="pl-PL" sz="2400" dirty="0"/>
              <a:t> von </a:t>
            </a:r>
            <a:r>
              <a:rPr lang="pl-PL" sz="2400" dirty="0" err="1"/>
              <a:t>Österreich</a:t>
            </a:r>
            <a:r>
              <a:rPr lang="pl-PL" sz="2400" dirty="0"/>
              <a:t>. </a:t>
            </a:r>
            <a:r>
              <a:rPr lang="pl-PL" sz="2400" dirty="0" err="1"/>
              <a:t>Die</a:t>
            </a:r>
            <a:r>
              <a:rPr lang="pl-PL" sz="2400" dirty="0"/>
              <a:t> Stadt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eine</a:t>
            </a:r>
            <a:r>
              <a:rPr lang="pl-PL" sz="2400" dirty="0"/>
              <a:t> der </a:t>
            </a:r>
            <a:r>
              <a:rPr lang="pl-PL" sz="2400" dirty="0" err="1" smtClean="0"/>
              <a:t>größten</a:t>
            </a:r>
            <a:r>
              <a:rPr lang="pl-PL" sz="2400" dirty="0" smtClean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schönsten</a:t>
            </a:r>
            <a:r>
              <a:rPr lang="pl-PL" sz="2400" dirty="0"/>
              <a:t> in Europa.</a:t>
            </a:r>
          </a:p>
          <a:p>
            <a:pPr marL="137160" indent="0" algn="ctr">
              <a:buNone/>
            </a:pP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Anzahl</a:t>
            </a:r>
            <a:r>
              <a:rPr lang="pl-PL" sz="2400" dirty="0"/>
              <a:t> der </a:t>
            </a:r>
            <a:r>
              <a:rPr lang="pl-PL" sz="2400" dirty="0" err="1"/>
              <a:t>Einwohner</a:t>
            </a:r>
            <a:r>
              <a:rPr lang="pl-PL" sz="2400" dirty="0"/>
              <a:t>: 1 929 618</a:t>
            </a:r>
          </a:p>
          <a:p>
            <a:pPr marL="137160" indent="0" algn="ctr">
              <a:buNone/>
            </a:pPr>
            <a:r>
              <a:rPr lang="pl-PL" sz="1400" dirty="0"/>
              <a:t>Wiedeń jest stolicą Austrii. Miasto jest jednym z największych i najpiękniejszych w Europie.</a:t>
            </a:r>
          </a:p>
        </p:txBody>
      </p:sp>
      <p:pic>
        <p:nvPicPr>
          <p:cNvPr id="3074" name="Picture 2" descr="Wiedeń">
            <a:extLst>
              <a:ext uri="{FF2B5EF4-FFF2-40B4-BE49-F238E27FC236}">
                <a16:creationId xmlns:a16="http://schemas.microsoft.com/office/drawing/2014/main" id="{9E1143B8-DEF6-4D29-88D3-1FDA7685F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6994" y="2636912"/>
            <a:ext cx="6130012" cy="24062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ani Wiedeń. Jak niedrogo zwiedzić stolicę Austrii - Podroze.se.pl">
            <a:extLst>
              <a:ext uri="{FF2B5EF4-FFF2-40B4-BE49-F238E27FC236}">
                <a16:creationId xmlns:a16="http://schemas.microsoft.com/office/drawing/2014/main" id="{28F2FCB0-E5A2-444A-9CDF-84EDB7EFC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5883" y="5047637"/>
            <a:ext cx="2892101" cy="1674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Wiedeń w pigułce. Muzyczna stolica Europy (mapa Austrii)">
            <a:extLst>
              <a:ext uri="{FF2B5EF4-FFF2-40B4-BE49-F238E27FC236}">
                <a16:creationId xmlns:a16="http://schemas.microsoft.com/office/drawing/2014/main" id="{27C65457-0E5E-4240-A4AB-EF58B2D6F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90" y="5043155"/>
            <a:ext cx="2892101" cy="16906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i="1" dirty="0">
                <a:latin typeface="+mn-lt"/>
              </a:rPr>
              <a:t>Wien </a:t>
            </a:r>
            <a:r>
              <a:rPr lang="pl-PL" sz="3200" i="1" dirty="0" err="1">
                <a:latin typeface="+mn-lt"/>
              </a:rPr>
              <a:t>ist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lebenswert</a:t>
            </a:r>
            <a:r>
              <a:rPr lang="pl-PL" sz="3200" i="1" dirty="0">
                <a:latin typeface="+mn-lt"/>
              </a:rPr>
              <a:t/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Wiedeń jest wart życia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1071546"/>
            <a:ext cx="8229600" cy="4000528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dirty="0"/>
              <a:t>	</a:t>
            </a:r>
            <a:r>
              <a:rPr lang="pl-PL" sz="2400" dirty="0"/>
              <a:t>Wien </a:t>
            </a:r>
            <a:r>
              <a:rPr lang="pl-PL" sz="2400" dirty="0" err="1"/>
              <a:t>liegt</a:t>
            </a:r>
            <a:r>
              <a:rPr lang="pl-PL" sz="2400" dirty="0"/>
              <a:t> an der </a:t>
            </a:r>
            <a:r>
              <a:rPr lang="pl-PL" sz="2400" dirty="0" err="1" smtClean="0"/>
              <a:t>schönen</a:t>
            </a:r>
            <a:r>
              <a:rPr lang="pl-PL" sz="2400" dirty="0"/>
              <a:t>, </a:t>
            </a:r>
            <a:r>
              <a:rPr lang="pl-PL" sz="2400" dirty="0" err="1"/>
              <a:t>blauen</a:t>
            </a:r>
            <a:r>
              <a:rPr lang="pl-PL" sz="2400" dirty="0"/>
              <a:t> </a:t>
            </a:r>
            <a:r>
              <a:rPr lang="pl-PL" sz="2400" dirty="0" err="1"/>
              <a:t>Donau</a:t>
            </a:r>
            <a:r>
              <a:rPr lang="pl-PL" sz="2400" dirty="0"/>
              <a:t>.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eine</a:t>
            </a:r>
            <a:r>
              <a:rPr lang="pl-PL" sz="2400" dirty="0"/>
              <a:t> </a:t>
            </a:r>
            <a:r>
              <a:rPr lang="pl-PL" sz="2400" dirty="0" err="1"/>
              <a:t>grüne</a:t>
            </a:r>
            <a:r>
              <a:rPr lang="pl-PL" sz="2400" dirty="0"/>
              <a:t> Stadt – </a:t>
            </a:r>
            <a:r>
              <a:rPr lang="pl-PL" sz="2400" dirty="0" err="1"/>
              <a:t>etwa</a:t>
            </a:r>
            <a:r>
              <a:rPr lang="pl-PL" sz="2400" dirty="0"/>
              <a:t>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Hälfte</a:t>
            </a:r>
            <a:r>
              <a:rPr lang="pl-PL" sz="2400" dirty="0"/>
              <a:t> des </a:t>
            </a:r>
            <a:r>
              <a:rPr lang="pl-PL" sz="2400" dirty="0" err="1"/>
              <a:t>Stadtgebiets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grün</a:t>
            </a:r>
            <a:r>
              <a:rPr lang="pl-PL" sz="2400" dirty="0"/>
              <a:t>. 42 </a:t>
            </a:r>
            <a:r>
              <a:rPr lang="pl-PL" sz="2400" dirty="0" err="1"/>
              <a:t>Kilometer</a:t>
            </a:r>
            <a:r>
              <a:rPr lang="pl-PL" sz="2400" dirty="0"/>
              <a:t> </a:t>
            </a:r>
            <a:r>
              <a:rPr lang="pl-PL" sz="2400" dirty="0" err="1"/>
              <a:t>Strand</a:t>
            </a:r>
            <a:r>
              <a:rPr lang="pl-PL" sz="2400" dirty="0"/>
              <a:t> </a:t>
            </a:r>
            <a:r>
              <a:rPr lang="pl-PL" sz="2400" dirty="0" err="1"/>
              <a:t>erstrecken</a:t>
            </a:r>
            <a:r>
              <a:rPr lang="pl-PL" sz="2400" dirty="0"/>
              <a:t> </a:t>
            </a:r>
            <a:r>
              <a:rPr lang="pl-PL" sz="2400" dirty="0" err="1"/>
              <a:t>sich</a:t>
            </a:r>
            <a:r>
              <a:rPr lang="pl-PL" sz="2400" dirty="0"/>
              <a:t> </a:t>
            </a:r>
            <a:r>
              <a:rPr lang="pl-PL" sz="2400" dirty="0" err="1"/>
              <a:t>entlang</a:t>
            </a:r>
            <a:r>
              <a:rPr lang="pl-PL" sz="2400" dirty="0"/>
              <a:t> der </a:t>
            </a:r>
            <a:r>
              <a:rPr lang="pl-PL" sz="2400" dirty="0" err="1"/>
              <a:t>Donauinsel</a:t>
            </a:r>
            <a:r>
              <a:rPr lang="pl-PL" sz="2400" dirty="0"/>
              <a:t>.</a:t>
            </a:r>
          </a:p>
          <a:p>
            <a:pPr algn="just">
              <a:buNone/>
            </a:pPr>
            <a:r>
              <a:rPr lang="pl-PL" sz="2400" dirty="0"/>
              <a:t>	</a:t>
            </a:r>
            <a:r>
              <a:rPr lang="pl-PL" sz="2400" dirty="0" err="1"/>
              <a:t>Die</a:t>
            </a:r>
            <a:r>
              <a:rPr lang="pl-PL" sz="2400" dirty="0"/>
              <a:t> Stadt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für</a:t>
            </a:r>
            <a:r>
              <a:rPr lang="pl-PL" sz="2400" dirty="0"/>
              <a:t> </a:t>
            </a:r>
            <a:r>
              <a:rPr lang="pl-PL" sz="2400" dirty="0" err="1"/>
              <a:t>Millionen</a:t>
            </a:r>
            <a:r>
              <a:rPr lang="pl-PL" sz="2400" dirty="0"/>
              <a:t> </a:t>
            </a:r>
            <a:r>
              <a:rPr lang="pl-PL" sz="2400" dirty="0" err="1"/>
              <a:t>Touristen</a:t>
            </a:r>
            <a:r>
              <a:rPr lang="pl-PL" sz="2400" dirty="0"/>
              <a:t> </a:t>
            </a:r>
            <a:r>
              <a:rPr lang="pl-PL" sz="2400" dirty="0" err="1"/>
              <a:t>ein</a:t>
            </a:r>
            <a:r>
              <a:rPr lang="pl-PL" sz="2400" dirty="0"/>
              <a:t> </a:t>
            </a:r>
            <a:r>
              <a:rPr lang="pl-PL" sz="2400" dirty="0" err="1" smtClean="0"/>
              <a:t>attraktives</a:t>
            </a:r>
            <a:r>
              <a:rPr lang="pl-PL" sz="2400" dirty="0" smtClean="0"/>
              <a:t>  </a:t>
            </a:r>
            <a:r>
              <a:rPr lang="pl-PL" sz="2400" dirty="0" err="1"/>
              <a:t>Reiseziel</a:t>
            </a:r>
            <a:r>
              <a:rPr lang="pl-PL" sz="2400" dirty="0"/>
              <a:t>.</a:t>
            </a:r>
          </a:p>
          <a:p>
            <a:pPr algn="just">
              <a:buNone/>
            </a:pPr>
            <a:r>
              <a:rPr lang="pl-PL" sz="1500" dirty="0"/>
              <a:t>	</a:t>
            </a:r>
            <a:r>
              <a:rPr lang="pl-PL" sz="1400" dirty="0"/>
              <a:t>Wiedeń leży nad pięknym, modrym Dunajem. Jest zielonym miastem – około połowa obszaru miejskiego jest zielona. Wzdłuż wyspy na Dunaju rozciągają się 42 km plaż. Miasto jest atrakcyjnym  celem podróży dla milionów turystów.</a:t>
            </a:r>
          </a:p>
        </p:txBody>
      </p:sp>
      <p:pic>
        <p:nvPicPr>
          <p:cNvPr id="3074" name="Picture 2" descr="Poziom wody w Dunaju jest bardzo niski - Inżynieria.com">
            <a:extLst>
              <a:ext uri="{FF2B5EF4-FFF2-40B4-BE49-F238E27FC236}">
                <a16:creationId xmlns:a16="http://schemas.microsoft.com/office/drawing/2014/main" id="{3975320D-086D-419D-B0B8-169D7D522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855" y="4365104"/>
            <a:ext cx="4268713" cy="23390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unaj - Najpiękniejsze miejsca nad Dunajem - stolice, zamki, opactwa -  Podróże">
            <a:extLst>
              <a:ext uri="{FF2B5EF4-FFF2-40B4-BE49-F238E27FC236}">
                <a16:creationId xmlns:a16="http://schemas.microsoft.com/office/drawing/2014/main" id="{EB3384AA-0231-4CDE-AA0E-CC6298B10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1120" y="4372119"/>
            <a:ext cx="4268713" cy="2405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-1" y="1052736"/>
            <a:ext cx="5796137" cy="532859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pl-PL" sz="4400" dirty="0"/>
          </a:p>
          <a:p>
            <a:pPr>
              <a:buNone/>
            </a:pPr>
            <a:r>
              <a:rPr lang="pl-PL" sz="3800" dirty="0"/>
              <a:t>	</a:t>
            </a:r>
          </a:p>
          <a:p>
            <a:pPr algn="just">
              <a:buNone/>
            </a:pPr>
            <a:r>
              <a:rPr lang="pl-PL" sz="3800" dirty="0"/>
              <a:t>	</a:t>
            </a:r>
            <a:r>
              <a:rPr lang="pl-PL" sz="3400" dirty="0"/>
              <a:t>Wien </a:t>
            </a:r>
            <a:r>
              <a:rPr lang="pl-PL" sz="3400" dirty="0" err="1"/>
              <a:t>ist</a:t>
            </a:r>
            <a:r>
              <a:rPr lang="pl-PL" sz="3400" dirty="0"/>
              <a:t> </a:t>
            </a:r>
            <a:r>
              <a:rPr lang="pl-PL" sz="3400" dirty="0" err="1"/>
              <a:t>eine</a:t>
            </a:r>
            <a:r>
              <a:rPr lang="pl-PL" sz="3400" dirty="0"/>
              <a:t> der </a:t>
            </a:r>
            <a:r>
              <a:rPr lang="pl-PL" sz="3400" dirty="0" err="1"/>
              <a:t>bekanntesten</a:t>
            </a:r>
            <a:r>
              <a:rPr lang="pl-PL" sz="3400" dirty="0"/>
              <a:t> </a:t>
            </a:r>
            <a:r>
              <a:rPr lang="pl-PL" sz="3400" dirty="0" err="1"/>
              <a:t>Städte</a:t>
            </a:r>
            <a:r>
              <a:rPr lang="pl-PL" sz="3400" dirty="0"/>
              <a:t> der </a:t>
            </a:r>
            <a:r>
              <a:rPr lang="pl-PL" sz="3400" dirty="0" err="1"/>
              <a:t>Welt</a:t>
            </a:r>
            <a:r>
              <a:rPr lang="pl-PL" sz="3400" dirty="0"/>
              <a:t>. Wien </a:t>
            </a:r>
            <a:r>
              <a:rPr lang="pl-PL" sz="3400" dirty="0" err="1"/>
              <a:t>ist</a:t>
            </a:r>
            <a:r>
              <a:rPr lang="pl-PL" sz="3400" dirty="0"/>
              <a:t> </a:t>
            </a:r>
            <a:r>
              <a:rPr lang="pl-PL" sz="3400" dirty="0" err="1"/>
              <a:t>die</a:t>
            </a:r>
            <a:r>
              <a:rPr lang="pl-PL" sz="3400" dirty="0"/>
              <a:t> </a:t>
            </a:r>
            <a:r>
              <a:rPr lang="pl-PL" sz="3400" dirty="0" err="1"/>
              <a:t>Hauptstadt</a:t>
            </a:r>
            <a:r>
              <a:rPr lang="pl-PL" sz="3400" dirty="0"/>
              <a:t> von Kultur, Kunst </a:t>
            </a:r>
            <a:r>
              <a:rPr lang="pl-PL" sz="3400" dirty="0" err="1"/>
              <a:t>und</a:t>
            </a:r>
            <a:r>
              <a:rPr lang="pl-PL" sz="3400" dirty="0"/>
              <a:t> Musik.</a:t>
            </a:r>
          </a:p>
          <a:p>
            <a:pPr algn="just">
              <a:buNone/>
            </a:pPr>
            <a:r>
              <a:rPr lang="pl-PL" sz="3400" dirty="0"/>
              <a:t>	Das </a:t>
            </a:r>
            <a:r>
              <a:rPr lang="pl-PL" sz="3400" dirty="0" err="1"/>
              <a:t>Wappen</a:t>
            </a:r>
            <a:r>
              <a:rPr lang="pl-PL" sz="3400" dirty="0"/>
              <a:t> der </a:t>
            </a:r>
            <a:r>
              <a:rPr lang="pl-PL" sz="3400" dirty="0" err="1"/>
              <a:t>österreichischen</a:t>
            </a:r>
            <a:r>
              <a:rPr lang="pl-PL" sz="3400" dirty="0"/>
              <a:t> </a:t>
            </a:r>
            <a:r>
              <a:rPr lang="pl-PL" sz="3400" dirty="0" err="1"/>
              <a:t>Hauptstadt</a:t>
            </a:r>
            <a:r>
              <a:rPr lang="pl-PL" sz="3400" dirty="0"/>
              <a:t> </a:t>
            </a:r>
            <a:r>
              <a:rPr lang="pl-PL" sz="3400" dirty="0" err="1"/>
              <a:t>ist</a:t>
            </a:r>
            <a:r>
              <a:rPr lang="pl-PL" sz="3400" dirty="0"/>
              <a:t> </a:t>
            </a:r>
            <a:r>
              <a:rPr lang="pl-PL" sz="3400" dirty="0" err="1"/>
              <a:t>ein</a:t>
            </a:r>
            <a:r>
              <a:rPr lang="pl-PL" sz="3400" dirty="0"/>
              <a:t> </a:t>
            </a:r>
            <a:r>
              <a:rPr lang="pl-PL" sz="3400" dirty="0" err="1"/>
              <a:t>weißes</a:t>
            </a:r>
            <a:r>
              <a:rPr lang="pl-PL" sz="3400" dirty="0"/>
              <a:t> </a:t>
            </a:r>
            <a:r>
              <a:rPr lang="pl-PL" sz="3400" dirty="0" err="1"/>
              <a:t>Kreuz</a:t>
            </a:r>
            <a:r>
              <a:rPr lang="pl-PL" sz="3400" dirty="0"/>
              <a:t> </a:t>
            </a:r>
            <a:r>
              <a:rPr lang="pl-PL" sz="3400" dirty="0" err="1"/>
              <a:t>auf</a:t>
            </a:r>
            <a:r>
              <a:rPr lang="pl-PL" sz="3400" dirty="0"/>
              <a:t> </a:t>
            </a:r>
            <a:r>
              <a:rPr lang="pl-PL" sz="3400" dirty="0" err="1"/>
              <a:t>einem</a:t>
            </a:r>
            <a:r>
              <a:rPr lang="pl-PL" sz="3400" dirty="0"/>
              <a:t> </a:t>
            </a:r>
            <a:r>
              <a:rPr lang="pl-PL" sz="3400" dirty="0" err="1"/>
              <a:t>roten</a:t>
            </a:r>
            <a:r>
              <a:rPr lang="pl-PL" sz="3400" dirty="0"/>
              <a:t> </a:t>
            </a:r>
            <a:r>
              <a:rPr lang="pl-PL" sz="3400" dirty="0" err="1"/>
              <a:t>Schild</a:t>
            </a:r>
            <a:r>
              <a:rPr lang="pl-PL" sz="3400" dirty="0"/>
              <a:t>.</a:t>
            </a:r>
          </a:p>
          <a:p>
            <a:pPr algn="just">
              <a:buNone/>
            </a:pPr>
            <a:endParaRPr lang="pl-PL" dirty="0"/>
          </a:p>
          <a:p>
            <a:pPr>
              <a:buNone/>
            </a:pPr>
            <a:r>
              <a:rPr lang="pl-PL" sz="1800" dirty="0"/>
              <a:t>	Wiedeń to jedno z najbardziej znanych miast na świecie. Jest </a:t>
            </a:r>
            <a:r>
              <a:rPr lang="pl-PL" sz="1800" dirty="0" smtClean="0"/>
              <a:t>stolicą </a:t>
            </a:r>
            <a:r>
              <a:rPr lang="pl-PL" sz="1800" dirty="0"/>
              <a:t>kultury, sztuki  i muzyki.</a:t>
            </a:r>
          </a:p>
          <a:p>
            <a:pPr algn="just">
              <a:buNone/>
            </a:pPr>
            <a:r>
              <a:rPr lang="pl-PL" sz="1800" dirty="0"/>
              <a:t>	Herb stolicy Austrii to biały krzyż na czerwonej tarczy.</a:t>
            </a:r>
            <a:br>
              <a:rPr lang="pl-PL" sz="1800" dirty="0"/>
            </a:br>
            <a:r>
              <a:rPr lang="pl-PL" sz="2200" dirty="0"/>
              <a:t/>
            </a:r>
            <a:br>
              <a:rPr lang="pl-PL" sz="2200" dirty="0"/>
            </a:br>
            <a:endParaRPr lang="pl-PL" sz="2200" dirty="0"/>
          </a:p>
          <a:p>
            <a:endParaRPr lang="pl-PL" dirty="0"/>
          </a:p>
        </p:txBody>
      </p:sp>
      <p:pic>
        <p:nvPicPr>
          <p:cNvPr id="4098" name="Picture 2" descr="Herb Wiednia – Wikipedia, wolna encyklopedia">
            <a:extLst>
              <a:ext uri="{FF2B5EF4-FFF2-40B4-BE49-F238E27FC236}">
                <a16:creationId xmlns:a16="http://schemas.microsoft.com/office/drawing/2014/main" id="{BDC92C67-64C1-4C82-9EC7-FCD6DB22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4128" y="2195736"/>
            <a:ext cx="3328450" cy="327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pl-PL" sz="3600" i="1" dirty="0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500034" y="1785926"/>
            <a:ext cx="8229600" cy="1571628"/>
          </a:xfrm>
        </p:spPr>
        <p:txBody>
          <a:bodyPr>
            <a:noAutofit/>
          </a:bodyPr>
          <a:lstStyle/>
          <a:p>
            <a:r>
              <a:rPr lang="pl-PL" sz="4000" i="1" dirty="0">
                <a:latin typeface="+mn-lt"/>
              </a:rPr>
              <a:t>Was </a:t>
            </a:r>
            <a:r>
              <a:rPr lang="pl-PL" sz="4000" i="1" dirty="0" err="1">
                <a:latin typeface="+mn-lt"/>
              </a:rPr>
              <a:t>soll</a:t>
            </a:r>
            <a:r>
              <a:rPr lang="pl-PL" sz="4000" i="1" dirty="0">
                <a:latin typeface="+mn-lt"/>
              </a:rPr>
              <a:t> </a:t>
            </a:r>
            <a:r>
              <a:rPr lang="pl-PL" sz="4000" i="1" dirty="0" err="1">
                <a:latin typeface="+mn-lt"/>
              </a:rPr>
              <a:t>man</a:t>
            </a:r>
            <a:r>
              <a:rPr lang="pl-PL" sz="4000" i="1" dirty="0">
                <a:latin typeface="+mn-lt"/>
              </a:rPr>
              <a:t> </a:t>
            </a:r>
            <a:r>
              <a:rPr lang="pl-PL" sz="4000" i="1" dirty="0" err="1">
                <a:latin typeface="+mn-lt"/>
              </a:rPr>
              <a:t>in</a:t>
            </a:r>
            <a:r>
              <a:rPr lang="pl-PL" sz="4000" i="1" dirty="0">
                <a:latin typeface="+mn-lt"/>
              </a:rPr>
              <a:t> Wien </a:t>
            </a:r>
            <a:r>
              <a:rPr lang="pl-PL" sz="4000" i="1" dirty="0" err="1">
                <a:latin typeface="+mn-lt"/>
              </a:rPr>
              <a:t>sehen</a:t>
            </a:r>
            <a:r>
              <a:rPr lang="pl-PL" sz="4000" i="1" dirty="0">
                <a:latin typeface="+mn-lt"/>
              </a:rPr>
              <a:t>?</a:t>
            </a:r>
            <a:br>
              <a:rPr lang="pl-PL" sz="4000" i="1" dirty="0">
                <a:latin typeface="+mn-lt"/>
              </a:rPr>
            </a:br>
            <a:r>
              <a:rPr lang="pl-PL" sz="2400" i="1" dirty="0">
                <a:latin typeface="+mn-lt"/>
              </a:rPr>
              <a:t>Co powinno się zobaczyć w Wiedniu?</a:t>
            </a:r>
          </a:p>
        </p:txBody>
      </p:sp>
      <p:pic>
        <p:nvPicPr>
          <p:cNvPr id="6" name="Picture 4" descr="Wiener Staatsoper">
            <a:extLst>
              <a:ext uri="{FF2B5EF4-FFF2-40B4-BE49-F238E27FC236}">
                <a16:creationId xmlns:a16="http://schemas.microsoft.com/office/drawing/2014/main" id="{CE8A1468-30A8-42C4-A5B0-D46F5B256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12695"/>
            <a:ext cx="3228852" cy="22211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ałac Hofburg (Wiedeń) – historia, zwiedzanie, ciekawostki">
            <a:extLst>
              <a:ext uri="{FF2B5EF4-FFF2-40B4-BE49-F238E27FC236}">
                <a16:creationId xmlns:a16="http://schemas.microsoft.com/office/drawing/2014/main" id="{88A5E300-B073-4199-8925-92CF86E4F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2" y="4512695"/>
            <a:ext cx="2932919" cy="2289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ephansdom in Wien besichtigen | reisereporter.de">
            <a:extLst>
              <a:ext uri="{FF2B5EF4-FFF2-40B4-BE49-F238E27FC236}">
                <a16:creationId xmlns:a16="http://schemas.microsoft.com/office/drawing/2014/main" id="{FF0178F4-7262-49CD-9180-A1192B87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6729" y="51131"/>
            <a:ext cx="3930071" cy="221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agenburg Schönbrunn: Museum zum Fuhrpark des Wiener Hofes">
            <a:extLst>
              <a:ext uri="{FF2B5EF4-FFF2-40B4-BE49-F238E27FC236}">
                <a16:creationId xmlns:a16="http://schemas.microsoft.com/office/drawing/2014/main" id="{7FE7A868-14BF-43B0-9ACE-FDA82C8EC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34" y="55486"/>
            <a:ext cx="3931929" cy="221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Klassische Reitkunst und die Hohe Schule der Spanischen Hofreitschule -  Österreichische UNESCO-Kommission">
            <a:extLst>
              <a:ext uri="{FF2B5EF4-FFF2-40B4-BE49-F238E27FC236}">
                <a16:creationId xmlns:a16="http://schemas.microsoft.com/office/drawing/2014/main" id="{AAF6555D-E350-499D-ABC1-E423A338C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48069" y="3117876"/>
            <a:ext cx="3933729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3200" i="1" dirty="0" err="1">
                <a:latin typeface="+mn-lt"/>
              </a:rPr>
              <a:t>Schloss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Schönbrunn</a:t>
            </a:r>
            <a:r>
              <a:rPr lang="pl-PL" sz="3200" i="1" dirty="0">
                <a:latin typeface="+mn-lt"/>
              </a:rPr>
              <a:t/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Pałac </a:t>
            </a:r>
            <a:r>
              <a:rPr lang="pl-PL" sz="2000" i="1" dirty="0" err="1">
                <a:latin typeface="+mn-lt"/>
              </a:rPr>
              <a:t>Schönbrunn</a:t>
            </a:r>
            <a:endParaRPr lang="pl-PL" sz="20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237814"/>
          </a:xfrm>
        </p:spPr>
        <p:txBody>
          <a:bodyPr/>
          <a:lstStyle/>
          <a:p>
            <a:pPr marL="137160" indent="0" algn="just">
              <a:buNone/>
            </a:pP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Schloss</a:t>
            </a:r>
            <a:r>
              <a:rPr lang="pl-PL" sz="2400" dirty="0"/>
              <a:t> </a:t>
            </a:r>
            <a:r>
              <a:rPr lang="pl-PL" sz="2400" dirty="0" err="1"/>
              <a:t>Schönbrunn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eines</a:t>
            </a:r>
            <a:r>
              <a:rPr lang="pl-PL" sz="2400" dirty="0"/>
              <a:t> der </a:t>
            </a:r>
            <a:r>
              <a:rPr lang="pl-PL" sz="2400" dirty="0" err="1"/>
              <a:t>schönsten</a:t>
            </a:r>
            <a:r>
              <a:rPr lang="pl-PL" sz="2400" dirty="0"/>
              <a:t> </a:t>
            </a:r>
            <a:r>
              <a:rPr lang="pl-PL" sz="2400" dirty="0" err="1"/>
              <a:t>Barockgebäude</a:t>
            </a:r>
            <a:r>
              <a:rPr lang="pl-PL" sz="2400" dirty="0"/>
              <a:t> </a:t>
            </a:r>
            <a:r>
              <a:rPr lang="pl-PL" sz="2400" dirty="0" err="1"/>
              <a:t>Europas</a:t>
            </a:r>
            <a:r>
              <a:rPr lang="pl-PL" sz="2400" dirty="0"/>
              <a:t>.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Schloss</a:t>
            </a:r>
            <a:r>
              <a:rPr lang="pl-PL" sz="2400" dirty="0"/>
              <a:t> war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Sommerresidenz</a:t>
            </a:r>
            <a:r>
              <a:rPr lang="pl-PL" sz="2400" dirty="0"/>
              <a:t> der </a:t>
            </a:r>
            <a:r>
              <a:rPr lang="pl-PL" sz="2400" dirty="0" err="1"/>
              <a:t>Habsburger</a:t>
            </a:r>
            <a:r>
              <a:rPr lang="pl-PL" dirty="0"/>
              <a:t>. </a:t>
            </a:r>
            <a:r>
              <a:rPr lang="pl-PL" dirty="0" err="1"/>
              <a:t>Dort</a:t>
            </a:r>
            <a:r>
              <a:rPr lang="pl-PL" dirty="0"/>
              <a:t> </a:t>
            </a:r>
            <a:r>
              <a:rPr lang="pl-PL" dirty="0" err="1"/>
              <a:t>lebte</a:t>
            </a:r>
            <a:r>
              <a:rPr lang="pl-PL" dirty="0"/>
              <a:t> </a:t>
            </a:r>
            <a:r>
              <a:rPr lang="pl-PL" sz="2400" dirty="0" err="1"/>
              <a:t>unter</a:t>
            </a:r>
            <a:r>
              <a:rPr lang="pl-PL" dirty="0"/>
              <a:t> </a:t>
            </a:r>
            <a:r>
              <a:rPr lang="pl-PL" sz="2400" dirty="0" err="1"/>
              <a:t>anderem</a:t>
            </a:r>
            <a:r>
              <a:rPr lang="pl-PL" dirty="0"/>
              <a:t> </a:t>
            </a:r>
            <a:r>
              <a:rPr lang="pl-PL" sz="2400" dirty="0"/>
              <a:t> </a:t>
            </a:r>
            <a:r>
              <a:rPr lang="pl-PL" sz="2400" dirty="0" err="1"/>
              <a:t>Kaiserin</a:t>
            </a:r>
            <a:r>
              <a:rPr lang="pl-PL" sz="2400" dirty="0"/>
              <a:t>  „</a:t>
            </a:r>
            <a:r>
              <a:rPr lang="pl-PL" sz="2400" dirty="0" err="1"/>
              <a:t>Sisi</a:t>
            </a:r>
            <a:r>
              <a:rPr lang="pl-PL" sz="2400" dirty="0"/>
              <a:t>”.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Schloss</a:t>
            </a:r>
            <a:r>
              <a:rPr lang="pl-PL" sz="2400" dirty="0"/>
              <a:t> </a:t>
            </a:r>
            <a:r>
              <a:rPr lang="pl-PL" sz="2400" dirty="0" err="1"/>
              <a:t>befindet</a:t>
            </a:r>
            <a:r>
              <a:rPr lang="pl-PL" sz="2400" dirty="0"/>
              <a:t> </a:t>
            </a:r>
            <a:r>
              <a:rPr lang="pl-PL" sz="2400" dirty="0" err="1"/>
              <a:t>sich</a:t>
            </a:r>
            <a:r>
              <a:rPr lang="pl-PL" sz="2400" dirty="0"/>
              <a:t>  </a:t>
            </a:r>
            <a:r>
              <a:rPr lang="pl-PL" sz="2400" dirty="0" err="1"/>
              <a:t>auf</a:t>
            </a:r>
            <a:r>
              <a:rPr lang="pl-PL" sz="2400" dirty="0"/>
              <a:t> der </a:t>
            </a:r>
            <a:r>
              <a:rPr lang="pl-PL" sz="2400" dirty="0" err="1"/>
              <a:t>Liste</a:t>
            </a:r>
            <a:r>
              <a:rPr lang="pl-PL" sz="2400" dirty="0"/>
              <a:t> des </a:t>
            </a:r>
            <a:r>
              <a:rPr lang="pl-PL" sz="2400" dirty="0" err="1"/>
              <a:t>Weltkulturerbes</a:t>
            </a:r>
            <a:r>
              <a:rPr lang="pl-PL" sz="2400" dirty="0"/>
              <a:t> </a:t>
            </a:r>
            <a:r>
              <a:rPr lang="pl-PL" dirty="0"/>
              <a:t>UNESCO.</a:t>
            </a:r>
          </a:p>
          <a:p>
            <a:pPr marL="137160" indent="0" algn="just">
              <a:buNone/>
            </a:pPr>
            <a:r>
              <a:rPr lang="pl-PL" sz="1400" dirty="0"/>
              <a:t>Zamek </a:t>
            </a:r>
            <a:r>
              <a:rPr lang="pl-PL" sz="1400" dirty="0" err="1"/>
              <a:t>Schönbrunn</a:t>
            </a:r>
            <a:r>
              <a:rPr lang="pl-PL" sz="1400" dirty="0"/>
              <a:t> jest jednym z najpiękniejszych barokowych budynków w Europie. Był letnią rezydencją Habsburgów.  Mieszkała tam między innymi cesarzowa „</a:t>
            </a:r>
            <a:r>
              <a:rPr lang="pl-PL" sz="1400" dirty="0" err="1"/>
              <a:t>Sisi</a:t>
            </a:r>
            <a:r>
              <a:rPr lang="pl-PL" sz="1400" dirty="0"/>
              <a:t>”. Zamek znajduje się na liście Światowego Dziedzictwa Kulturowego UNESCO.</a:t>
            </a:r>
          </a:p>
          <a:p>
            <a:endParaRPr lang="pl-PL" sz="1400" dirty="0"/>
          </a:p>
        </p:txBody>
      </p:sp>
      <p:pic>
        <p:nvPicPr>
          <p:cNvPr id="5122" name="Picture 2" descr="Schloß Schönbrunn">
            <a:extLst>
              <a:ext uri="{FF2B5EF4-FFF2-40B4-BE49-F238E27FC236}">
                <a16:creationId xmlns:a16="http://schemas.microsoft.com/office/drawing/2014/main" id="{D95592AD-8B90-4A57-985D-D49140F5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7012" y="3861048"/>
            <a:ext cx="6689976" cy="28850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>
                <a:latin typeface="+mn-lt"/>
              </a:rPr>
              <a:t>Der </a:t>
            </a:r>
            <a:r>
              <a:rPr lang="pl-PL" sz="3200" i="1" dirty="0" err="1">
                <a:latin typeface="+mn-lt"/>
              </a:rPr>
              <a:t>Garten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und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das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Kutschenmuseum</a:t>
            </a:r>
            <a:r>
              <a:rPr lang="pl-PL" sz="3200" dirty="0"/>
              <a:t/>
            </a:r>
            <a:br>
              <a:rPr lang="pl-PL" sz="3200" dirty="0"/>
            </a:br>
            <a:r>
              <a:rPr lang="pl-PL" sz="2000" i="1" dirty="0">
                <a:latin typeface="+mn-lt"/>
              </a:rPr>
              <a:t>Ogród i muzeum powozów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ctr">
              <a:buNone/>
            </a:pPr>
            <a:r>
              <a:rPr lang="pl-PL" sz="2400" dirty="0" err="1"/>
              <a:t>Außerhalb</a:t>
            </a:r>
            <a:r>
              <a:rPr lang="pl-PL" sz="2400" dirty="0"/>
              <a:t> des </a:t>
            </a:r>
            <a:r>
              <a:rPr lang="pl-PL" sz="2400" dirty="0" err="1"/>
              <a:t>Schlosses</a:t>
            </a:r>
            <a:r>
              <a:rPr lang="pl-PL" sz="2400" dirty="0"/>
              <a:t> kann </a:t>
            </a:r>
            <a:r>
              <a:rPr lang="pl-PL" sz="2400" dirty="0" err="1"/>
              <a:t>man</a:t>
            </a:r>
            <a:r>
              <a:rPr lang="pl-PL" sz="2400" dirty="0"/>
              <a:t> den </a:t>
            </a:r>
            <a:r>
              <a:rPr lang="pl-PL" sz="2400" dirty="0" err="1"/>
              <a:t>kaiserlichen</a:t>
            </a:r>
            <a:r>
              <a:rPr lang="pl-PL" sz="2400" dirty="0"/>
              <a:t> </a:t>
            </a:r>
            <a:r>
              <a:rPr lang="pl-PL" sz="2400" dirty="0" err="1"/>
              <a:t>Garten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Kutschenmuseum</a:t>
            </a:r>
            <a:r>
              <a:rPr lang="pl-PL" sz="2400" dirty="0"/>
              <a:t> </a:t>
            </a:r>
            <a:r>
              <a:rPr lang="pl-PL" sz="2400" dirty="0" err="1"/>
              <a:t>basuchen</a:t>
            </a:r>
            <a:r>
              <a:rPr lang="pl-PL" sz="2400" dirty="0"/>
              <a:t>.</a:t>
            </a:r>
          </a:p>
          <a:p>
            <a:pPr marL="137160" indent="0" algn="ctr">
              <a:buNone/>
            </a:pPr>
            <a:r>
              <a:rPr lang="pl-PL" sz="1400" dirty="0"/>
              <a:t>Poza pałacem można zwiedzać cesarskie ogrody i muzeum powozów.</a:t>
            </a:r>
          </a:p>
        </p:txBody>
      </p:sp>
      <p:sp>
        <p:nvSpPr>
          <p:cNvPr id="4" name="AutoShape 4" descr="Wagenburg Schönbrunn: Museum zum Fuhrpark des Wiener Hofes">
            <a:extLst>
              <a:ext uri="{FF2B5EF4-FFF2-40B4-BE49-F238E27FC236}">
                <a16:creationId xmlns:a16="http://schemas.microsoft.com/office/drawing/2014/main" id="{935B709B-081C-4FD3-9A93-3B77179EF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6150" name="Picture 6" descr="Wagenburg Schönbrunn: Museum zum Fuhrpark des Wiener Hofes">
            <a:extLst>
              <a:ext uri="{FF2B5EF4-FFF2-40B4-BE49-F238E27FC236}">
                <a16:creationId xmlns:a16="http://schemas.microsoft.com/office/drawing/2014/main" id="{64B867C2-00C8-4125-BD8A-C02C3FB6E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134" y="3386082"/>
            <a:ext cx="3931929" cy="221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aiserliche Wagenburg Wien: Besuchen">
            <a:extLst>
              <a:ext uri="{FF2B5EF4-FFF2-40B4-BE49-F238E27FC236}">
                <a16:creationId xmlns:a16="http://schemas.microsoft.com/office/drawing/2014/main" id="{E2C5D678-2232-4F76-8CF3-8AAAA6D96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937" y="3404429"/>
            <a:ext cx="4545934" cy="221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i="1" dirty="0" err="1">
                <a:latin typeface="Book Antiqua" pitchFamily="18" charset="0"/>
              </a:rPr>
              <a:t>Die</a:t>
            </a:r>
            <a:r>
              <a:rPr lang="pl-PL" sz="3600" i="1" dirty="0">
                <a:latin typeface="Book Antiqua" pitchFamily="18" charset="0"/>
              </a:rPr>
              <a:t> </a:t>
            </a:r>
            <a:r>
              <a:rPr lang="pl-PL" sz="3600" i="1" dirty="0" err="1">
                <a:latin typeface="Book Antiqua" pitchFamily="18" charset="0"/>
              </a:rPr>
              <a:t>Gloriette</a:t>
            </a:r>
            <a:r>
              <a:rPr lang="pl-PL" dirty="0"/>
              <a:t/>
            </a:r>
            <a:br>
              <a:rPr lang="pl-PL" dirty="0"/>
            </a:br>
            <a:r>
              <a:rPr lang="pl-PL" sz="2000" i="1" dirty="0" err="1"/>
              <a:t>Glorietta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09160"/>
          </a:xfrm>
        </p:spPr>
        <p:txBody>
          <a:bodyPr/>
          <a:lstStyle/>
          <a:p>
            <a:pPr marL="137160" indent="0" algn="just">
              <a:buNone/>
            </a:pPr>
            <a:r>
              <a:rPr lang="pl-PL" sz="2400" dirty="0"/>
              <a:t>In </a:t>
            </a:r>
            <a:r>
              <a:rPr lang="pl-PL" sz="2400" dirty="0" err="1"/>
              <a:t>diesem</a:t>
            </a:r>
            <a:r>
              <a:rPr lang="pl-PL" sz="2400" dirty="0"/>
              <a:t> </a:t>
            </a:r>
            <a:r>
              <a:rPr lang="pl-PL" sz="2400" dirty="0" err="1"/>
              <a:t>schönen</a:t>
            </a:r>
            <a:r>
              <a:rPr lang="pl-PL" sz="2400" dirty="0"/>
              <a:t> </a:t>
            </a:r>
            <a:r>
              <a:rPr lang="pl-PL" sz="2400" dirty="0" err="1"/>
              <a:t>Gebäude</a:t>
            </a:r>
            <a:r>
              <a:rPr lang="pl-PL" sz="2400" dirty="0"/>
              <a:t> </a:t>
            </a:r>
            <a:r>
              <a:rPr lang="pl-PL" sz="2400" dirty="0" err="1"/>
              <a:t>gibt</a:t>
            </a:r>
            <a:r>
              <a:rPr lang="pl-PL" sz="2400" dirty="0"/>
              <a:t> es </a:t>
            </a:r>
            <a:r>
              <a:rPr lang="pl-PL" sz="2400" dirty="0" err="1"/>
              <a:t>heute</a:t>
            </a:r>
            <a:r>
              <a:rPr lang="pl-PL" sz="2400" dirty="0"/>
              <a:t> </a:t>
            </a:r>
            <a:r>
              <a:rPr lang="pl-PL" sz="2400" dirty="0" err="1"/>
              <a:t>ein</a:t>
            </a:r>
            <a:r>
              <a:rPr lang="pl-PL" sz="2400" dirty="0"/>
              <a:t> Cafe. Man kann da </a:t>
            </a:r>
            <a:r>
              <a:rPr lang="pl-PL" sz="2400" dirty="0" err="1"/>
              <a:t>Delikatessen</a:t>
            </a:r>
            <a:r>
              <a:rPr lang="pl-PL" sz="2400" dirty="0"/>
              <a:t> </a:t>
            </a:r>
            <a:r>
              <a:rPr lang="pl-PL" sz="2400" dirty="0" err="1"/>
              <a:t>essen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schöne</a:t>
            </a:r>
            <a:r>
              <a:rPr lang="pl-PL" sz="2400" dirty="0"/>
              <a:t> Panorama von Wien </a:t>
            </a:r>
            <a:r>
              <a:rPr lang="pl-PL" sz="2400" dirty="0" err="1"/>
              <a:t>bewundern</a:t>
            </a:r>
            <a:r>
              <a:rPr lang="pl-PL" sz="2400" dirty="0"/>
              <a:t>.</a:t>
            </a:r>
            <a:endParaRPr lang="pl-PL" dirty="0"/>
          </a:p>
          <a:p>
            <a:pPr marL="137160" indent="0" algn="just">
              <a:buNone/>
            </a:pPr>
            <a:r>
              <a:rPr lang="pl-PL" sz="1400" dirty="0"/>
              <a:t>Dzisiaj w tej wspaniałej budowli znajduje się kawiarnia.  Można zjadać smakołyki i jednocześnie podziwiać piękną panoramę Wiednia.</a:t>
            </a:r>
          </a:p>
        </p:txBody>
      </p:sp>
      <p:pic>
        <p:nvPicPr>
          <p:cNvPr id="7170" name="Picture 2" descr="The Gloriette – a piece of Austrian history">
            <a:extLst>
              <a:ext uri="{FF2B5EF4-FFF2-40B4-BE49-F238E27FC236}">
                <a16:creationId xmlns:a16="http://schemas.microsoft.com/office/drawing/2014/main" id="{8E52ECF0-7748-4D68-A14B-25733F843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7992888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725602"/>
          </a:xfrm>
        </p:spPr>
        <p:txBody>
          <a:bodyPr>
            <a:normAutofit/>
          </a:bodyPr>
          <a:lstStyle/>
          <a:p>
            <a:r>
              <a:rPr lang="pl-PL" sz="3200" i="1" dirty="0" err="1">
                <a:latin typeface="+mn-lt"/>
              </a:rPr>
              <a:t>Die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Hofburg</a:t>
            </a:r>
            <a:r>
              <a:rPr lang="pl-PL" sz="3200" i="1" dirty="0">
                <a:latin typeface="+mn-lt"/>
              </a:rPr>
              <a:t> – </a:t>
            </a:r>
            <a:r>
              <a:rPr lang="pl-PL" sz="3200" i="1" dirty="0" err="1">
                <a:latin typeface="+mn-lt"/>
              </a:rPr>
              <a:t>die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Kaiserrezidenz</a:t>
            </a:r>
            <a:r>
              <a:rPr lang="pl-PL" sz="3200" i="1" dirty="0">
                <a:latin typeface="+mn-lt"/>
              </a:rPr>
              <a:t> der </a:t>
            </a:r>
            <a:r>
              <a:rPr lang="pl-PL" sz="3200" i="1" dirty="0" err="1">
                <a:latin typeface="+mn-lt"/>
              </a:rPr>
              <a:t>Habsburger</a:t>
            </a:r>
            <a:r>
              <a:rPr lang="pl-PL" sz="3200" i="1" dirty="0">
                <a:latin typeface="+mn-lt"/>
              </a:rPr>
              <a:t/>
            </a:r>
            <a:br>
              <a:rPr lang="pl-PL" sz="3200" i="1" dirty="0">
                <a:latin typeface="+mn-lt"/>
              </a:rPr>
            </a:br>
            <a:r>
              <a:rPr lang="pl-PL" sz="2000" i="1" dirty="0" err="1">
                <a:latin typeface="+mn-lt"/>
              </a:rPr>
              <a:t>Hofburg</a:t>
            </a:r>
            <a:r>
              <a:rPr lang="pl-PL" sz="2000" i="1" dirty="0">
                <a:latin typeface="+mn-lt"/>
              </a:rPr>
              <a:t> – </a:t>
            </a:r>
            <a:r>
              <a:rPr lang="pl-PL" sz="2000" i="1" dirty="0" smtClean="0">
                <a:latin typeface="+mn-lt"/>
              </a:rPr>
              <a:t>cesarska </a:t>
            </a:r>
            <a:r>
              <a:rPr lang="pl-PL" sz="2000" i="1" dirty="0">
                <a:latin typeface="+mn-lt"/>
              </a:rPr>
              <a:t>rezydencja Habsburgów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Hofburg</a:t>
            </a:r>
            <a:r>
              <a:rPr lang="pl-PL" sz="2400" dirty="0"/>
              <a:t> war </a:t>
            </a:r>
            <a:r>
              <a:rPr lang="pl-PL" sz="2400" dirty="0" err="1"/>
              <a:t>das</a:t>
            </a:r>
            <a:r>
              <a:rPr lang="pl-PL" sz="2400" dirty="0"/>
              <a:t>  imperiale </a:t>
            </a:r>
            <a:r>
              <a:rPr lang="pl-PL" sz="2400" dirty="0" err="1"/>
              <a:t>Zentrum</a:t>
            </a:r>
            <a:r>
              <a:rPr lang="pl-PL" sz="2400" dirty="0"/>
              <a:t> der Stadt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Keiserresidenz</a:t>
            </a:r>
            <a:r>
              <a:rPr lang="pl-PL" sz="2400" dirty="0"/>
              <a:t>  im </a:t>
            </a:r>
            <a:r>
              <a:rPr lang="pl-PL" sz="2400" dirty="0" err="1"/>
              <a:t>Herzen</a:t>
            </a:r>
            <a:r>
              <a:rPr lang="pl-PL" sz="2400" dirty="0"/>
              <a:t> von Wien. </a:t>
            </a:r>
            <a:r>
              <a:rPr lang="pl-PL" sz="2400" dirty="0" err="1"/>
              <a:t>Jetzt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es der </a:t>
            </a:r>
            <a:r>
              <a:rPr lang="pl-PL" sz="2400" dirty="0" err="1"/>
              <a:t>Sitz</a:t>
            </a:r>
            <a:r>
              <a:rPr lang="pl-PL" sz="2400" dirty="0"/>
              <a:t> der </a:t>
            </a:r>
            <a:r>
              <a:rPr lang="pl-PL" sz="2400" dirty="0" err="1"/>
              <a:t>österreichischen</a:t>
            </a:r>
            <a:r>
              <a:rPr lang="pl-PL" sz="2400" dirty="0"/>
              <a:t> </a:t>
            </a:r>
            <a:r>
              <a:rPr lang="pl-PL" sz="2400" dirty="0" err="1"/>
              <a:t>Regierung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des </a:t>
            </a:r>
            <a:r>
              <a:rPr lang="pl-PL" sz="2400" dirty="0" err="1"/>
              <a:t>Präsidenten</a:t>
            </a:r>
            <a:endParaRPr lang="pl-PL" sz="2400" dirty="0"/>
          </a:p>
          <a:p>
            <a:pPr marL="137160" indent="0" algn="just">
              <a:buNone/>
            </a:pPr>
            <a:r>
              <a:rPr lang="pl-PL" sz="1400" dirty="0" err="1"/>
              <a:t>Hofburg</a:t>
            </a:r>
            <a:r>
              <a:rPr lang="pl-PL" sz="1400" dirty="0"/>
              <a:t> był cesarskim centrum miasta i rezydencją w sercu Wiednia.  Obecnie jest siedzibą rządu austriackiego i prezydenta. </a:t>
            </a:r>
          </a:p>
        </p:txBody>
      </p:sp>
      <p:pic>
        <p:nvPicPr>
          <p:cNvPr id="8194" name="Picture 2" descr="Hofburg – Wikipedia, wolna encyklopedia">
            <a:extLst>
              <a:ext uri="{FF2B5EF4-FFF2-40B4-BE49-F238E27FC236}">
                <a16:creationId xmlns:a16="http://schemas.microsoft.com/office/drawing/2014/main" id="{83838AC0-458B-429A-BBD1-B0E64BF0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65" y="3325802"/>
            <a:ext cx="4330825" cy="339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Pałac Hofburg (Wiedeń) – historia, zwiedzanie, ciekawostki">
            <a:extLst>
              <a:ext uri="{FF2B5EF4-FFF2-40B4-BE49-F238E27FC236}">
                <a16:creationId xmlns:a16="http://schemas.microsoft.com/office/drawing/2014/main" id="{7EB03474-A185-4A60-BF47-CE6312D56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310" y="3325802"/>
            <a:ext cx="4344240" cy="3391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err="1">
                <a:latin typeface="+mn-lt"/>
              </a:rPr>
              <a:t>Die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Spanische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Hofreitschule</a:t>
            </a:r>
            <a:r>
              <a:rPr lang="pl-PL" sz="3200" i="1" dirty="0">
                <a:latin typeface="+mn-lt"/>
              </a:rPr>
              <a:t/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Hiszpańska</a:t>
            </a:r>
            <a:r>
              <a:rPr lang="pl-PL" sz="3200" i="1" dirty="0">
                <a:latin typeface="+mn-lt"/>
              </a:rPr>
              <a:t> </a:t>
            </a:r>
            <a:r>
              <a:rPr lang="pl-PL" sz="2000" i="1" dirty="0">
                <a:latin typeface="+mn-lt"/>
              </a:rPr>
              <a:t>Dworska Szkoła Jazdy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älteste</a:t>
            </a:r>
            <a:r>
              <a:rPr lang="pl-PL" sz="2400" dirty="0"/>
              <a:t> </a:t>
            </a:r>
            <a:r>
              <a:rPr lang="pl-PL" sz="2400" dirty="0" err="1" smtClean="0"/>
              <a:t>Reitschule</a:t>
            </a:r>
            <a:r>
              <a:rPr lang="pl-PL" sz="2400" dirty="0" smtClean="0"/>
              <a:t>  </a:t>
            </a:r>
            <a:r>
              <a:rPr lang="pl-PL" sz="2400" dirty="0"/>
              <a:t>der </a:t>
            </a:r>
            <a:r>
              <a:rPr lang="pl-PL" sz="2400" dirty="0" err="1"/>
              <a:t>Welt</a:t>
            </a:r>
            <a:r>
              <a:rPr lang="pl-PL" sz="2400" dirty="0"/>
              <a:t>. Sie </a:t>
            </a:r>
            <a:r>
              <a:rPr lang="pl-PL" sz="2400" dirty="0" err="1"/>
              <a:t>wurde</a:t>
            </a:r>
            <a:r>
              <a:rPr lang="pl-PL" sz="2400" dirty="0"/>
              <a:t>  im </a:t>
            </a:r>
            <a:r>
              <a:rPr lang="pl-PL" sz="2400" dirty="0" err="1"/>
              <a:t>Jahr</a:t>
            </a:r>
            <a:r>
              <a:rPr lang="pl-PL" sz="2400" dirty="0"/>
              <a:t> 1572 </a:t>
            </a:r>
            <a:r>
              <a:rPr lang="pl-PL" sz="2400" dirty="0" err="1"/>
              <a:t>gegründet</a:t>
            </a:r>
            <a:r>
              <a:rPr lang="pl-PL" sz="2400" dirty="0"/>
              <a:t>. </a:t>
            </a:r>
          </a:p>
          <a:p>
            <a:pPr marL="137160" indent="0">
              <a:buNone/>
            </a:pP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Aufführungen</a:t>
            </a:r>
            <a:r>
              <a:rPr lang="pl-PL" sz="2400" dirty="0"/>
              <a:t> von </a:t>
            </a:r>
            <a:r>
              <a:rPr lang="pl-PL" sz="2400" dirty="0" err="1"/>
              <a:t>Lipicaner-Pferde</a:t>
            </a:r>
            <a:r>
              <a:rPr lang="pl-PL" sz="2400" dirty="0"/>
              <a:t> </a:t>
            </a:r>
            <a:r>
              <a:rPr lang="pl-PL" sz="2400" dirty="0" err="1" smtClean="0"/>
              <a:t>werden</a:t>
            </a:r>
            <a:r>
              <a:rPr lang="pl-PL" sz="2400" dirty="0" smtClean="0"/>
              <a:t> </a:t>
            </a:r>
            <a:r>
              <a:rPr lang="pl-PL" sz="2400" dirty="0" err="1" smtClean="0"/>
              <a:t>in</a:t>
            </a:r>
            <a:r>
              <a:rPr lang="pl-PL" sz="2400" dirty="0" smtClean="0"/>
              <a:t> der </a:t>
            </a:r>
            <a:r>
              <a:rPr lang="pl-PL" sz="2400" dirty="0" err="1" smtClean="0"/>
              <a:t>Hofburg</a:t>
            </a:r>
            <a:r>
              <a:rPr lang="pl-PL" sz="2400" dirty="0" smtClean="0"/>
              <a:t> </a:t>
            </a:r>
            <a:r>
              <a:rPr lang="pl-PL" sz="2400" dirty="0"/>
              <a:t>von </a:t>
            </a:r>
            <a:r>
              <a:rPr lang="pl-PL" sz="2400" dirty="0" err="1"/>
              <a:t>klassischer</a:t>
            </a:r>
            <a:r>
              <a:rPr lang="pl-PL" sz="2400" dirty="0"/>
              <a:t> Musik </a:t>
            </a:r>
            <a:r>
              <a:rPr lang="pl-PL" sz="2400" dirty="0" err="1"/>
              <a:t>begleitet</a:t>
            </a:r>
            <a:r>
              <a:rPr lang="pl-PL" sz="2400" dirty="0"/>
              <a:t>.</a:t>
            </a:r>
          </a:p>
          <a:p>
            <a:pPr marL="137160" indent="0">
              <a:buNone/>
            </a:pPr>
            <a:r>
              <a:rPr lang="pl-PL" sz="1400" dirty="0"/>
              <a:t>Jest to najstarsza szkoła jeździecka świata. Została założona w 1572r. </a:t>
            </a:r>
          </a:p>
          <a:p>
            <a:pPr marL="137160" indent="0">
              <a:buNone/>
            </a:pPr>
            <a:r>
              <a:rPr lang="pl-PL" sz="1400" dirty="0"/>
              <a:t>Występy koni rasy </a:t>
            </a:r>
            <a:r>
              <a:rPr lang="pl-PL" sz="1400" dirty="0" err="1"/>
              <a:t>Lipcaner</a:t>
            </a:r>
            <a:r>
              <a:rPr lang="pl-PL" sz="1400" dirty="0"/>
              <a:t> odbywają przy akompaniamencie muzyki klasycznej</a:t>
            </a:r>
            <a:r>
              <a:rPr lang="pl-PL" sz="1500" dirty="0"/>
              <a:t>.</a:t>
            </a:r>
          </a:p>
        </p:txBody>
      </p:sp>
      <p:pic>
        <p:nvPicPr>
          <p:cNvPr id="9220" name="Picture 4" descr="Klassische Reitkunst und die Hohe Schule der Spanischen Hofreitschule -  Österreichische UNESCO-Kommission">
            <a:extLst>
              <a:ext uri="{FF2B5EF4-FFF2-40B4-BE49-F238E27FC236}">
                <a16:creationId xmlns:a16="http://schemas.microsoft.com/office/drawing/2014/main" id="{A89DEDC1-83FA-4768-AE87-189BABC52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4706" y="3933055"/>
            <a:ext cx="3933729" cy="2780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ie Spanische Hofreitschule - VONsociety">
            <a:extLst>
              <a:ext uri="{FF2B5EF4-FFF2-40B4-BE49-F238E27FC236}">
                <a16:creationId xmlns:a16="http://schemas.microsoft.com/office/drawing/2014/main" id="{6713026F-07A2-48D2-9E08-7875BB532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933056"/>
            <a:ext cx="3982096" cy="2780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14348" y="2643182"/>
            <a:ext cx="8229600" cy="1143000"/>
          </a:xfrm>
        </p:spPr>
        <p:txBody>
          <a:bodyPr>
            <a:normAutofit/>
          </a:bodyPr>
          <a:lstStyle/>
          <a:p>
            <a:r>
              <a:rPr lang="pl-PL" sz="4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Was </a:t>
            </a:r>
            <a:r>
              <a:rPr lang="pl-PL" sz="40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soll</a:t>
            </a:r>
            <a:r>
              <a:rPr lang="pl-PL" sz="4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sz="40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man</a:t>
            </a:r>
            <a:r>
              <a:rPr lang="pl-PL" sz="4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pl-PL" sz="40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in</a:t>
            </a:r>
            <a:r>
              <a:rPr lang="pl-PL" sz="4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 Berlin </a:t>
            </a:r>
            <a:r>
              <a:rPr lang="pl-PL" sz="4000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sehen</a:t>
            </a:r>
            <a:r>
              <a:rPr lang="pl-PL" sz="4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?</a:t>
            </a:r>
            <a:r>
              <a:rPr lang="pl-PL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/>
            </a:r>
            <a:br>
              <a:rPr lang="pl-PL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pl-PL" sz="2000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Co powinno się zobaczyć w Berlinie?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282" y="3429000"/>
            <a:ext cx="2309802" cy="15389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7686" y="3714752"/>
            <a:ext cx="2286015" cy="1285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24348">
            <a:off x="7029717" y="875566"/>
            <a:ext cx="2235989" cy="14906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2" y="642918"/>
            <a:ext cx="2257420" cy="15049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1670" y="1142984"/>
            <a:ext cx="2219322" cy="1476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1207">
            <a:off x="-6709" y="314860"/>
            <a:ext cx="2095514" cy="1571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20" y="5357826"/>
            <a:ext cx="2357454" cy="1383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7818" y="5143512"/>
            <a:ext cx="2235854" cy="1519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488" y="4429132"/>
            <a:ext cx="1457318" cy="22574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8814" y="3357562"/>
            <a:ext cx="1415186" cy="22431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340837"/>
            <a:ext cx="8229600" cy="1143000"/>
          </a:xfrm>
        </p:spPr>
        <p:txBody>
          <a:bodyPr>
            <a:noAutofit/>
          </a:bodyPr>
          <a:lstStyle/>
          <a:p>
            <a:r>
              <a:rPr lang="pl-PL" sz="3200" i="1" dirty="0">
                <a:latin typeface="+mn-lt"/>
              </a:rPr>
              <a:t>Der </a:t>
            </a:r>
            <a:r>
              <a:rPr lang="pl-PL" sz="3200" i="1" dirty="0" err="1">
                <a:latin typeface="+mn-lt"/>
              </a:rPr>
              <a:t>Stephansdom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000" i="1" dirty="0">
                <a:latin typeface="+mn-lt"/>
              </a:rPr>
              <a:t>Katedra </a:t>
            </a:r>
            <a:r>
              <a:rPr lang="pl-PL" sz="2000" i="1" dirty="0" err="1">
                <a:latin typeface="+mn-lt"/>
              </a:rPr>
              <a:t>Św.Szczepana</a:t>
            </a:r>
            <a:endParaRPr lang="pl-PL" sz="20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 algn="just">
              <a:buNone/>
            </a:pP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Kathedrale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eine</a:t>
            </a:r>
            <a:r>
              <a:rPr lang="pl-PL" sz="2400" dirty="0"/>
              <a:t> der </a:t>
            </a:r>
            <a:r>
              <a:rPr lang="pl-PL" sz="2400" dirty="0" err="1"/>
              <a:t>ältesten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schönsten</a:t>
            </a:r>
            <a:r>
              <a:rPr lang="pl-PL" sz="2400" dirty="0"/>
              <a:t> </a:t>
            </a:r>
            <a:r>
              <a:rPr lang="pl-PL" sz="2400" dirty="0" err="1"/>
              <a:t>Kirchen</a:t>
            </a:r>
            <a:r>
              <a:rPr lang="pl-PL" sz="2400" dirty="0"/>
              <a:t> </a:t>
            </a:r>
            <a:r>
              <a:rPr lang="pl-PL" sz="2400" dirty="0" err="1"/>
              <a:t>in</a:t>
            </a:r>
            <a:r>
              <a:rPr lang="pl-PL" sz="2400" dirty="0"/>
              <a:t> </a:t>
            </a:r>
            <a:r>
              <a:rPr lang="pl-PL" sz="2400" dirty="0" err="1"/>
              <a:t>Österreich</a:t>
            </a:r>
            <a:r>
              <a:rPr lang="pl-PL" sz="2400" dirty="0"/>
              <a:t>. Der Dom </a:t>
            </a:r>
            <a:r>
              <a:rPr lang="pl-PL" sz="2400" dirty="0" err="1"/>
              <a:t>wurde</a:t>
            </a:r>
            <a:r>
              <a:rPr lang="pl-PL" sz="2400" dirty="0"/>
              <a:t> im </a:t>
            </a:r>
            <a:r>
              <a:rPr lang="pl-PL" sz="2400" dirty="0" err="1"/>
              <a:t>gothischen</a:t>
            </a:r>
            <a:r>
              <a:rPr lang="pl-PL" sz="2400" dirty="0"/>
              <a:t> </a:t>
            </a:r>
            <a:r>
              <a:rPr lang="pl-PL" sz="2400" dirty="0" err="1"/>
              <a:t>Stil</a:t>
            </a:r>
            <a:r>
              <a:rPr lang="pl-PL" sz="2400" dirty="0"/>
              <a:t> </a:t>
            </a:r>
            <a:r>
              <a:rPr lang="pl-PL" sz="2400" dirty="0" err="1"/>
              <a:t>gebaut</a:t>
            </a:r>
            <a:r>
              <a:rPr lang="pl-PL" sz="2400" dirty="0"/>
              <a:t>. </a:t>
            </a:r>
          </a:p>
          <a:p>
            <a:pPr marL="137160" indent="0" algn="just">
              <a:buNone/>
            </a:pPr>
            <a:r>
              <a:rPr lang="pl-PL" sz="1400" dirty="0"/>
              <a:t>Katedra jest jednym z najstarszych i najpiękniejszych  kościołów w Austrii. Katedra została wybudowana w stylu gotyckim.</a:t>
            </a:r>
          </a:p>
        </p:txBody>
      </p:sp>
      <p:sp>
        <p:nvSpPr>
          <p:cNvPr id="5" name="AutoShape 4" descr="Fernsehen - Der Stephansdom - Symbol der Wiederauferstehung - Wiener  Zeitung Online">
            <a:extLst>
              <a:ext uri="{FF2B5EF4-FFF2-40B4-BE49-F238E27FC236}">
                <a16:creationId xmlns:a16="http://schemas.microsoft.com/office/drawing/2014/main" id="{C09CAF10-5025-4F06-ADB3-460E199BDC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4102" name="Picture 6" descr="Fernsehen - Der Stephansdom - Symbol der Wiederauferstehung - Wiener  Zeitung Online">
            <a:extLst>
              <a:ext uri="{FF2B5EF4-FFF2-40B4-BE49-F238E27FC236}">
                <a16:creationId xmlns:a16="http://schemas.microsoft.com/office/drawing/2014/main" id="{B57D0186-C5B7-4AEF-8BB9-82DB4F1F7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458" y="3278080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tephansdom in Wien besichtigen | reisereporter.de">
            <a:extLst>
              <a:ext uri="{FF2B5EF4-FFF2-40B4-BE49-F238E27FC236}">
                <a16:creationId xmlns:a16="http://schemas.microsoft.com/office/drawing/2014/main" id="{1B1A370B-A52F-4059-BF16-9B3E5698F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1354" y="3276600"/>
            <a:ext cx="4800994" cy="27018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i="1" dirty="0">
                <a:latin typeface="+mn-lt"/>
              </a:rPr>
              <a:t>Der Tiergarten </a:t>
            </a:r>
            <a:r>
              <a:rPr lang="pl-PL" sz="3200" i="1" dirty="0" err="1">
                <a:latin typeface="+mn-lt"/>
              </a:rPr>
              <a:t>in</a:t>
            </a:r>
            <a:r>
              <a:rPr lang="pl-PL" sz="3200" i="1" dirty="0">
                <a:latin typeface="+mn-lt"/>
              </a:rPr>
              <a:t> </a:t>
            </a:r>
            <a:r>
              <a:rPr lang="pl-PL" sz="3200" i="1" dirty="0" err="1">
                <a:latin typeface="+mn-lt"/>
              </a:rPr>
              <a:t>Schönbrunn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000" i="1" dirty="0">
                <a:latin typeface="+mn-lt"/>
              </a:rPr>
              <a:t>Ogród zoologiczny w </a:t>
            </a:r>
            <a:r>
              <a:rPr lang="pl-PL" sz="2000" i="1" dirty="0" err="1">
                <a:latin typeface="+mn-lt"/>
              </a:rPr>
              <a:t>Schönbrunn</a:t>
            </a:r>
            <a:endParaRPr lang="pl-PL" sz="20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pl-PL" dirty="0"/>
              <a:t>	</a:t>
            </a: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der </a:t>
            </a:r>
            <a:r>
              <a:rPr lang="pl-PL" sz="2400" dirty="0" err="1"/>
              <a:t>älteste</a:t>
            </a:r>
            <a:r>
              <a:rPr lang="pl-PL" sz="2400" dirty="0"/>
              <a:t>  Zoo  der </a:t>
            </a:r>
            <a:r>
              <a:rPr lang="pl-PL" sz="2400" dirty="0" err="1"/>
              <a:t>Welt</a:t>
            </a:r>
            <a:r>
              <a:rPr lang="pl-PL" sz="2400" dirty="0"/>
              <a:t>. Der Zoo </a:t>
            </a:r>
            <a:r>
              <a:rPr lang="pl-PL" sz="2400" dirty="0" err="1"/>
              <a:t>wurde</a:t>
            </a:r>
            <a:r>
              <a:rPr lang="pl-PL" sz="2400" dirty="0"/>
              <a:t> 1751 </a:t>
            </a:r>
            <a:r>
              <a:rPr lang="pl-PL" sz="2400" dirty="0" err="1"/>
              <a:t>neben</a:t>
            </a:r>
            <a:r>
              <a:rPr lang="pl-PL" sz="2400" dirty="0"/>
              <a:t> dem </a:t>
            </a:r>
            <a:r>
              <a:rPr lang="pl-PL" sz="2400" dirty="0" err="1"/>
              <a:t>Schloss</a:t>
            </a:r>
            <a:r>
              <a:rPr lang="pl-PL" sz="2400" dirty="0"/>
              <a:t> </a:t>
            </a:r>
            <a:r>
              <a:rPr lang="pl-PL" sz="2400" dirty="0" err="1"/>
              <a:t>Schönbrunn</a:t>
            </a:r>
            <a:r>
              <a:rPr lang="pl-PL" sz="2400" dirty="0"/>
              <a:t> </a:t>
            </a:r>
            <a:r>
              <a:rPr lang="pl-PL" sz="2400" dirty="0" err="1"/>
              <a:t>gegründet</a:t>
            </a:r>
            <a:r>
              <a:rPr lang="pl-PL" sz="2400" dirty="0"/>
              <a:t>. Im Tiergarten </a:t>
            </a:r>
            <a:r>
              <a:rPr lang="pl-PL" sz="2400" dirty="0" err="1"/>
              <a:t>leben</a:t>
            </a:r>
            <a:r>
              <a:rPr lang="pl-PL" sz="2400" dirty="0"/>
              <a:t> </a:t>
            </a:r>
            <a:r>
              <a:rPr lang="pl-PL" sz="2400" dirty="0" err="1"/>
              <a:t>über</a:t>
            </a:r>
            <a:r>
              <a:rPr lang="pl-PL" sz="2400" dirty="0"/>
              <a:t> 500 </a:t>
            </a:r>
            <a:r>
              <a:rPr lang="pl-PL" sz="2400" dirty="0" err="1"/>
              <a:t>Tierarten</a:t>
            </a:r>
            <a:r>
              <a:rPr lang="pl-PL" sz="2600" dirty="0"/>
              <a:t>.</a:t>
            </a:r>
          </a:p>
          <a:p>
            <a:pPr algn="just">
              <a:buNone/>
            </a:pPr>
            <a:r>
              <a:rPr lang="pl-PL" dirty="0"/>
              <a:t>	</a:t>
            </a:r>
            <a:r>
              <a:rPr lang="pl-PL" sz="1400" dirty="0"/>
              <a:t>To najstarsze ZOO na świecie. ZOO powstało w 1752 roku obok Pałacu </a:t>
            </a:r>
            <a:r>
              <a:rPr lang="pl-PL" sz="1400" dirty="0" err="1"/>
              <a:t>Schönbrunn</a:t>
            </a:r>
            <a:r>
              <a:rPr lang="pl-PL" sz="1400" dirty="0"/>
              <a:t>.. W ZOO żyje ponad 500 gatunków zwierząt.</a:t>
            </a:r>
          </a:p>
        </p:txBody>
      </p:sp>
      <p:pic>
        <p:nvPicPr>
          <p:cNvPr id="5122" name="Picture 2" descr="Themenführungen – Tiergarten Schönbrunn">
            <a:extLst>
              <a:ext uri="{FF2B5EF4-FFF2-40B4-BE49-F238E27FC236}">
                <a16:creationId xmlns:a16="http://schemas.microsoft.com/office/drawing/2014/main" id="{98CDFFDE-1D07-499E-BD56-FE97D6736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225" y="3826348"/>
            <a:ext cx="4343400" cy="283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Tiergarten Schönbrunn">
            <a:extLst>
              <a:ext uri="{FF2B5EF4-FFF2-40B4-BE49-F238E27FC236}">
                <a16:creationId xmlns:a16="http://schemas.microsoft.com/office/drawing/2014/main" id="{72FF158C-729D-43DF-879C-C5012196B6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Tiergarten Schönbrunn">
            <a:extLst>
              <a:ext uri="{FF2B5EF4-FFF2-40B4-BE49-F238E27FC236}">
                <a16:creationId xmlns:a16="http://schemas.microsoft.com/office/drawing/2014/main" id="{E0A8DC47-845D-472A-A3C5-43837F85EB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5128" name="Picture 8" descr="Fütterungen – Tiergarten Schönbrunn">
            <a:extLst>
              <a:ext uri="{FF2B5EF4-FFF2-40B4-BE49-F238E27FC236}">
                <a16:creationId xmlns:a16="http://schemas.microsoft.com/office/drawing/2014/main" id="{4BB57CF6-C06F-4CCB-A37A-1C25198AF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0220" y="3826348"/>
            <a:ext cx="4126452" cy="283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0470" y="43448"/>
            <a:ext cx="8229600" cy="1654164"/>
          </a:xfrm>
        </p:spPr>
        <p:txBody>
          <a:bodyPr>
            <a:noAutofit/>
          </a:bodyPr>
          <a:lstStyle/>
          <a:p>
            <a:r>
              <a:rPr lang="pl-PL" sz="3200" i="1" dirty="0">
                <a:latin typeface="+mn-lt"/>
              </a:rPr>
              <a:t>Wien – </a:t>
            </a:r>
            <a:r>
              <a:rPr lang="pl-PL" sz="3200" i="1" dirty="0" err="1">
                <a:latin typeface="+mn-lt"/>
              </a:rPr>
              <a:t>Welthauptstadt</a:t>
            </a:r>
            <a:r>
              <a:rPr lang="pl-PL" sz="3200" i="1" dirty="0">
                <a:latin typeface="+mn-lt"/>
              </a:rPr>
              <a:t> der Musik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000" i="1" dirty="0">
                <a:latin typeface="+mn-lt"/>
              </a:rPr>
              <a:t>Wiedeń – światowa stolica muzyki.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0736" y="1101720"/>
            <a:ext cx="8229600" cy="4709160"/>
          </a:xfrm>
        </p:spPr>
        <p:txBody>
          <a:bodyPr/>
          <a:lstStyle/>
          <a:p>
            <a:endParaRPr lang="pl-PL" dirty="0"/>
          </a:p>
          <a:p>
            <a:pPr marL="137160" indent="0" algn="just">
              <a:buNone/>
            </a:pPr>
            <a:r>
              <a:rPr lang="pl-PL" sz="2400" dirty="0"/>
              <a:t>In Wien </a:t>
            </a:r>
            <a:r>
              <a:rPr lang="pl-PL" sz="2400" dirty="0" err="1"/>
              <a:t>lebten</a:t>
            </a:r>
            <a:r>
              <a:rPr lang="pl-PL" sz="2400" dirty="0"/>
              <a:t> </a:t>
            </a:r>
            <a:r>
              <a:rPr lang="pl-PL" sz="2400" dirty="0" err="1"/>
              <a:t>viele</a:t>
            </a:r>
            <a:r>
              <a:rPr lang="pl-PL" sz="2400" dirty="0"/>
              <a:t> </a:t>
            </a:r>
            <a:r>
              <a:rPr lang="pl-PL" sz="2400" dirty="0" err="1"/>
              <a:t>berühmte</a:t>
            </a:r>
            <a:r>
              <a:rPr lang="pl-PL" sz="2400" dirty="0"/>
              <a:t> </a:t>
            </a:r>
            <a:r>
              <a:rPr lang="pl-PL" sz="2400" dirty="0" err="1"/>
              <a:t>Komponisten</a:t>
            </a:r>
            <a:r>
              <a:rPr lang="pl-PL" sz="2400" dirty="0"/>
              <a:t> </a:t>
            </a:r>
            <a:r>
              <a:rPr lang="pl-PL" sz="2400" dirty="0" err="1"/>
              <a:t>z.B</a:t>
            </a:r>
            <a:r>
              <a:rPr lang="pl-PL" sz="2400" dirty="0"/>
              <a:t>. Mozart, Beethoven, Johann Strauss. Strauss  </a:t>
            </a:r>
            <a:r>
              <a:rPr lang="pl-PL" sz="2400" dirty="0" err="1"/>
              <a:t>komponierte</a:t>
            </a:r>
            <a:r>
              <a:rPr lang="pl-PL" sz="2400" dirty="0"/>
              <a:t>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schönsten</a:t>
            </a:r>
            <a:r>
              <a:rPr lang="pl-PL" sz="2400" dirty="0"/>
              <a:t> </a:t>
            </a:r>
            <a:r>
              <a:rPr lang="pl-PL" sz="2400" dirty="0" err="1"/>
              <a:t>Walzer</a:t>
            </a:r>
            <a:r>
              <a:rPr lang="pl-PL" sz="2400" dirty="0"/>
              <a:t>.</a:t>
            </a:r>
            <a:endParaRPr lang="pl-PL" dirty="0"/>
          </a:p>
          <a:p>
            <a:pPr marL="137160" indent="0" algn="just">
              <a:buNone/>
            </a:pPr>
            <a:r>
              <a:rPr lang="pl-PL" sz="1400" dirty="0"/>
              <a:t>W Wiedniu mieszkało  wielu sławnych kompozytorów np.. Mozart, Beethoven , Johann </a:t>
            </a:r>
            <a:r>
              <a:rPr lang="pl-PL" sz="1400" dirty="0" err="1"/>
              <a:t>Straus</a:t>
            </a:r>
            <a:r>
              <a:rPr lang="pl-PL" sz="1400" dirty="0"/>
              <a:t>. Strauss komponował najpiękniejsze walce.</a:t>
            </a:r>
          </a:p>
        </p:txBody>
      </p:sp>
      <p:pic>
        <p:nvPicPr>
          <p:cNvPr id="10242" name="Picture 2" descr="Wolfgang Amadeus Mozart – Wikipedia, wolna encyklopedia">
            <a:extLst>
              <a:ext uri="{FF2B5EF4-FFF2-40B4-BE49-F238E27FC236}">
                <a16:creationId xmlns:a16="http://schemas.microsoft.com/office/drawing/2014/main" id="{9983209F-0FA0-4CA6-BD98-31769C365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3483938"/>
            <a:ext cx="2520280" cy="32297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16F955D1-EAFB-4287-9558-B552F84BFB24}"/>
              </a:ext>
            </a:extLst>
          </p:cNvPr>
          <p:cNvSpPr/>
          <p:nvPr/>
        </p:nvSpPr>
        <p:spPr>
          <a:xfrm>
            <a:off x="1512213" y="6165304"/>
            <a:ext cx="10070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Mozart</a:t>
            </a:r>
            <a:endParaRPr lang="pl-P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7A474C7E-FAD9-4740-BBE2-499D4D43DD02}"/>
              </a:ext>
            </a:extLst>
          </p:cNvPr>
          <p:cNvSpPr/>
          <p:nvPr/>
        </p:nvSpPr>
        <p:spPr>
          <a:xfrm>
            <a:off x="3743717" y="6168637"/>
            <a:ext cx="13773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dirty="0"/>
              <a:t>Beethoven</a:t>
            </a:r>
            <a:endParaRPr lang="pl-P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46" name="Picture 6" descr="Ludwig van Beethoven – Wikipedia, wolna encyklopedia">
            <a:extLst>
              <a:ext uri="{FF2B5EF4-FFF2-40B4-BE49-F238E27FC236}">
                <a16:creationId xmlns:a16="http://schemas.microsoft.com/office/drawing/2014/main" id="{B6FCF9F3-E8EA-4C6D-93FF-B166D18DF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27" y="3483938"/>
            <a:ext cx="2600085" cy="3133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9A53062C-5CE7-4EB3-806C-C9B4D7A641B6}"/>
              </a:ext>
            </a:extLst>
          </p:cNvPr>
          <p:cNvSpPr/>
          <p:nvPr/>
        </p:nvSpPr>
        <p:spPr>
          <a:xfrm>
            <a:off x="3846619" y="6165304"/>
            <a:ext cx="13773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dirty="0"/>
              <a:t>Beethoven</a:t>
            </a:r>
            <a:endParaRPr lang="pl-P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50" name="Picture 10" descr="Johann Strauss syn – jakimi operetkami zasłynął?. &quot;Wielka sława to żart,  książę błazna jest wart&quot; - Muzyka, teatr, muzea - najważniejsze wiadomości  ze świata kultury m.MowimyJak.pl">
            <a:extLst>
              <a:ext uri="{FF2B5EF4-FFF2-40B4-BE49-F238E27FC236}">
                <a16:creationId xmlns:a16="http://schemas.microsoft.com/office/drawing/2014/main" id="{F8A1D07B-124F-4ED4-A86F-F0B299953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5312" y="3483938"/>
            <a:ext cx="2600085" cy="3185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EF0C7F4F-9FE6-4CB4-9DBD-A040DE43174A}"/>
              </a:ext>
            </a:extLst>
          </p:cNvPr>
          <p:cNvSpPr/>
          <p:nvPr/>
        </p:nvSpPr>
        <p:spPr>
          <a:xfrm>
            <a:off x="6704437" y="6165304"/>
            <a:ext cx="100380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2000" dirty="0"/>
              <a:t>Strauss</a:t>
            </a:r>
            <a:endParaRPr lang="pl-PL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i="1" dirty="0" err="1">
                <a:latin typeface="+mn-lt"/>
              </a:rPr>
              <a:t>Die</a:t>
            </a:r>
            <a:r>
              <a:rPr lang="pl-PL" sz="3600" i="1" dirty="0">
                <a:latin typeface="+mn-lt"/>
              </a:rPr>
              <a:t> Wiener </a:t>
            </a:r>
            <a:r>
              <a:rPr lang="pl-PL" sz="3600" i="1" dirty="0" err="1">
                <a:latin typeface="+mn-lt"/>
              </a:rPr>
              <a:t>Staatsoper</a:t>
            </a:r>
            <a:r>
              <a:rPr lang="pl-PL" sz="4400" i="1" dirty="0">
                <a:latin typeface="+mn-lt"/>
              </a:rPr>
              <a:t/>
            </a:r>
            <a:br>
              <a:rPr lang="pl-PL" sz="4400" i="1" dirty="0">
                <a:latin typeface="+mn-lt"/>
              </a:rPr>
            </a:br>
            <a:r>
              <a:rPr lang="pl-PL" sz="2000" i="1" dirty="0"/>
              <a:t>Opera Narodowa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pl-PL" sz="2400" dirty="0" err="1"/>
              <a:t>Das</a:t>
            </a:r>
            <a:r>
              <a:rPr lang="pl-PL" sz="2400" dirty="0"/>
              <a:t>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ein</a:t>
            </a:r>
            <a:r>
              <a:rPr lang="pl-PL" sz="2400" dirty="0"/>
              <a:t> Symbol der Wiener Kultur.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Staatsoper</a:t>
            </a:r>
            <a:r>
              <a:rPr lang="pl-PL" sz="2400" dirty="0"/>
              <a:t>  </a:t>
            </a:r>
            <a:r>
              <a:rPr lang="pl-PL" sz="2400" dirty="0" err="1"/>
              <a:t>ist</a:t>
            </a:r>
            <a:r>
              <a:rPr lang="pl-PL" sz="2400" dirty="0"/>
              <a:t>  </a:t>
            </a:r>
            <a:r>
              <a:rPr lang="pl-PL" sz="2400" dirty="0" err="1"/>
              <a:t>eine</a:t>
            </a:r>
            <a:r>
              <a:rPr lang="pl-PL" sz="2400" dirty="0"/>
              <a:t> der </a:t>
            </a:r>
            <a:r>
              <a:rPr lang="pl-PL" sz="2400" dirty="0" err="1"/>
              <a:t>wichtigsten</a:t>
            </a:r>
            <a:r>
              <a:rPr lang="pl-PL" sz="2400" dirty="0"/>
              <a:t> </a:t>
            </a:r>
            <a:r>
              <a:rPr lang="pl-PL" sz="2400" dirty="0" err="1"/>
              <a:t>Opernhäuser</a:t>
            </a:r>
            <a:r>
              <a:rPr lang="pl-PL" sz="2400" dirty="0"/>
              <a:t> der </a:t>
            </a:r>
            <a:r>
              <a:rPr lang="pl-PL" sz="2400" dirty="0" err="1"/>
              <a:t>Welt</a:t>
            </a:r>
            <a:r>
              <a:rPr lang="pl-PL" sz="2400" dirty="0"/>
              <a:t>.</a:t>
            </a:r>
            <a:endParaRPr lang="pl-PL" dirty="0"/>
          </a:p>
          <a:p>
            <a:pPr marL="137160" indent="0">
              <a:buNone/>
            </a:pPr>
            <a:r>
              <a:rPr lang="pl-PL" sz="1400" dirty="0"/>
              <a:t>Jest to symbol kultury Wiednia. Opera Narodowa należy do najważniejszych teatrów operowych na świecie.</a:t>
            </a:r>
          </a:p>
        </p:txBody>
      </p:sp>
      <p:pic>
        <p:nvPicPr>
          <p:cNvPr id="6148" name="Picture 4" descr="Wiener Staatsoper">
            <a:extLst>
              <a:ext uri="{FF2B5EF4-FFF2-40B4-BE49-F238E27FC236}">
                <a16:creationId xmlns:a16="http://schemas.microsoft.com/office/drawing/2014/main" id="{BC142E83-E56A-40FC-8326-62ACE2E26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5974" y="3226295"/>
            <a:ext cx="4452201" cy="2968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iener Staatsoper, Wien, Österreich | HiSoUR Kunst Kultur Ausstellung">
            <a:extLst>
              <a:ext uri="{FF2B5EF4-FFF2-40B4-BE49-F238E27FC236}">
                <a16:creationId xmlns:a16="http://schemas.microsoft.com/office/drawing/2014/main" id="{D913B48A-1BC4-43C0-A3E0-96E048A61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825" y="3226295"/>
            <a:ext cx="4326538" cy="2882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96974"/>
          </a:xfrm>
        </p:spPr>
        <p:txBody>
          <a:bodyPr>
            <a:noAutofit/>
          </a:bodyPr>
          <a:lstStyle/>
          <a:p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3200" i="1" dirty="0" err="1">
                <a:latin typeface="+mn-lt"/>
              </a:rPr>
              <a:t>Kunsthaus</a:t>
            </a:r>
            <a:r>
              <a:rPr lang="pl-PL" sz="3200" i="1" dirty="0">
                <a:latin typeface="+mn-lt"/>
              </a:rPr>
              <a:t> Wien – </a:t>
            </a:r>
            <a:r>
              <a:rPr lang="pl-PL" sz="3200" i="1" dirty="0" err="1">
                <a:latin typeface="+mn-lt"/>
              </a:rPr>
              <a:t>Museum</a:t>
            </a:r>
            <a:r>
              <a:rPr lang="pl-PL" sz="3200" i="1" dirty="0">
                <a:latin typeface="+mn-lt"/>
              </a:rPr>
              <a:t>  Hundertwasser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000" i="1" dirty="0">
                <a:latin typeface="+mn-lt"/>
              </a:rPr>
              <a:t>Dom sztuki w Wiedniu – muzeum Hundertwassera</a:t>
            </a:r>
            <a:r>
              <a:rPr lang="pl-PL" sz="2400" i="1" dirty="0">
                <a:latin typeface="+mn-lt"/>
              </a:rPr>
              <a:t/>
            </a:r>
            <a:br>
              <a:rPr lang="pl-PL" sz="2400" i="1" dirty="0">
                <a:latin typeface="+mn-lt"/>
              </a:rPr>
            </a:br>
            <a:endParaRPr lang="pl-PL" sz="24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93643" y="1628800"/>
            <a:ext cx="8229600" cy="4709160"/>
          </a:xfrm>
        </p:spPr>
        <p:txBody>
          <a:bodyPr/>
          <a:lstStyle/>
          <a:p>
            <a:endParaRPr lang="pl-PL" dirty="0"/>
          </a:p>
          <a:p>
            <a:pPr marL="137160" indent="0">
              <a:buNone/>
            </a:pPr>
            <a:r>
              <a:rPr lang="pl-PL" sz="2400" dirty="0"/>
              <a:t>Das </a:t>
            </a:r>
            <a:r>
              <a:rPr lang="pl-PL" sz="2400" dirty="0" err="1"/>
              <a:t>Kunsthaus</a:t>
            </a:r>
            <a:r>
              <a:rPr lang="pl-PL" sz="2400" dirty="0"/>
              <a:t>: </a:t>
            </a:r>
            <a:r>
              <a:rPr lang="pl-PL" sz="2400" dirty="0" err="1"/>
              <a:t>interessante</a:t>
            </a:r>
            <a:r>
              <a:rPr lang="pl-PL" sz="2400" dirty="0"/>
              <a:t>, </a:t>
            </a:r>
            <a:r>
              <a:rPr lang="pl-PL" sz="2400" dirty="0" err="1"/>
              <a:t>farbenfrohe</a:t>
            </a:r>
            <a:r>
              <a:rPr lang="pl-PL" sz="2400" dirty="0"/>
              <a:t> Architektur, </a:t>
            </a:r>
            <a:r>
              <a:rPr lang="pl-PL" sz="2400" dirty="0" err="1"/>
              <a:t>unregelmäßige</a:t>
            </a:r>
            <a:r>
              <a:rPr lang="pl-PL" sz="2400" dirty="0"/>
              <a:t> </a:t>
            </a:r>
            <a:r>
              <a:rPr lang="pl-PL" sz="2400" dirty="0" err="1"/>
              <a:t>Formen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</a:t>
            </a:r>
            <a:r>
              <a:rPr lang="pl-PL" sz="2400" dirty="0" err="1"/>
              <a:t>viel</a:t>
            </a:r>
            <a:r>
              <a:rPr lang="pl-PL" sz="2400" dirty="0"/>
              <a:t> </a:t>
            </a:r>
            <a:r>
              <a:rPr lang="pl-PL" sz="2400" dirty="0" err="1"/>
              <a:t>Grün</a:t>
            </a:r>
            <a:r>
              <a:rPr lang="pl-PL" sz="2400" dirty="0"/>
              <a:t>.</a:t>
            </a:r>
          </a:p>
          <a:p>
            <a:pPr marL="137160" indent="0">
              <a:buNone/>
            </a:pPr>
            <a:r>
              <a:rPr lang="pl-PL" sz="1400" dirty="0"/>
              <a:t> Dom sztuki: ciekawa kolorowa architektura, nieregularne kształty i dużo zieleni.</a:t>
            </a:r>
          </a:p>
        </p:txBody>
      </p:sp>
      <p:pic>
        <p:nvPicPr>
          <p:cNvPr id="7170" name="Picture 2" descr="History &amp; Architecture – Kunst Haus Wien. Museum Hundertwasser">
            <a:extLst>
              <a:ext uri="{FF2B5EF4-FFF2-40B4-BE49-F238E27FC236}">
                <a16:creationId xmlns:a16="http://schemas.microsoft.com/office/drawing/2014/main" id="{F011ED79-95B9-4B1A-B845-E3CE7EC28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46" y="3475358"/>
            <a:ext cx="4113013" cy="29423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Kunst Haus - Hundertwasser Museum: Entry ticket to Kunst Haus Wien -  Hundertwasser in Vienna">
            <a:extLst>
              <a:ext uri="{FF2B5EF4-FFF2-40B4-BE49-F238E27FC236}">
                <a16:creationId xmlns:a16="http://schemas.microsoft.com/office/drawing/2014/main" id="{FF651DF7-0B46-42DC-9F24-0F53C3D17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475358"/>
            <a:ext cx="4330081" cy="3035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txBody>
          <a:bodyPr>
            <a:normAutofit/>
          </a:bodyPr>
          <a:lstStyle/>
          <a:p>
            <a:r>
              <a:rPr lang="pl-PL" sz="3200" i="1" dirty="0">
                <a:latin typeface="+mn-lt"/>
              </a:rPr>
              <a:t>Der Kahlenberg</a:t>
            </a:r>
            <a:br>
              <a:rPr lang="pl-PL" sz="3200" i="1" dirty="0">
                <a:latin typeface="+mn-lt"/>
              </a:rPr>
            </a:br>
            <a:r>
              <a:rPr lang="pl-PL" sz="2000" i="1" dirty="0">
                <a:latin typeface="+mn-lt"/>
              </a:rPr>
              <a:t>Góra</a:t>
            </a:r>
            <a:r>
              <a:rPr lang="pl-PL" sz="2000" dirty="0"/>
              <a:t> </a:t>
            </a:r>
            <a:r>
              <a:rPr lang="pl-PL" sz="2000" i="1" dirty="0">
                <a:latin typeface="+mn-lt"/>
              </a:rPr>
              <a:t>Kahlenberg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 algn="just">
              <a:buNone/>
            </a:pPr>
            <a:r>
              <a:rPr lang="pl-PL" sz="2400" dirty="0"/>
              <a:t>Von </a:t>
            </a:r>
            <a:r>
              <a:rPr lang="pl-PL" sz="2400" dirty="0" err="1"/>
              <a:t>diesem</a:t>
            </a:r>
            <a:r>
              <a:rPr lang="pl-PL" sz="2400" dirty="0"/>
              <a:t> Ort </a:t>
            </a:r>
            <a:r>
              <a:rPr lang="pl-PL" sz="2400" dirty="0" err="1"/>
              <a:t>hat</a:t>
            </a:r>
            <a:r>
              <a:rPr lang="pl-PL" sz="2400" dirty="0"/>
              <a:t> der </a:t>
            </a:r>
            <a:r>
              <a:rPr lang="pl-PL" sz="2400" dirty="0" err="1"/>
              <a:t>polnische</a:t>
            </a:r>
            <a:r>
              <a:rPr lang="pl-PL" sz="2400" dirty="0"/>
              <a:t> König Jan III Sobieski  1683 im Kampf mit den </a:t>
            </a:r>
            <a:r>
              <a:rPr lang="pl-PL" sz="2400" dirty="0" err="1"/>
              <a:t>Türken</a:t>
            </a:r>
            <a:r>
              <a:rPr lang="pl-PL" sz="2400" dirty="0"/>
              <a:t> </a:t>
            </a:r>
            <a:r>
              <a:rPr lang="pl-PL" sz="2400" dirty="0" err="1"/>
              <a:t>befehligt</a:t>
            </a:r>
            <a:r>
              <a:rPr lang="pl-PL" sz="2400" dirty="0"/>
              <a:t> </a:t>
            </a:r>
            <a:r>
              <a:rPr lang="pl-PL" sz="2400" dirty="0" err="1"/>
              <a:t>und</a:t>
            </a:r>
            <a:r>
              <a:rPr lang="pl-PL" sz="2400" dirty="0"/>
              <a:t> er </a:t>
            </a:r>
            <a:r>
              <a:rPr lang="pl-PL" sz="2400" dirty="0" err="1"/>
              <a:t>hat</a:t>
            </a:r>
            <a:r>
              <a:rPr lang="pl-PL" sz="2400" dirty="0"/>
              <a:t> Wien </a:t>
            </a:r>
            <a:r>
              <a:rPr lang="pl-PL" sz="2400" dirty="0" err="1"/>
              <a:t>befreit</a:t>
            </a:r>
            <a:r>
              <a:rPr lang="pl-PL" sz="2400" dirty="0"/>
              <a:t>. Das war </a:t>
            </a:r>
            <a:r>
              <a:rPr lang="pl-PL" sz="2400" dirty="0" err="1"/>
              <a:t>die</a:t>
            </a:r>
            <a:r>
              <a:rPr lang="pl-PL" sz="2400" dirty="0"/>
              <a:t> </a:t>
            </a:r>
            <a:r>
              <a:rPr lang="pl-PL" sz="2400" dirty="0" err="1"/>
              <a:t>Schlacht</a:t>
            </a:r>
            <a:r>
              <a:rPr lang="pl-PL" sz="2400" dirty="0"/>
              <a:t> </a:t>
            </a:r>
            <a:r>
              <a:rPr lang="pl-PL" sz="2400" dirty="0" err="1" smtClean="0"/>
              <a:t>bei</a:t>
            </a:r>
            <a:r>
              <a:rPr lang="pl-PL" sz="2400" dirty="0" smtClean="0"/>
              <a:t> Wien.</a:t>
            </a:r>
            <a:endParaRPr lang="pl-PL" sz="2400" dirty="0"/>
          </a:p>
          <a:p>
            <a:pPr marL="137160" indent="0" algn="just">
              <a:buNone/>
            </a:pPr>
            <a:r>
              <a:rPr lang="pl-PL" sz="1400" dirty="0"/>
              <a:t>Z tego miejsca polski król Jan III Sobieski w 1683r. </a:t>
            </a:r>
            <a:r>
              <a:rPr lang="pl-PL" sz="1400" dirty="0" err="1"/>
              <a:t>dowodzil</a:t>
            </a:r>
            <a:r>
              <a:rPr lang="pl-PL" sz="1400" dirty="0"/>
              <a:t> w bitwie z Turkami i wyzwolił Wiedeń. Była to Bitwa pod Wiedniem.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9ADCFF7D-7597-4D12-925C-C7F7D7641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286124"/>
            <a:ext cx="4531362" cy="33101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4" name="AutoShape 2" descr="image.png"/>
          <p:cNvSpPr>
            <a:spLocks noChangeAspect="1" noChangeArrowheads="1"/>
          </p:cNvSpPr>
          <p:nvPr/>
        </p:nvSpPr>
        <p:spPr bwMode="auto">
          <a:xfrm>
            <a:off x="155575" y="-1089025"/>
            <a:ext cx="2095500" cy="227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3316" name="AutoShape 4" descr="image.png"/>
          <p:cNvSpPr>
            <a:spLocks noChangeAspect="1" noChangeArrowheads="1"/>
          </p:cNvSpPr>
          <p:nvPr/>
        </p:nvSpPr>
        <p:spPr bwMode="auto">
          <a:xfrm>
            <a:off x="155575" y="-1089025"/>
            <a:ext cx="2095500" cy="2276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3571876"/>
            <a:ext cx="2381252" cy="2586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i="1" dirty="0">
                <a:latin typeface="+mn-lt"/>
              </a:rPr>
              <a:t>Der </a:t>
            </a:r>
            <a:r>
              <a:rPr lang="pl-PL" sz="3200" i="1" dirty="0" err="1">
                <a:latin typeface="+mn-lt"/>
              </a:rPr>
              <a:t>Grüne</a:t>
            </a:r>
            <a:r>
              <a:rPr lang="pl-PL" sz="3200" i="1" dirty="0">
                <a:latin typeface="+mn-lt"/>
              </a:rPr>
              <a:t> Prater 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r>
              <a:rPr lang="pl-PL" sz="2000" i="1" dirty="0">
                <a:latin typeface="+mn-lt"/>
              </a:rPr>
              <a:t>Zielony </a:t>
            </a:r>
            <a:r>
              <a:rPr lang="pl-PL" sz="2000" i="1" dirty="0" err="1">
                <a:latin typeface="+mn-lt"/>
              </a:rPr>
              <a:t>prater</a:t>
            </a:r>
            <a:endParaRPr lang="pl-PL" sz="20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pl-PL" sz="2400" dirty="0"/>
              <a:t>Der Prater </a:t>
            </a:r>
            <a:r>
              <a:rPr lang="pl-PL" sz="2400" dirty="0" err="1"/>
              <a:t>ist</a:t>
            </a:r>
            <a:r>
              <a:rPr lang="pl-PL" sz="2400" dirty="0"/>
              <a:t> der Wiener </a:t>
            </a:r>
            <a:r>
              <a:rPr lang="pl-PL" sz="2400" dirty="0" err="1" smtClean="0"/>
              <a:t>Vergnügungspark</a:t>
            </a:r>
            <a:r>
              <a:rPr lang="pl-PL" sz="2400" dirty="0"/>
              <a:t>. Er </a:t>
            </a:r>
            <a:r>
              <a:rPr lang="pl-PL" sz="2400" dirty="0" err="1"/>
              <a:t>ist</a:t>
            </a:r>
            <a:r>
              <a:rPr lang="pl-PL" sz="2400" dirty="0"/>
              <a:t> </a:t>
            </a:r>
            <a:r>
              <a:rPr lang="pl-PL" sz="2400" dirty="0" err="1"/>
              <a:t>auch</a:t>
            </a:r>
            <a:r>
              <a:rPr lang="pl-PL" sz="2400" dirty="0"/>
              <a:t> der </a:t>
            </a:r>
            <a:r>
              <a:rPr lang="pl-PL" sz="2400" dirty="0" err="1"/>
              <a:t>schönste</a:t>
            </a:r>
            <a:r>
              <a:rPr lang="pl-PL" sz="2400" dirty="0"/>
              <a:t>  </a:t>
            </a:r>
            <a:r>
              <a:rPr lang="pl-PL" sz="2400" dirty="0" err="1"/>
              <a:t>Stadtpark</a:t>
            </a:r>
            <a:r>
              <a:rPr lang="pl-PL" sz="2400" dirty="0"/>
              <a:t> der </a:t>
            </a:r>
            <a:r>
              <a:rPr lang="pl-PL" sz="2400" dirty="0" err="1"/>
              <a:t>Welt</a:t>
            </a:r>
            <a:r>
              <a:rPr lang="pl-PL" sz="2400" dirty="0"/>
              <a:t>.</a:t>
            </a:r>
          </a:p>
          <a:p>
            <a:pPr marL="137160" indent="0">
              <a:buNone/>
            </a:pPr>
            <a:r>
              <a:rPr lang="pl-PL" sz="1400" dirty="0"/>
              <a:t>Prater jest wiedeńskim parkiem rozrywki. Jest też jednym z najpiękniejszych parków miejskich na świecie.</a:t>
            </a:r>
          </a:p>
        </p:txBody>
      </p:sp>
      <p:pic>
        <p:nvPicPr>
          <p:cNvPr id="9218" name="Picture 2" descr="Grüner Prater in Wien, Österreich | Franks Travelbox">
            <a:extLst>
              <a:ext uri="{FF2B5EF4-FFF2-40B4-BE49-F238E27FC236}">
                <a16:creationId xmlns:a16="http://schemas.microsoft.com/office/drawing/2014/main" id="{7D52E7C0-831D-4843-AEA3-79F9C2EC7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773" y="4912899"/>
            <a:ext cx="3324490" cy="1719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Prater - Austria - Wirtualny przewodnik turystyczny - navtur.pl">
            <a:extLst>
              <a:ext uri="{FF2B5EF4-FFF2-40B4-BE49-F238E27FC236}">
                <a16:creationId xmlns:a16="http://schemas.microsoft.com/office/drawing/2014/main" id="{DB7BCFAB-D70C-41AE-9783-48A789D2B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6773" y="3115632"/>
            <a:ext cx="3324490" cy="1797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Prater, Vienna | Amusement park, Cities in europe, Heart of europe">
            <a:extLst>
              <a:ext uri="{FF2B5EF4-FFF2-40B4-BE49-F238E27FC236}">
                <a16:creationId xmlns:a16="http://schemas.microsoft.com/office/drawing/2014/main" id="{F975B789-E655-4B75-AD4D-2F840D925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070" y="3106660"/>
            <a:ext cx="4531771" cy="35255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3992" y="2564904"/>
            <a:ext cx="8229600" cy="1143000"/>
          </a:xfrm>
        </p:spPr>
        <p:txBody>
          <a:bodyPr>
            <a:noAutofit/>
          </a:bodyPr>
          <a:lstStyle/>
          <a:p>
            <a:r>
              <a:rPr lang="pl-PL" sz="4000" i="1" dirty="0" err="1">
                <a:latin typeface="Book Antiqua" pitchFamily="18" charset="0"/>
              </a:rPr>
              <a:t>Wofür</a:t>
            </a:r>
            <a:r>
              <a:rPr lang="pl-PL" sz="4000" i="1" dirty="0">
                <a:latin typeface="Book Antiqua" pitchFamily="18" charset="0"/>
              </a:rPr>
              <a:t> </a:t>
            </a:r>
            <a:r>
              <a:rPr lang="pl-PL" sz="4000" i="1" dirty="0" err="1">
                <a:latin typeface="Book Antiqua" pitchFamily="18" charset="0"/>
              </a:rPr>
              <a:t>ist</a:t>
            </a:r>
            <a:r>
              <a:rPr lang="pl-PL" sz="4000" i="1" dirty="0">
                <a:latin typeface="Book Antiqua" pitchFamily="18" charset="0"/>
              </a:rPr>
              <a:t> </a:t>
            </a:r>
            <a:r>
              <a:rPr lang="pl-PL" sz="4000" i="1" dirty="0" err="1">
                <a:latin typeface="Book Antiqua" pitchFamily="18" charset="0"/>
              </a:rPr>
              <a:t>Österreich</a:t>
            </a:r>
            <a:r>
              <a:rPr lang="pl-PL" sz="4000" i="1" dirty="0">
                <a:latin typeface="Book Antiqua" pitchFamily="18" charset="0"/>
              </a:rPr>
              <a:t> in der </a:t>
            </a:r>
            <a:r>
              <a:rPr lang="pl-PL" sz="4000" i="1" dirty="0" err="1">
                <a:latin typeface="Book Antiqua" pitchFamily="18" charset="0"/>
              </a:rPr>
              <a:t>Welt</a:t>
            </a:r>
            <a:r>
              <a:rPr lang="pl-PL" sz="4000" i="1" dirty="0">
                <a:latin typeface="Book Antiqua" pitchFamily="18" charset="0"/>
              </a:rPr>
              <a:t> </a:t>
            </a:r>
            <a:r>
              <a:rPr lang="pl-PL" sz="4000" i="1" dirty="0" err="1">
                <a:latin typeface="Book Antiqua" pitchFamily="18" charset="0"/>
              </a:rPr>
              <a:t>bekannt</a:t>
            </a:r>
            <a:r>
              <a:rPr lang="pl-PL" sz="4000" i="1" dirty="0">
                <a:latin typeface="Book Antiqua" pitchFamily="18" charset="0"/>
              </a:rPr>
              <a:t>?</a:t>
            </a:r>
            <a:r>
              <a:rPr lang="pl-PL" sz="4000" i="1" dirty="0"/>
              <a:t> </a:t>
            </a:r>
            <a:br>
              <a:rPr lang="pl-PL" sz="4000" i="1" dirty="0"/>
            </a:br>
            <a:r>
              <a:rPr lang="pl-PL" sz="2000" i="1" dirty="0"/>
              <a:t>Z czego znana jest Austria na świecie?</a:t>
            </a:r>
            <a:endParaRPr lang="pl-PL" sz="2000" i="1" dirty="0">
              <a:latin typeface="Book Antiqua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05209" y="1844824"/>
            <a:ext cx="8229600" cy="4709160"/>
          </a:xfrm>
        </p:spPr>
        <p:txBody>
          <a:bodyPr/>
          <a:lstStyle/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567065"/>
          </a:xfrm>
        </p:spPr>
        <p:txBody>
          <a:bodyPr>
            <a:normAutofit fontScale="90000"/>
          </a:bodyPr>
          <a:lstStyle/>
          <a:p>
            <a:r>
              <a:rPr lang="pl-PL" sz="4000" dirty="0">
                <a:latin typeface="+mn-lt"/>
              </a:rPr>
              <a:t/>
            </a:r>
            <a:br>
              <a:rPr lang="pl-PL" sz="4000" dirty="0">
                <a:latin typeface="+mn-lt"/>
              </a:rPr>
            </a:br>
            <a:r>
              <a:rPr lang="pl-PL" sz="4400" i="1" dirty="0" err="1">
                <a:latin typeface="+mn-lt"/>
              </a:rPr>
              <a:t>Europas</a:t>
            </a:r>
            <a:r>
              <a:rPr lang="pl-PL" sz="4400" i="1" dirty="0">
                <a:latin typeface="+mn-lt"/>
              </a:rPr>
              <a:t> </a:t>
            </a:r>
            <a:r>
              <a:rPr lang="pl-PL" sz="4400" i="1" dirty="0" err="1">
                <a:latin typeface="+mn-lt"/>
              </a:rPr>
              <a:t>Ski-Hauptstadt</a:t>
            </a:r>
            <a:r>
              <a:rPr lang="pl-PL" sz="4400" i="1" dirty="0">
                <a:latin typeface="+mn-lt"/>
              </a:rPr>
              <a:t> </a:t>
            </a:r>
            <a:br>
              <a:rPr lang="pl-PL" sz="4400" i="1" dirty="0">
                <a:latin typeface="+mn-lt"/>
              </a:rPr>
            </a:br>
            <a:r>
              <a:rPr lang="pl-PL" sz="4400" i="1" dirty="0">
                <a:latin typeface="+mn-lt"/>
              </a:rPr>
              <a:t> </a:t>
            </a:r>
            <a:r>
              <a:rPr lang="pl-PL" sz="3100" i="1" dirty="0">
                <a:latin typeface="+mn-lt"/>
              </a:rPr>
              <a:t>Narciarska stolica Europy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643182"/>
            <a:ext cx="8229600" cy="3666178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2290" name="Picture 2" descr="Narciarskie stolice Europy, czyli raj dla miłośników sportów zimowych -  Dziennik.pl">
            <a:extLst>
              <a:ext uri="{FF2B5EF4-FFF2-40B4-BE49-F238E27FC236}">
                <a16:creationId xmlns:a16="http://schemas.microsoft.com/office/drawing/2014/main" id="{BF4B2DF3-B569-4972-BC8B-D5EA6530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22677">
            <a:off x="278508" y="2224289"/>
            <a:ext cx="4183642" cy="3102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Oferty biur podróży na ferie, weekend, wakacje, Sylwestra!">
            <a:extLst>
              <a:ext uri="{FF2B5EF4-FFF2-40B4-BE49-F238E27FC236}">
                <a16:creationId xmlns:a16="http://schemas.microsoft.com/office/drawing/2014/main" id="{71BBBC87-210A-43D3-87A2-DAECF8BC0C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6" descr="Oferty biur podróży na ferie, weekend, wakacje, Sylwestra!">
            <a:extLst>
              <a:ext uri="{FF2B5EF4-FFF2-40B4-BE49-F238E27FC236}">
                <a16:creationId xmlns:a16="http://schemas.microsoft.com/office/drawing/2014/main" id="{080CDA94-E962-4E77-B328-B774A5E0F1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296" name="Picture 8" descr="Onet On Tour - Najpiękniejsze trasy narciarskie w Austrii">
            <a:extLst>
              <a:ext uri="{FF2B5EF4-FFF2-40B4-BE49-F238E27FC236}">
                <a16:creationId xmlns:a16="http://schemas.microsoft.com/office/drawing/2014/main" id="{8A108F0F-4869-4020-8C81-3421BF57F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08344">
            <a:off x="4929985" y="2052579"/>
            <a:ext cx="3813615" cy="2448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Nouvel An au ski :10 idées pour un Jour de l'An inoubliable !">
            <a:extLst>
              <a:ext uri="{FF2B5EF4-FFF2-40B4-BE49-F238E27FC236}">
                <a16:creationId xmlns:a16="http://schemas.microsoft.com/office/drawing/2014/main" id="{AFE3F97F-46BF-4A5C-B682-A3F9F9C2F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304047">
            <a:off x="3468275" y="4656730"/>
            <a:ext cx="3551866" cy="1659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l-PL" sz="4000" i="1" dirty="0" err="1">
                <a:latin typeface="+mn-lt"/>
              </a:rPr>
              <a:t>Schöne</a:t>
            </a:r>
            <a:r>
              <a:rPr lang="pl-PL" sz="4000" i="1" dirty="0">
                <a:latin typeface="+mn-lt"/>
              </a:rPr>
              <a:t> </a:t>
            </a:r>
            <a:r>
              <a:rPr lang="pl-PL" sz="4000" i="1" dirty="0" err="1">
                <a:latin typeface="+mn-lt"/>
              </a:rPr>
              <a:t>Aussichten</a:t>
            </a:r>
            <a:r>
              <a:rPr lang="pl-PL" sz="4000" i="1" dirty="0">
                <a:latin typeface="+mn-lt"/>
              </a:rPr>
              <a:t> </a:t>
            </a:r>
            <a:r>
              <a:rPr lang="pl-PL" sz="4000" i="1" dirty="0" err="1">
                <a:latin typeface="+mn-lt"/>
              </a:rPr>
              <a:t>und</a:t>
            </a:r>
            <a:r>
              <a:rPr lang="pl-PL" sz="4000" i="1" dirty="0">
                <a:latin typeface="+mn-lt"/>
              </a:rPr>
              <a:t> </a:t>
            </a:r>
            <a:r>
              <a:rPr lang="pl-PL" sz="4000" i="1" dirty="0" err="1">
                <a:latin typeface="+mn-lt"/>
              </a:rPr>
              <a:t>Landschaftsparks</a:t>
            </a:r>
            <a:r>
              <a:rPr lang="pl-PL" sz="4000" i="1" dirty="0">
                <a:latin typeface="+mn-lt"/>
              </a:rPr>
              <a:t> </a:t>
            </a:r>
            <a:br>
              <a:rPr lang="pl-PL" sz="4000" i="1" dirty="0">
                <a:latin typeface="+mn-lt"/>
              </a:rPr>
            </a:br>
            <a:r>
              <a:rPr lang="pl-PL" sz="2400" i="1" dirty="0">
                <a:latin typeface="+mn-lt"/>
              </a:rPr>
              <a:t>Przepiękne widoki i parki krajobrazowe</a:t>
            </a:r>
            <a:r>
              <a:rPr lang="pl-PL" sz="4000" i="1" dirty="0">
                <a:latin typeface="+mn-lt"/>
              </a:rPr>
              <a:t/>
            </a:r>
            <a:br>
              <a:rPr lang="pl-PL" sz="4000" i="1" dirty="0">
                <a:latin typeface="+mn-lt"/>
              </a:rPr>
            </a:br>
            <a:endParaRPr lang="pl-PL" sz="4000" i="1" dirty="0">
              <a:latin typeface="+mn-lt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3314" name="Picture 2" descr="Hallstatt, Austria - jedno z najpiękniejszych miasteczek w Europie">
            <a:extLst>
              <a:ext uri="{FF2B5EF4-FFF2-40B4-BE49-F238E27FC236}">
                <a16:creationId xmlns:a16="http://schemas.microsoft.com/office/drawing/2014/main" id="{C97CF3FA-3D87-4C69-84AB-20581E12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83824">
            <a:off x="5510790" y="1939364"/>
            <a:ext cx="3377954" cy="2229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Pociągiem przez Austrię">
            <a:extLst>
              <a:ext uri="{FF2B5EF4-FFF2-40B4-BE49-F238E27FC236}">
                <a16:creationId xmlns:a16="http://schemas.microsoft.com/office/drawing/2014/main" id="{21100FDB-0B3C-4793-B354-CC3216B25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82571">
            <a:off x="212078" y="2285279"/>
            <a:ext cx="5108050" cy="23943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Wąwozy w Tyrolu | Tyrol w Austrii">
            <a:extLst>
              <a:ext uri="{FF2B5EF4-FFF2-40B4-BE49-F238E27FC236}">
                <a16:creationId xmlns:a16="http://schemas.microsoft.com/office/drawing/2014/main" id="{BE6A6009-DA69-4255-B33D-ADC29AE82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245752">
            <a:off x="3787542" y="4352013"/>
            <a:ext cx="3562350" cy="200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7000">
    <p:wheel spokes="8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erzchołek">
  <a:themeElements>
    <a:clrScheme name="Wierzchołek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Wierzchołek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ierzchołek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4311</TotalTime>
  <Words>5171</Words>
  <Application>Microsoft Office PowerPoint</Application>
  <PresentationFormat>Pokaz na ekranie (4:3)</PresentationFormat>
  <Paragraphs>408</Paragraphs>
  <Slides>105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105</vt:i4>
      </vt:variant>
    </vt:vector>
  </HeadingPairs>
  <TitlesOfParts>
    <vt:vector size="113" baseType="lpstr">
      <vt:lpstr>Arial</vt:lpstr>
      <vt:lpstr>Book Antiqua</vt:lpstr>
      <vt:lpstr>Calibri</vt:lpstr>
      <vt:lpstr>Lucida Sans</vt:lpstr>
      <vt:lpstr>Wingdings</vt:lpstr>
      <vt:lpstr>Wingdings 2</vt:lpstr>
      <vt:lpstr>Wingdings 3</vt:lpstr>
      <vt:lpstr>Wierzchołek</vt:lpstr>
      <vt:lpstr>Wir laden zum Ansehen unserer Präsentation ein.  </vt:lpstr>
      <vt:lpstr>Prezentacja programu PowerPoint</vt:lpstr>
      <vt:lpstr>Deutschland niemcy</vt:lpstr>
      <vt:lpstr>Prezentacja programu PowerPoint</vt:lpstr>
      <vt:lpstr> </vt:lpstr>
      <vt:lpstr>Prezentacja programu PowerPoint</vt:lpstr>
      <vt:lpstr>Berlin</vt:lpstr>
      <vt:lpstr>Prezentacja programu PowerPoint</vt:lpstr>
      <vt:lpstr>Was soll man in Berlin sehen? Co powinno się zobaczyć w Berlinie?</vt:lpstr>
      <vt:lpstr>  </vt:lpstr>
      <vt:lpstr>Prezentacja programu PowerPoint</vt:lpstr>
      <vt:lpstr>Prezentacja programu PowerPoint</vt:lpstr>
      <vt:lpstr>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                                                                                           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LIECHTENSTEIN LIECHTENSTEIN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Das Rote Haus Czerwony dom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Die schweiz Szwajcaria</vt:lpstr>
      <vt:lpstr>Die Lage der Schweiz Położenie Szwajcarii</vt:lpstr>
      <vt:lpstr>Die Schweiz – Bundesland Szwajcaria</vt:lpstr>
      <vt:lpstr>Die Schweiz – Allgemeine Informationen Szwajcaria – ogólne informacje</vt:lpstr>
      <vt:lpstr>Prezentacja programu PowerPoint</vt:lpstr>
      <vt:lpstr>Bern Berno</vt:lpstr>
      <vt:lpstr>Prezentacja programu PowerPoint</vt:lpstr>
      <vt:lpstr>Prezentacja programu PowerPoint</vt:lpstr>
      <vt:lpstr>Was soll man in Bern sehen? Co powinno się zobaczyć w Bernie?</vt:lpstr>
      <vt:lpstr>Die Altstadt Starówka </vt:lpstr>
      <vt:lpstr>Das Berner Rathaus Ratusz berneński</vt:lpstr>
      <vt:lpstr>Bundeshaus und Bundesplatz Budynek i plac federalny</vt:lpstr>
      <vt:lpstr>Das Haus von Albert Einstein Dom Alberta Einsteina</vt:lpstr>
      <vt:lpstr>Bärenpark Park niedźwiedzi</vt:lpstr>
      <vt:lpstr>Tierpark  Dählhölzli Ogród zoologiczny Dählhölzli</vt:lpstr>
      <vt:lpstr>Rosengarten Ogród różany w Bernie</vt:lpstr>
      <vt:lpstr>Kathedrale St. Peter und Paul  Katedra Piotr i Pawła </vt:lpstr>
      <vt:lpstr>Die Zytglogge – Der Zeitglockenturm Die Zytglogge – wieża zegarowa</vt:lpstr>
      <vt:lpstr>Museum der schönen Künste in Bern Muzeum sztuk pięknych w Bernie</vt:lpstr>
      <vt:lpstr>Wofür ist die Schweiz in der Welt bekannt? Z czego znana jest Szwajcaria na świecie?</vt:lpstr>
      <vt:lpstr>Uhren Zegarki </vt:lpstr>
      <vt:lpstr> Schokolade Czekolada</vt:lpstr>
      <vt:lpstr> Banken Banki</vt:lpstr>
      <vt:lpstr>Käse Sery </vt:lpstr>
      <vt:lpstr>Alpine Ferienorte Alpejskie ośrodki wypoczynkowe</vt:lpstr>
      <vt:lpstr>ÖSTERREICH Austria</vt:lpstr>
      <vt:lpstr>Die Lage von Österreich Położenie Austrii</vt:lpstr>
      <vt:lpstr>Österreich - Bundesland</vt:lpstr>
      <vt:lpstr>Österreich – Allgemeine Informationen Austria – informacje ogólne</vt:lpstr>
      <vt:lpstr>Wien Wiedeń</vt:lpstr>
      <vt:lpstr>Wien ist lebenswert Wiedeń jest wart życia</vt:lpstr>
      <vt:lpstr>Prezentacja programu PowerPoint</vt:lpstr>
      <vt:lpstr>Was soll man in Wien sehen? Co powinno się zobaczyć w Wiedniu?</vt:lpstr>
      <vt:lpstr>Schloss Schönbrunn Pałac Schönbrunn</vt:lpstr>
      <vt:lpstr>Der Garten und das Kutschenmuseum Ogród i muzeum powozów</vt:lpstr>
      <vt:lpstr>Die Gloriette Glorietta</vt:lpstr>
      <vt:lpstr>Die Hofburg – die Kaiserrezidenz der Habsburger Hofburg – cesarska rezydencja Habsburgów</vt:lpstr>
      <vt:lpstr>Die Spanische Hofreitschule Hiszpańska Dworska Szkoła Jazdy</vt:lpstr>
      <vt:lpstr>Der Stephansdom Katedra Św.Szczepana</vt:lpstr>
      <vt:lpstr>Der Tiergarten in Schönbrunn Ogród zoologiczny w Schönbrunn</vt:lpstr>
      <vt:lpstr>Wien – Welthauptstadt der Musik Wiedeń – światowa stolica muzyki.</vt:lpstr>
      <vt:lpstr>Die Wiener Staatsoper Opera Narodowa</vt:lpstr>
      <vt:lpstr> Kunsthaus Wien – Museum  Hundertwasser Dom sztuki w Wiedniu – muzeum Hundertwassera </vt:lpstr>
      <vt:lpstr>Der Kahlenberg Góra Kahlenberg</vt:lpstr>
      <vt:lpstr>Der Grüne Prater  Zielony prater</vt:lpstr>
      <vt:lpstr>Wofür ist Österreich in der Welt bekannt?  Z czego znana jest Austria na świecie?</vt:lpstr>
      <vt:lpstr> Europas Ski-Hauptstadt   Narciarska stolica Europy</vt:lpstr>
      <vt:lpstr>Schöne Aussichten und Landschaftsparks  Przepiękne widoki i parki krajobrazowe </vt:lpstr>
      <vt:lpstr>Wiener Schnitzel und Wiener Erdäpfelsalat Wiedeński sznycel i sałatka ziemniaczana</vt:lpstr>
      <vt:lpstr>Leckeres Dessert – Wiener Apfelstrudel Pyszny deser – strudel jabłkowy</vt:lpstr>
      <vt:lpstr>Sachertorte  Tort Sachera</vt:lpstr>
      <vt:lpstr>Svarowski – Kristalle  Kryształy Swarovskiego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Deutschland</dc:title>
  <dc:creator>INTEL</dc:creator>
  <cp:lastModifiedBy>Tomek</cp:lastModifiedBy>
  <cp:revision>1377</cp:revision>
  <dcterms:created xsi:type="dcterms:W3CDTF">2021-03-13T08:31:57Z</dcterms:created>
  <dcterms:modified xsi:type="dcterms:W3CDTF">2021-04-30T06:55:10Z</dcterms:modified>
</cp:coreProperties>
</file>