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 id="2147483696" r:id="rId4"/>
  </p:sldMasterIdLst>
  <p:notesMasterIdLst>
    <p:notesMasterId r:id="rId5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x="9144000" cy="5143500" type="screen16x9"/>
  <p:notesSz cx="6858000" cy="9144000"/>
  <p:embeddedFontLst>
    <p:embeddedFont>
      <p:font typeface="Lato Black" panose="020B0604020202020204" charset="-18"/>
      <p:bold r:id="rId58"/>
      <p:boldItalic r:id="rId59"/>
    </p:embeddedFont>
    <p:embeddedFont>
      <p:font typeface="Caveat" panose="020B0604020202020204" charset="0"/>
      <p:regular r:id="rId60"/>
      <p:bold r:id="rId61"/>
    </p:embeddedFont>
    <p:embeddedFont>
      <p:font typeface="Source Sans Pro" panose="020B0503030403020204" pitchFamily="34" charset="0"/>
      <p:regular r:id="rId62"/>
      <p:bold r:id="rId63"/>
      <p:italic r:id="rId64"/>
      <p:boldItalic r:id="rId65"/>
    </p:embeddedFont>
    <p:embeddedFont>
      <p:font typeface="Georgia" panose="02040502050405020303" pitchFamily="18" charset="0"/>
      <p:regular r:id="rId66"/>
      <p:bold r:id="rId67"/>
      <p:italic r:id="rId68"/>
      <p:boldItalic r:id="rId69"/>
    </p:embeddedFont>
    <p:embeddedFont>
      <p:font typeface="Nunito" panose="020B0604020202020204" charset="-18"/>
      <p:regular r:id="rId70"/>
      <p:bold r:id="rId71"/>
      <p:italic r:id="rId72"/>
      <p:boldItalic r:id="rId73"/>
    </p:embeddedFont>
    <p:embeddedFont>
      <p:font typeface="Trebuchet MS" panose="020B0603020202020204" pitchFamily="34" charset="0"/>
      <p:regular r:id="rId74"/>
      <p:bold r:id="rId75"/>
      <p:italic r:id="rId76"/>
      <p:boldItalic r:id="rId77"/>
    </p:embeddedFont>
    <p:embeddedFont>
      <p:font typeface="Roboto" panose="020B0604020202020204" charset="0"/>
      <p:regular r:id="rId78"/>
      <p:bold r:id="rId79"/>
      <p:italic r:id="rId80"/>
      <p:boldItalic r:id="rId81"/>
    </p:embeddedFont>
    <p:embeddedFont>
      <p:font typeface="Raleway" panose="020B0604020202020204" charset="-18"/>
      <p:regular r:id="rId82"/>
      <p:bold r:id="rId83"/>
      <p:italic r:id="rId84"/>
      <p:boldItalic r:id="rId85"/>
    </p:embeddedFont>
    <p:embeddedFont>
      <p:font typeface="Lato" panose="020B0604020202020204" charset="-18"/>
      <p:regular r:id="rId86"/>
      <p:bold r:id="rId87"/>
      <p:italic r:id="rId88"/>
      <p:boldItalic r:id="rId89"/>
    </p:embeddedFont>
    <p:embeddedFont>
      <p:font typeface="Calibri" panose="020F050202020403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1530"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1.xml"/><Relationship Id="rId90" Type="http://schemas.openxmlformats.org/officeDocument/2006/relationships/font" Target="fonts/font33.fntdata"/><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7.fntdata"/><Relationship Id="rId69" Type="http://schemas.openxmlformats.org/officeDocument/2006/relationships/font" Target="fonts/font12.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font" Target="fonts/font34.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9.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4.fntdata"/><Relationship Id="rId92" Type="http://schemas.openxmlformats.org/officeDocument/2006/relationships/font" Target="fonts/font3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93" Type="http://schemas.openxmlformats.org/officeDocument/2006/relationships/font" Target="fonts/font3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762823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2c3f57df0_2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d2c3f57df0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d2c3f57df0_2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d2c3f57df0_2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2c3f57df0_2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d2c3f57df0_2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d2c3f57df0_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d2c3f57df0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2c3f57df0_2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gd2c3f57df0_2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2c3f57df0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gd2c3f57df0_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d2c3f57df0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d2c3f57df0_2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d2c3f57df0_2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d2c3f57df0_2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d2c3f57df0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d2c3f57df0_2_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d2c3f57df0_2_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d2c3f57df0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gd2c3f57df0_2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d2c3f57df0_2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d2c3f57df0_2_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d2c3f57df0_2_2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d2c3f57df0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d2c3f57df0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d2c3f57df0_2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d2c3f57df0_2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d2c3f57df0_2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2c3f57df0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d2c3f57df0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d2c3f57df0_2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gd2c3f57df0_2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d2c3f57df0_2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gd2c3f57df0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d2c3f57df0_2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d2c3f57df0_2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d2c3f57df0_2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d2c3f57df0_2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gd2c3f57df0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2c3f57df0_2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d2c3f57df0_2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d2c3f57df0_7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d2c3f57df0_7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d2c3f57df0_7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d2c3f57df0_7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2c3f57df0_7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d2c3f57df0_7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d2c3f57df0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d2c3f57df0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d2c3f57df0_7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d2c3f57df0_7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d2c3f57df0_7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d2c3f57df0_7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d2c3f57df0_7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gd2c3f57df0_7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d2c3f57df0_7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gd2c3f57df0_7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d2c3f57df0_7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d2c3f57df0_7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
              <a:t>Zdjęcia</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d2c3f57df0_7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 name="Google Shape;605;gd2c3f57df0_7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d2c3f57df0_7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d2c3f57df0_7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d2c3f57df0_7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d2c3f57df0_7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d2c3f57df0_7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gd2c3f57df0_7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d2c3f57df0_12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0" name="Google Shape;640;gd2c3f57df0_12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d2c3f57df0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d2c3f57df0_2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2c3f57df0_1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d2c3f57df0_12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d2c3f57df0_1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gd2c3f57df0_12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d2c3f57df0_1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gd2c3f57df0_12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d2c3f57df0_12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8" name="Google Shape;678;gd2c3f57df0_12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d2c3f57df0_12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gd2c3f57df0_12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d2c3f57df0_12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d2c3f57df0_12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d2c3f57df0_1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6" name="Google Shape;706;gd2c3f57df0_12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2c3f57df0_12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gd2c3f57df0_12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d2c3f57df0_1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gd2c3f57df0_12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2c3f57df0_12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gd2c3f57df0_12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d2c3f57df0_2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d2c3f57df0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d2c3f57df0_12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gd2c3f57df0_12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2c3f57df0_12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gd2c3f57df0_12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d2c3f57df0_12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gd2c3f57df0_12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2c3f57df0_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d2c3f57df0_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2c3f57df0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d2c3f57df0_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2c3f57df0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d2c3f57df0_2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2c3f57df0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d2c3f57df0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lajd tytułowy" type="title">
  <p:cSld name="TITLE">
    <p:spTree>
      <p:nvGrpSpPr>
        <p:cNvPr id="1" name="Shape 60"/>
        <p:cNvGrpSpPr/>
        <p:nvPr/>
      </p:nvGrpSpPr>
      <p:grpSpPr>
        <a:xfrm>
          <a:off x="0" y="0"/>
          <a:ext cx="0" cy="0"/>
          <a:chOff x="0" y="0"/>
          <a:chExt cx="0" cy="0"/>
        </a:xfrm>
      </p:grpSpPr>
      <p:sp>
        <p:nvSpPr>
          <p:cNvPr id="61" name="Google Shape;61;p14"/>
          <p:cNvSpPr/>
          <p:nvPr/>
        </p:nvSpPr>
        <p:spPr>
          <a:xfrm>
            <a:off x="0" y="2900190"/>
            <a:ext cx="9144000" cy="224331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62" name="Google Shape;62;p14"/>
          <p:cNvSpPr/>
          <p:nvPr/>
        </p:nvSpPr>
        <p:spPr>
          <a:xfrm>
            <a:off x="0" y="0"/>
            <a:ext cx="9144000" cy="290019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63" name="Google Shape;63;p14"/>
          <p:cNvSpPr/>
          <p:nvPr/>
        </p:nvSpPr>
        <p:spPr>
          <a:xfrm>
            <a:off x="0" y="1989233"/>
            <a:ext cx="9144000" cy="17145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64" name="Google Shape;64;p14"/>
          <p:cNvSpPr/>
          <p:nvPr/>
        </p:nvSpPr>
        <p:spPr>
          <a:xfrm>
            <a:off x="0" y="1200150"/>
            <a:ext cx="9144000" cy="382905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65" name="Google Shape;65;p14"/>
          <p:cNvSpPr txBox="1">
            <a:spLocks noGrp="1"/>
          </p:cNvSpPr>
          <p:nvPr>
            <p:ph type="subTitle" idx="1"/>
          </p:nvPr>
        </p:nvSpPr>
        <p:spPr>
          <a:xfrm>
            <a:off x="1473795" y="3789409"/>
            <a:ext cx="5637010" cy="661589"/>
          </a:xfrm>
          <a:prstGeom prst="rect">
            <a:avLst/>
          </a:prstGeom>
          <a:noFill/>
          <a:ln>
            <a:noFill/>
          </a:ln>
        </p:spPr>
        <p:txBody>
          <a:bodyPr spcFirstLastPara="1" wrap="square" lIns="91425" tIns="45700" rIns="91425" bIns="45700" anchor="t" anchorCtr="0">
            <a:normAutofit/>
          </a:bodyPr>
          <a:lstStyle>
            <a:lvl1pPr lvl="0" algn="l">
              <a:spcBef>
                <a:spcPts val="440"/>
              </a:spcBef>
              <a:spcAft>
                <a:spcPts val="0"/>
              </a:spcAft>
              <a:buSzPts val="2860"/>
              <a:buNone/>
              <a:defRPr sz="2200">
                <a:solidFill>
                  <a:schemeClr val="dk2"/>
                </a:solidFill>
              </a:defRPr>
            </a:lvl1pPr>
            <a:lvl2pPr lvl="1" algn="ctr">
              <a:spcBef>
                <a:spcPts val="400"/>
              </a:spcBef>
              <a:spcAft>
                <a:spcPts val="0"/>
              </a:spcAft>
              <a:buSzPts val="2600"/>
              <a:buNone/>
              <a:defRPr>
                <a:solidFill>
                  <a:srgbClr val="888888"/>
                </a:solidFill>
              </a:defRPr>
            </a:lvl2pPr>
            <a:lvl3pPr lvl="2" algn="ctr">
              <a:spcBef>
                <a:spcPts val="360"/>
              </a:spcBef>
              <a:spcAft>
                <a:spcPts val="0"/>
              </a:spcAft>
              <a:buSzPts val="2340"/>
              <a:buNone/>
              <a:defRPr>
                <a:solidFill>
                  <a:srgbClr val="888888"/>
                </a:solidFill>
              </a:defRPr>
            </a:lvl3pPr>
            <a:lvl4pPr lvl="3" algn="ctr">
              <a:spcBef>
                <a:spcPts val="320"/>
              </a:spcBef>
              <a:spcAft>
                <a:spcPts val="0"/>
              </a:spcAft>
              <a:buSzPts val="2080"/>
              <a:buNone/>
              <a:defRPr>
                <a:solidFill>
                  <a:srgbClr val="888888"/>
                </a:solidFill>
              </a:defRPr>
            </a:lvl4pPr>
            <a:lvl5pPr lvl="4" algn="ctr">
              <a:spcBef>
                <a:spcPts val="300"/>
              </a:spcBef>
              <a:spcAft>
                <a:spcPts val="0"/>
              </a:spcAft>
              <a:buSzPts val="1820"/>
              <a:buNone/>
              <a:defRPr>
                <a:solidFill>
                  <a:srgbClr val="888888"/>
                </a:solidFill>
              </a:defRPr>
            </a:lvl5pPr>
            <a:lvl6pPr lvl="5" algn="ctr">
              <a:spcBef>
                <a:spcPts val="300"/>
              </a:spcBef>
              <a:spcAft>
                <a:spcPts val="0"/>
              </a:spcAft>
              <a:buSzPts val="1820"/>
              <a:buNone/>
              <a:defRPr>
                <a:solidFill>
                  <a:srgbClr val="888888"/>
                </a:solidFill>
              </a:defRPr>
            </a:lvl6pPr>
            <a:lvl7pPr lvl="6" algn="ctr">
              <a:spcBef>
                <a:spcPts val="300"/>
              </a:spcBef>
              <a:spcAft>
                <a:spcPts val="0"/>
              </a:spcAft>
              <a:buSzPts val="1820"/>
              <a:buNone/>
              <a:defRPr>
                <a:solidFill>
                  <a:srgbClr val="888888"/>
                </a:solidFill>
              </a:defRPr>
            </a:lvl7pPr>
            <a:lvl8pPr lvl="7" algn="ctr">
              <a:spcBef>
                <a:spcPts val="300"/>
              </a:spcBef>
              <a:spcAft>
                <a:spcPts val="0"/>
              </a:spcAft>
              <a:buSzPts val="1820"/>
              <a:buNone/>
              <a:defRPr>
                <a:solidFill>
                  <a:srgbClr val="888888"/>
                </a:solidFill>
              </a:defRPr>
            </a:lvl8pPr>
            <a:lvl9pPr lvl="8" algn="ctr">
              <a:spcBef>
                <a:spcPts val="300"/>
              </a:spcBef>
              <a:spcAft>
                <a:spcPts val="300"/>
              </a:spcAft>
              <a:buSzPts val="1820"/>
              <a:buNone/>
              <a:defRPr>
                <a:solidFill>
                  <a:srgbClr val="888888"/>
                </a:solidFill>
              </a:defRPr>
            </a:lvl9pPr>
          </a:lstStyle>
          <a:p>
            <a:endParaRPr/>
          </a:p>
        </p:txBody>
      </p:sp>
      <p:sp>
        <p:nvSpPr>
          <p:cNvPr id="66" name="Google Shape;66;p14"/>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4"/>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
        <p:nvSpPr>
          <p:cNvPr id="69" name="Google Shape;69;p14"/>
          <p:cNvSpPr txBox="1">
            <a:spLocks noGrp="1"/>
          </p:cNvSpPr>
          <p:nvPr>
            <p:ph type="ctrTitle"/>
          </p:nvPr>
        </p:nvSpPr>
        <p:spPr>
          <a:xfrm>
            <a:off x="817581" y="2349218"/>
            <a:ext cx="7175351" cy="13448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6912"/>
              <a:buChar char="*"/>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70"/>
        <p:cNvGrpSpPr/>
        <p:nvPr/>
      </p:nvGrpSpPr>
      <p:grpSpPr>
        <a:xfrm>
          <a:off x="0" y="0"/>
          <a:ext cx="0" cy="0"/>
          <a:chOff x="0" y="0"/>
          <a:chExt cx="0" cy="0"/>
        </a:xfrm>
      </p:grpSpPr>
      <p:sp>
        <p:nvSpPr>
          <p:cNvPr id="71" name="Google Shape;71;p15"/>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
        <p:nvSpPr>
          <p:cNvPr id="74" name="Google Shape;74;p15"/>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5"/>
          <p:cNvSpPr txBox="1">
            <a:spLocks noGrp="1"/>
          </p:cNvSpPr>
          <p:nvPr>
            <p:ph type="body" idx="1"/>
          </p:nvPr>
        </p:nvSpPr>
        <p:spPr>
          <a:xfrm>
            <a:off x="1143000" y="548640"/>
            <a:ext cx="6400800" cy="260604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76"/>
        <p:cNvGrpSpPr/>
        <p:nvPr/>
      </p:nvGrpSpPr>
      <p:grpSpPr>
        <a:xfrm>
          <a:off x="0" y="0"/>
          <a:ext cx="0" cy="0"/>
          <a:chOff x="0" y="0"/>
          <a:chExt cx="0" cy="0"/>
        </a:xfrm>
      </p:grpSpPr>
      <p:sp>
        <p:nvSpPr>
          <p:cNvPr id="77" name="Google Shape;77;p16"/>
          <p:cNvSpPr/>
          <p:nvPr/>
        </p:nvSpPr>
        <p:spPr>
          <a:xfrm>
            <a:off x="0" y="2900190"/>
            <a:ext cx="9144000" cy="224331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 name="Google Shape;78;p16"/>
          <p:cNvSpPr/>
          <p:nvPr/>
        </p:nvSpPr>
        <p:spPr>
          <a:xfrm>
            <a:off x="0" y="0"/>
            <a:ext cx="9144000" cy="290019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 name="Google Shape;79;p16"/>
          <p:cNvSpPr/>
          <p:nvPr/>
        </p:nvSpPr>
        <p:spPr>
          <a:xfrm>
            <a:off x="0" y="1989233"/>
            <a:ext cx="9144000" cy="17145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0" name="Google Shape;80;p16"/>
          <p:cNvSpPr/>
          <p:nvPr/>
        </p:nvSpPr>
        <p:spPr>
          <a:xfrm>
            <a:off x="0" y="1200150"/>
            <a:ext cx="9144000" cy="382905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16"/>
          <p:cNvSpPr txBox="1">
            <a:spLocks noGrp="1"/>
          </p:cNvSpPr>
          <p:nvPr>
            <p:ph type="title"/>
          </p:nvPr>
        </p:nvSpPr>
        <p:spPr>
          <a:xfrm>
            <a:off x="2033195" y="1629486"/>
            <a:ext cx="5966666" cy="1817509"/>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5888"/>
              <a:buChar char="*"/>
              <a:defRPr sz="46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
          <p:cNvSpPr txBox="1">
            <a:spLocks noGrp="1"/>
          </p:cNvSpPr>
          <p:nvPr>
            <p:ph type="body" idx="1"/>
          </p:nvPr>
        </p:nvSpPr>
        <p:spPr>
          <a:xfrm>
            <a:off x="2022438" y="3455633"/>
            <a:ext cx="5970494" cy="626595"/>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600"/>
              <a:buNone/>
              <a:defRPr sz="2000">
                <a:solidFill>
                  <a:schemeClr val="dk2"/>
                </a:solidFill>
              </a:defRPr>
            </a:lvl1pPr>
            <a:lvl2pPr marL="914400" lvl="1" indent="-228600" algn="l">
              <a:spcBef>
                <a:spcPts val="360"/>
              </a:spcBef>
              <a:spcAft>
                <a:spcPts val="0"/>
              </a:spcAft>
              <a:buSzPts val="2340"/>
              <a:buNone/>
              <a:defRPr sz="1800">
                <a:solidFill>
                  <a:srgbClr val="888888"/>
                </a:solidFill>
              </a:defRPr>
            </a:lvl2pPr>
            <a:lvl3pPr marL="1371600" lvl="2" indent="-228600" algn="l">
              <a:spcBef>
                <a:spcPts val="320"/>
              </a:spcBef>
              <a:spcAft>
                <a:spcPts val="0"/>
              </a:spcAft>
              <a:buSzPts val="2080"/>
              <a:buNone/>
              <a:defRPr sz="1600">
                <a:solidFill>
                  <a:srgbClr val="888888"/>
                </a:solidFill>
              </a:defRPr>
            </a:lvl3pPr>
            <a:lvl4pPr marL="1828800" lvl="3" indent="-228600" algn="l">
              <a:spcBef>
                <a:spcPts val="300"/>
              </a:spcBef>
              <a:spcAft>
                <a:spcPts val="0"/>
              </a:spcAft>
              <a:buSzPts val="1820"/>
              <a:buNone/>
              <a:defRPr sz="1400">
                <a:solidFill>
                  <a:srgbClr val="888888"/>
                </a:solidFill>
              </a:defRPr>
            </a:lvl4pPr>
            <a:lvl5pPr marL="2286000" lvl="4" indent="-228600" algn="l">
              <a:spcBef>
                <a:spcPts val="300"/>
              </a:spcBef>
              <a:spcAft>
                <a:spcPts val="0"/>
              </a:spcAft>
              <a:buSzPts val="1820"/>
              <a:buNone/>
              <a:defRPr sz="1400">
                <a:solidFill>
                  <a:srgbClr val="888888"/>
                </a:solidFill>
              </a:defRPr>
            </a:lvl5pPr>
            <a:lvl6pPr marL="2743200" lvl="5" indent="-228600" algn="l">
              <a:spcBef>
                <a:spcPts val="300"/>
              </a:spcBef>
              <a:spcAft>
                <a:spcPts val="0"/>
              </a:spcAft>
              <a:buSzPts val="1820"/>
              <a:buNone/>
              <a:defRPr sz="1400">
                <a:solidFill>
                  <a:srgbClr val="888888"/>
                </a:solidFill>
              </a:defRPr>
            </a:lvl6pPr>
            <a:lvl7pPr marL="3200400" lvl="6" indent="-228600" algn="l">
              <a:spcBef>
                <a:spcPts val="300"/>
              </a:spcBef>
              <a:spcAft>
                <a:spcPts val="0"/>
              </a:spcAft>
              <a:buSzPts val="1820"/>
              <a:buNone/>
              <a:defRPr sz="1400">
                <a:solidFill>
                  <a:srgbClr val="888888"/>
                </a:solidFill>
              </a:defRPr>
            </a:lvl7pPr>
            <a:lvl8pPr marL="3657600" lvl="7" indent="-228600" algn="l">
              <a:spcBef>
                <a:spcPts val="300"/>
              </a:spcBef>
              <a:spcAft>
                <a:spcPts val="0"/>
              </a:spcAft>
              <a:buSzPts val="1820"/>
              <a:buNone/>
              <a:defRPr sz="1400">
                <a:solidFill>
                  <a:srgbClr val="888888"/>
                </a:solidFill>
              </a:defRPr>
            </a:lvl8pPr>
            <a:lvl9pPr marL="4114800" lvl="8" indent="-228600" algn="l">
              <a:spcBef>
                <a:spcPts val="300"/>
              </a:spcBef>
              <a:spcAft>
                <a:spcPts val="300"/>
              </a:spcAft>
              <a:buSzPts val="1820"/>
              <a:buNone/>
              <a:defRPr sz="1400">
                <a:solidFill>
                  <a:srgbClr val="888888"/>
                </a:solidFill>
              </a:defRPr>
            </a:lvl9pPr>
          </a:lstStyle>
          <a:p>
            <a:endParaRPr/>
          </a:p>
        </p:txBody>
      </p:sp>
      <p:sp>
        <p:nvSpPr>
          <p:cNvPr id="83" name="Google Shape;83;p16"/>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6"/>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86"/>
        <p:cNvGrpSpPr/>
        <p:nvPr/>
      </p:nvGrpSpPr>
      <p:grpSpPr>
        <a:xfrm>
          <a:off x="0" y="0"/>
          <a:ext cx="0" cy="0"/>
          <a:chOff x="0" y="0"/>
          <a:chExt cx="0" cy="0"/>
        </a:xfrm>
      </p:grpSpPr>
      <p:sp>
        <p:nvSpPr>
          <p:cNvPr id="87" name="Google Shape;87;p17"/>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7"/>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7"/>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
        <p:nvSpPr>
          <p:cNvPr id="90" name="Google Shape;90;p17"/>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7"/>
          <p:cNvSpPr txBox="1">
            <a:spLocks noGrp="1"/>
          </p:cNvSpPr>
          <p:nvPr>
            <p:ph type="body" idx="1"/>
          </p:nvPr>
        </p:nvSpPr>
        <p:spPr>
          <a:xfrm>
            <a:off x="1142999" y="548639"/>
            <a:ext cx="3346704" cy="260604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2" name="Google Shape;92;p17"/>
          <p:cNvSpPr txBox="1">
            <a:spLocks noGrp="1"/>
          </p:cNvSpPr>
          <p:nvPr>
            <p:ph type="body" idx="2"/>
          </p:nvPr>
        </p:nvSpPr>
        <p:spPr>
          <a:xfrm>
            <a:off x="4645152" y="548640"/>
            <a:ext cx="3346704" cy="260604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93"/>
        <p:cNvGrpSpPr/>
        <p:nvPr/>
      </p:nvGrpSpPr>
      <p:grpSpPr>
        <a:xfrm>
          <a:off x="0" y="0"/>
          <a:ext cx="0" cy="0"/>
          <a:chOff x="0" y="0"/>
          <a:chExt cx="0" cy="0"/>
        </a:xfrm>
      </p:grpSpPr>
      <p:sp>
        <p:nvSpPr>
          <p:cNvPr id="94" name="Google Shape;94;p18"/>
          <p:cNvSpPr txBox="1">
            <a:spLocks noGrp="1"/>
          </p:cNvSpPr>
          <p:nvPr>
            <p:ph type="body" idx="1"/>
          </p:nvPr>
        </p:nvSpPr>
        <p:spPr>
          <a:xfrm>
            <a:off x="1143000" y="548640"/>
            <a:ext cx="3346704" cy="47982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95" name="Google Shape;95;p18"/>
          <p:cNvSpPr txBox="1">
            <a:spLocks noGrp="1"/>
          </p:cNvSpPr>
          <p:nvPr>
            <p:ph type="body" idx="2"/>
          </p:nvPr>
        </p:nvSpPr>
        <p:spPr>
          <a:xfrm>
            <a:off x="1156447" y="1050245"/>
            <a:ext cx="3346704" cy="20574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96" name="Google Shape;96;p18"/>
          <p:cNvSpPr txBox="1">
            <a:spLocks noGrp="1"/>
          </p:cNvSpPr>
          <p:nvPr>
            <p:ph type="body" idx="3"/>
          </p:nvPr>
        </p:nvSpPr>
        <p:spPr>
          <a:xfrm>
            <a:off x="4647302" y="548640"/>
            <a:ext cx="3346704" cy="47982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97" name="Google Shape;97;p18"/>
          <p:cNvSpPr txBox="1">
            <a:spLocks noGrp="1"/>
          </p:cNvSpPr>
          <p:nvPr>
            <p:ph type="body" idx="4"/>
          </p:nvPr>
        </p:nvSpPr>
        <p:spPr>
          <a:xfrm>
            <a:off x="4645025" y="1049274"/>
            <a:ext cx="3346704" cy="20574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98" name="Google Shape;98;p18"/>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8"/>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
        <p:nvSpPr>
          <p:cNvPr id="101" name="Google Shape;101;p18"/>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9"/>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9"/>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107"/>
        <p:cNvGrpSpPr/>
        <p:nvPr/>
      </p:nvGrpSpPr>
      <p:grpSpPr>
        <a:xfrm>
          <a:off x="0" y="0"/>
          <a:ext cx="0" cy="0"/>
          <a:chOff x="0" y="0"/>
          <a:chExt cx="0" cy="0"/>
        </a:xfrm>
      </p:grpSpPr>
      <p:sp>
        <p:nvSpPr>
          <p:cNvPr id="108" name="Google Shape;108;p20"/>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0"/>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839095" y="1657350"/>
            <a:ext cx="3636085" cy="94387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3584"/>
              <a:buChar char="*"/>
              <a:defRPr sz="28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1"/>
          <p:cNvSpPr txBox="1">
            <a:spLocks noGrp="1"/>
          </p:cNvSpPr>
          <p:nvPr>
            <p:ph type="body" idx="1"/>
          </p:nvPr>
        </p:nvSpPr>
        <p:spPr>
          <a:xfrm>
            <a:off x="4593515" y="548640"/>
            <a:ext cx="4017085" cy="3671047"/>
          </a:xfrm>
          <a:prstGeom prst="rect">
            <a:avLst/>
          </a:prstGeom>
          <a:noFill/>
          <a:ln>
            <a:noFill/>
          </a:ln>
        </p:spPr>
        <p:txBody>
          <a:bodyPr spcFirstLastPara="1" wrap="square" lIns="91425" tIns="45700" rIns="91425" bIns="45700" anchor="ctr" anchorCtr="0">
            <a:normAutofit/>
          </a:bodyPr>
          <a:lstStyle>
            <a:lvl1pPr marL="457200" lvl="0" indent="-410210" algn="l">
              <a:spcBef>
                <a:spcPts val="440"/>
              </a:spcBef>
              <a:spcAft>
                <a:spcPts val="0"/>
              </a:spcAft>
              <a:buSzPts val="2860"/>
              <a:buChar char="*"/>
              <a:defRPr sz="2200"/>
            </a:lvl1pPr>
            <a:lvl2pPr marL="914400" lvl="1" indent="-393700" algn="l">
              <a:spcBef>
                <a:spcPts val="400"/>
              </a:spcBef>
              <a:spcAft>
                <a:spcPts val="0"/>
              </a:spcAft>
              <a:buSzPts val="2600"/>
              <a:buChar char="*"/>
              <a:defRPr sz="2000"/>
            </a:lvl2pPr>
            <a:lvl3pPr marL="1371600" lvl="2" indent="-377189" algn="l">
              <a:spcBef>
                <a:spcPts val="360"/>
              </a:spcBef>
              <a:spcAft>
                <a:spcPts val="0"/>
              </a:spcAft>
              <a:buSzPts val="2340"/>
              <a:buChar char="*"/>
              <a:defRPr sz="1800"/>
            </a:lvl3pPr>
            <a:lvl4pPr marL="1828800" lvl="3" indent="-360680" algn="l">
              <a:spcBef>
                <a:spcPts val="320"/>
              </a:spcBef>
              <a:spcAft>
                <a:spcPts val="0"/>
              </a:spcAft>
              <a:buSzPts val="2080"/>
              <a:buChar char="*"/>
              <a:defRPr sz="1600"/>
            </a:lvl4pPr>
            <a:lvl5pPr marL="2286000" lvl="4" indent="-344170" algn="l">
              <a:spcBef>
                <a:spcPts val="300"/>
              </a:spcBef>
              <a:spcAft>
                <a:spcPts val="0"/>
              </a:spcAft>
              <a:buSzPts val="1820"/>
              <a:buChar char="*"/>
              <a:defRPr sz="1400"/>
            </a:lvl5pPr>
            <a:lvl6pPr marL="2743200" lvl="5" indent="-393700" algn="l">
              <a:spcBef>
                <a:spcPts val="400"/>
              </a:spcBef>
              <a:spcAft>
                <a:spcPts val="0"/>
              </a:spcAft>
              <a:buSzPts val="2600"/>
              <a:buChar char="*"/>
              <a:defRPr sz="2000"/>
            </a:lvl6pPr>
            <a:lvl7pPr marL="3200400" lvl="6" indent="-393700" algn="l">
              <a:spcBef>
                <a:spcPts val="400"/>
              </a:spcBef>
              <a:spcAft>
                <a:spcPts val="0"/>
              </a:spcAft>
              <a:buSzPts val="2600"/>
              <a:buChar char="*"/>
              <a:defRPr sz="2000"/>
            </a:lvl7pPr>
            <a:lvl8pPr marL="3657600" lvl="7" indent="-393700" algn="l">
              <a:spcBef>
                <a:spcPts val="400"/>
              </a:spcBef>
              <a:spcAft>
                <a:spcPts val="0"/>
              </a:spcAft>
              <a:buSzPts val="2600"/>
              <a:buChar char="*"/>
              <a:defRPr sz="2000"/>
            </a:lvl8pPr>
            <a:lvl9pPr marL="4114800" lvl="8" indent="-393700" algn="l">
              <a:spcBef>
                <a:spcPts val="400"/>
              </a:spcBef>
              <a:spcAft>
                <a:spcPts val="300"/>
              </a:spcAft>
              <a:buSzPts val="2600"/>
              <a:buChar char="*"/>
              <a:defRPr sz="2000"/>
            </a:lvl9pPr>
          </a:lstStyle>
          <a:p>
            <a:endParaRPr/>
          </a:p>
        </p:txBody>
      </p:sp>
      <p:sp>
        <p:nvSpPr>
          <p:cNvPr id="114" name="Google Shape;114;p21"/>
          <p:cNvSpPr txBox="1">
            <a:spLocks noGrp="1"/>
          </p:cNvSpPr>
          <p:nvPr>
            <p:ph type="body" idx="2"/>
          </p:nvPr>
        </p:nvSpPr>
        <p:spPr>
          <a:xfrm>
            <a:off x="1075765" y="2623351"/>
            <a:ext cx="3388660" cy="160463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820"/>
              <a:buNone/>
              <a:defRPr sz="14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115" name="Google Shape;115;p21"/>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1"/>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1"/>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braz z podpisem" type="picTx">
  <p:cSld name="PICTURE_WITH_CAPTION_TEXT">
    <p:spTree>
      <p:nvGrpSpPr>
        <p:cNvPr id="1" name="Shape 118"/>
        <p:cNvGrpSpPr/>
        <p:nvPr/>
      </p:nvGrpSpPr>
      <p:grpSpPr>
        <a:xfrm>
          <a:off x="0" y="0"/>
          <a:ext cx="0" cy="0"/>
          <a:chOff x="0" y="0"/>
          <a:chExt cx="0" cy="0"/>
        </a:xfrm>
      </p:grpSpPr>
      <p:sp>
        <p:nvSpPr>
          <p:cNvPr id="119" name="Google Shape;119;p22"/>
          <p:cNvSpPr/>
          <p:nvPr/>
        </p:nvSpPr>
        <p:spPr>
          <a:xfrm>
            <a:off x="0" y="2900190"/>
            <a:ext cx="9144000" cy="224331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20" name="Google Shape;120;p22"/>
          <p:cNvSpPr/>
          <p:nvPr/>
        </p:nvSpPr>
        <p:spPr>
          <a:xfrm>
            <a:off x="0" y="0"/>
            <a:ext cx="9144000" cy="290019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21" name="Google Shape;121;p22"/>
          <p:cNvSpPr/>
          <p:nvPr/>
        </p:nvSpPr>
        <p:spPr>
          <a:xfrm>
            <a:off x="0" y="1989233"/>
            <a:ext cx="9144000" cy="17145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22" name="Google Shape;122;p22"/>
          <p:cNvSpPr/>
          <p:nvPr/>
        </p:nvSpPr>
        <p:spPr>
          <a:xfrm>
            <a:off x="0" y="1200150"/>
            <a:ext cx="9144000" cy="382905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23" name="Google Shape;123;p22"/>
          <p:cNvSpPr>
            <a:spLocks noGrp="1"/>
          </p:cNvSpPr>
          <p:nvPr>
            <p:ph type="pic" idx="2"/>
          </p:nvPr>
        </p:nvSpPr>
        <p:spPr>
          <a:xfrm>
            <a:off x="4475175" y="857250"/>
            <a:ext cx="4114800" cy="2345854"/>
          </a:xfrm>
          <a:prstGeom prst="roundRect">
            <a:avLst>
              <a:gd name="adj" fmla="val 4230"/>
            </a:avLst>
          </a:prstGeom>
          <a:solidFill>
            <a:srgbClr val="8BC9F7"/>
          </a:solidFill>
          <a:ln>
            <a:noFill/>
          </a:ln>
          <a:effectLst>
            <a:reflection stA="23000" endA="300" endPos="28000" sy="-100000" algn="bl" rotWithShape="0"/>
          </a:effectLst>
        </p:spPr>
        <p:txBody>
          <a:bodyPr spcFirstLastPara="1" wrap="square" lIns="91425" tIns="45700" rIns="91425" bIns="45700" anchor="t" anchorCtr="0">
            <a:noAutofit/>
          </a:bodyPr>
          <a:lstStyle>
            <a:lvl1pPr marR="0" lvl="0" algn="ctr"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1pPr>
            <a:lvl2pPr marR="0" lvl="1" algn="l" rtl="0">
              <a:spcBef>
                <a:spcPts val="560"/>
              </a:spcBef>
              <a:spcAft>
                <a:spcPts val="0"/>
              </a:spcAft>
              <a:buClr>
                <a:srgbClr val="C3260C"/>
              </a:buClr>
              <a:buSzPts val="3640"/>
              <a:buFont typeface="Georgia"/>
              <a:buNone/>
              <a:defRPr sz="2800" b="0" i="0" u="none" strike="noStrike" cap="none">
                <a:solidFill>
                  <a:srgbClr val="3F3F3F"/>
                </a:solidFill>
                <a:latin typeface="Trebuchet MS"/>
                <a:ea typeface="Trebuchet MS"/>
                <a:cs typeface="Trebuchet MS"/>
                <a:sym typeface="Trebuchet MS"/>
              </a:defRPr>
            </a:lvl2pPr>
            <a:lvl3pPr marR="0" lvl="2" algn="l" rtl="0">
              <a:spcBef>
                <a:spcPts val="480"/>
              </a:spcBef>
              <a:spcAft>
                <a:spcPts val="0"/>
              </a:spcAft>
              <a:buClr>
                <a:srgbClr val="C3260C"/>
              </a:buClr>
              <a:buSzPts val="3120"/>
              <a:buFont typeface="Georgia"/>
              <a:buNone/>
              <a:defRPr sz="2400" b="0" i="0" u="none" strike="noStrike" cap="none">
                <a:solidFill>
                  <a:srgbClr val="3F3F3F"/>
                </a:solidFill>
                <a:latin typeface="Trebuchet MS"/>
                <a:ea typeface="Trebuchet MS"/>
                <a:cs typeface="Trebuchet MS"/>
                <a:sym typeface="Trebuchet MS"/>
              </a:defRPr>
            </a:lvl3pPr>
            <a:lvl4pPr marR="0" lvl="3"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4pPr>
            <a:lvl5pPr marR="0" lvl="4"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5pPr>
            <a:lvl6pPr marR="0" lvl="5"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6pPr>
            <a:lvl7pPr marR="0" lvl="6"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7pPr>
            <a:lvl8pPr marR="0" lvl="7"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8pPr>
            <a:lvl9pPr marR="0" lvl="8" algn="l" rtl="0">
              <a:spcBef>
                <a:spcPts val="400"/>
              </a:spcBef>
              <a:spcAft>
                <a:spcPts val="30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9pPr>
          </a:lstStyle>
          <a:p>
            <a:endParaRPr/>
          </a:p>
        </p:txBody>
      </p:sp>
      <p:sp>
        <p:nvSpPr>
          <p:cNvPr id="124" name="Google Shape;124;p22"/>
          <p:cNvSpPr txBox="1">
            <a:spLocks noGrp="1"/>
          </p:cNvSpPr>
          <p:nvPr>
            <p:ph type="body" idx="1"/>
          </p:nvPr>
        </p:nvSpPr>
        <p:spPr>
          <a:xfrm>
            <a:off x="877887" y="757865"/>
            <a:ext cx="3694114" cy="1622265"/>
          </a:xfrm>
          <a:prstGeom prst="rect">
            <a:avLst/>
          </a:prstGeom>
          <a:noFill/>
          <a:ln>
            <a:noFill/>
          </a:ln>
        </p:spPr>
        <p:txBody>
          <a:bodyPr spcFirstLastPara="1" wrap="square" lIns="91425" tIns="45700" rIns="91425" bIns="45700" anchor="b" anchorCtr="0">
            <a:normAutofit/>
          </a:bodyPr>
          <a:lstStyle>
            <a:lvl1pPr marL="457200" lvl="0" indent="-360680" algn="l">
              <a:spcBef>
                <a:spcPts val="320"/>
              </a:spcBef>
              <a:spcAft>
                <a:spcPts val="0"/>
              </a:spcAft>
              <a:buSzPts val="2080"/>
              <a:buFont typeface="Georgia"/>
              <a:buChar char="*"/>
              <a:defRPr sz="16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125" name="Google Shape;125;p22"/>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2"/>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
        <p:nvSpPr>
          <p:cNvPr id="128" name="Google Shape;128;p22"/>
          <p:cNvSpPr txBox="1">
            <a:spLocks noGrp="1"/>
          </p:cNvSpPr>
          <p:nvPr>
            <p:ph type="title"/>
          </p:nvPr>
        </p:nvSpPr>
        <p:spPr>
          <a:xfrm>
            <a:off x="727268" y="3348316"/>
            <a:ext cx="6383538" cy="857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5888"/>
              <a:buChar char="*"/>
              <a:defRPr sz="46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body" idx="1"/>
          </p:nvPr>
        </p:nvSpPr>
        <p:spPr>
          <a:xfrm rot="5400000">
            <a:off x="3802380" y="-1348741"/>
            <a:ext cx="2606040" cy="64008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132" name="Google Shape;132;p23"/>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3"/>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3"/>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rot="5400000">
            <a:off x="218081" y="1218065"/>
            <a:ext cx="3928754" cy="2057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5888"/>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4"/>
          <p:cNvSpPr txBox="1">
            <a:spLocks noGrp="1"/>
          </p:cNvSpPr>
          <p:nvPr>
            <p:ph type="body" idx="1"/>
          </p:nvPr>
        </p:nvSpPr>
        <p:spPr>
          <a:xfrm rot="5400000">
            <a:off x="3903233" y="-30481"/>
            <a:ext cx="3671047" cy="4829287"/>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138" name="Google Shape;138;p24"/>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4"/>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5"/>
        <p:cNvGrpSpPr/>
        <p:nvPr/>
      </p:nvGrpSpPr>
      <p:grpSpPr>
        <a:xfrm>
          <a:off x="0" y="0"/>
          <a:ext cx="0" cy="0"/>
          <a:chOff x="0" y="0"/>
          <a:chExt cx="0" cy="0"/>
        </a:xfrm>
      </p:grpSpPr>
      <p:sp>
        <p:nvSpPr>
          <p:cNvPr id="146" name="Google Shape;146;p2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6"/>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50" name="Google Shape;150;p26"/>
          <p:cNvSpPr txBox="1">
            <a:spLocks noGrp="1"/>
          </p:cNvSpPr>
          <p:nvPr>
            <p:ph type="body" idx="1"/>
          </p:nvPr>
        </p:nvSpPr>
        <p:spPr>
          <a:xfrm>
            <a:off x="819150" y="1990725"/>
            <a:ext cx="75057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51" name="Google Shape;151;p2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2"/>
        <p:cNvGrpSpPr/>
        <p:nvPr/>
      </p:nvGrpSpPr>
      <p:grpSpPr>
        <a:xfrm>
          <a:off x="0" y="0"/>
          <a:ext cx="0" cy="0"/>
          <a:chOff x="0" y="0"/>
          <a:chExt cx="0" cy="0"/>
        </a:xfrm>
      </p:grpSpPr>
      <p:sp>
        <p:nvSpPr>
          <p:cNvPr id="153" name="Google Shape;153;p2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7"/>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57" name="Google Shape;157;p27"/>
          <p:cNvSpPr txBox="1">
            <a:spLocks noGrp="1"/>
          </p:cNvSpPr>
          <p:nvPr>
            <p:ph type="body" idx="1"/>
          </p:nvPr>
        </p:nvSpPr>
        <p:spPr>
          <a:xfrm>
            <a:off x="819150" y="1990725"/>
            <a:ext cx="36861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58" name="Google Shape;158;p27"/>
          <p:cNvSpPr txBox="1">
            <a:spLocks noGrp="1"/>
          </p:cNvSpPr>
          <p:nvPr>
            <p:ph type="body" idx="2"/>
          </p:nvPr>
        </p:nvSpPr>
        <p:spPr>
          <a:xfrm>
            <a:off x="4638675" y="1990725"/>
            <a:ext cx="36861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59" name="Google Shape;159;p2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0"/>
        <p:cNvGrpSpPr/>
        <p:nvPr/>
      </p:nvGrpSpPr>
      <p:grpSpPr>
        <a:xfrm>
          <a:off x="0" y="0"/>
          <a:ext cx="0" cy="0"/>
          <a:chOff x="0" y="0"/>
          <a:chExt cx="0" cy="0"/>
        </a:xfrm>
      </p:grpSpPr>
      <p:sp>
        <p:nvSpPr>
          <p:cNvPr id="161" name="Google Shape;161;p2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3" name="Google Shape;163;p28"/>
          <p:cNvGrpSpPr/>
          <p:nvPr/>
        </p:nvGrpSpPr>
        <p:grpSpPr>
          <a:xfrm>
            <a:off x="255991" y="-118"/>
            <a:ext cx="2251347" cy="1043408"/>
            <a:chOff x="3961956" y="4383950"/>
            <a:chExt cx="1160548" cy="548700"/>
          </a:xfrm>
        </p:grpSpPr>
        <p:sp>
          <p:nvSpPr>
            <p:cNvPr id="164" name="Google Shape;164;p2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7" name="Google Shape;167;p2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 name="Google Shape;168;p28"/>
          <p:cNvGrpSpPr/>
          <p:nvPr/>
        </p:nvGrpSpPr>
        <p:grpSpPr>
          <a:xfrm>
            <a:off x="34934" y="4522125"/>
            <a:ext cx="1593306" cy="617072"/>
            <a:chOff x="6917201" y="0"/>
            <a:chExt cx="2227777" cy="863400"/>
          </a:xfrm>
        </p:grpSpPr>
        <p:sp>
          <p:nvSpPr>
            <p:cNvPr id="169" name="Google Shape;169;p2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 name="Google Shape;172;p28"/>
          <p:cNvGrpSpPr/>
          <p:nvPr/>
        </p:nvGrpSpPr>
        <p:grpSpPr>
          <a:xfrm>
            <a:off x="5886353" y="1243"/>
            <a:ext cx="3257454" cy="1261514"/>
            <a:chOff x="6917201" y="0"/>
            <a:chExt cx="2227777" cy="863400"/>
          </a:xfrm>
        </p:grpSpPr>
        <p:sp>
          <p:nvSpPr>
            <p:cNvPr id="173" name="Google Shape;173;p2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 name="Google Shape;176;p28"/>
          <p:cNvSpPr txBox="1">
            <a:spLocks noGrp="1"/>
          </p:cNvSpPr>
          <p:nvPr>
            <p:ph type="title"/>
          </p:nvPr>
        </p:nvSpPr>
        <p:spPr>
          <a:xfrm>
            <a:off x="1393929" y="1301146"/>
            <a:ext cx="6366900" cy="25392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177" name="Google Shape;177;p2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8"/>
        <p:cNvGrpSpPr/>
        <p:nvPr/>
      </p:nvGrpSpPr>
      <p:grpSpPr>
        <a:xfrm>
          <a:off x="0" y="0"/>
          <a:ext cx="0" cy="0"/>
          <a:chOff x="0" y="0"/>
          <a:chExt cx="0" cy="0"/>
        </a:xfrm>
      </p:grpSpPr>
      <p:sp>
        <p:nvSpPr>
          <p:cNvPr id="179" name="Google Shape;179;p2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9"/>
          <p:cNvSpPr txBox="1">
            <a:spLocks noGrp="1"/>
          </p:cNvSpPr>
          <p:nvPr>
            <p:ph type="title"/>
          </p:nvPr>
        </p:nvSpPr>
        <p:spPr>
          <a:xfrm>
            <a:off x="819150" y="845600"/>
            <a:ext cx="6424200" cy="70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83" name="Google Shape;183;p29"/>
          <p:cNvSpPr txBox="1">
            <a:spLocks noGrp="1"/>
          </p:cNvSpPr>
          <p:nvPr>
            <p:ph type="subTitle" idx="1"/>
          </p:nvPr>
        </p:nvSpPr>
        <p:spPr>
          <a:xfrm>
            <a:off x="819150" y="1550700"/>
            <a:ext cx="5859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84" name="Google Shape;184;p29"/>
          <p:cNvSpPr txBox="1">
            <a:spLocks noGrp="1"/>
          </p:cNvSpPr>
          <p:nvPr>
            <p:ph type="body" idx="2"/>
          </p:nvPr>
        </p:nvSpPr>
        <p:spPr>
          <a:xfrm>
            <a:off x="819150" y="2467050"/>
            <a:ext cx="5859900" cy="209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85" name="Google Shape;185;p2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6"/>
        <p:cNvGrpSpPr/>
        <p:nvPr/>
      </p:nvGrpSpPr>
      <p:grpSpPr>
        <a:xfrm>
          <a:off x="0" y="0"/>
          <a:ext cx="0" cy="0"/>
          <a:chOff x="0" y="0"/>
          <a:chExt cx="0" cy="0"/>
        </a:xfrm>
      </p:grpSpPr>
      <p:sp>
        <p:nvSpPr>
          <p:cNvPr id="187" name="Google Shape;187;p3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30"/>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91" name="Google Shape;191;p30"/>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2"/>
        <p:cNvGrpSpPr/>
        <p:nvPr/>
      </p:nvGrpSpPr>
      <p:grpSpPr>
        <a:xfrm>
          <a:off x="0" y="0"/>
          <a:ext cx="0" cy="0"/>
          <a:chOff x="0" y="0"/>
          <a:chExt cx="0" cy="0"/>
        </a:xfrm>
      </p:grpSpPr>
      <p:sp>
        <p:nvSpPr>
          <p:cNvPr id="193" name="Google Shape;193;p31"/>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31"/>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31"/>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31"/>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7" name="Google Shape;197;p31"/>
          <p:cNvGrpSpPr/>
          <p:nvPr/>
        </p:nvGrpSpPr>
        <p:grpSpPr>
          <a:xfrm>
            <a:off x="255200" y="592"/>
            <a:ext cx="2250363" cy="1044300"/>
            <a:chOff x="255200" y="592"/>
            <a:chExt cx="2250363" cy="1044300"/>
          </a:xfrm>
        </p:grpSpPr>
        <p:sp>
          <p:nvSpPr>
            <p:cNvPr id="198" name="Google Shape;198;p31"/>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1"/>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31"/>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 name="Google Shape;201;p31"/>
          <p:cNvGrpSpPr/>
          <p:nvPr/>
        </p:nvGrpSpPr>
        <p:grpSpPr>
          <a:xfrm>
            <a:off x="905395" y="592"/>
            <a:ext cx="2250363" cy="1044300"/>
            <a:chOff x="905395" y="592"/>
            <a:chExt cx="2250363" cy="1044300"/>
          </a:xfrm>
        </p:grpSpPr>
        <p:sp>
          <p:nvSpPr>
            <p:cNvPr id="202" name="Google Shape;202;p31"/>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31"/>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31"/>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5" name="Google Shape;205;p31"/>
          <p:cNvGrpSpPr/>
          <p:nvPr/>
        </p:nvGrpSpPr>
        <p:grpSpPr>
          <a:xfrm>
            <a:off x="7057468" y="5088"/>
            <a:ext cx="1851282" cy="752108"/>
            <a:chOff x="6917201" y="0"/>
            <a:chExt cx="2227777" cy="863400"/>
          </a:xfrm>
        </p:grpSpPr>
        <p:sp>
          <p:nvSpPr>
            <p:cNvPr id="206" name="Google Shape;206;p3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 name="Google Shape;209;p31"/>
          <p:cNvGrpSpPr/>
          <p:nvPr/>
        </p:nvGrpSpPr>
        <p:grpSpPr>
          <a:xfrm>
            <a:off x="6553032" y="4217852"/>
            <a:ext cx="2389068" cy="925737"/>
            <a:chOff x="6917201" y="0"/>
            <a:chExt cx="2227777" cy="863400"/>
          </a:xfrm>
        </p:grpSpPr>
        <p:sp>
          <p:nvSpPr>
            <p:cNvPr id="210" name="Google Shape;210;p31"/>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31"/>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31"/>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 name="Google Shape;213;p31"/>
          <p:cNvGrpSpPr/>
          <p:nvPr/>
        </p:nvGrpSpPr>
        <p:grpSpPr>
          <a:xfrm>
            <a:off x="199149" y="4055652"/>
            <a:ext cx="2795413" cy="1083308"/>
            <a:chOff x="6917201" y="0"/>
            <a:chExt cx="2227777" cy="863400"/>
          </a:xfrm>
        </p:grpSpPr>
        <p:sp>
          <p:nvSpPr>
            <p:cNvPr id="214" name="Google Shape;214;p31"/>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31"/>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31"/>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7" name="Google Shape;217;p31"/>
          <p:cNvSpPr txBox="1">
            <a:spLocks noGrp="1"/>
          </p:cNvSpPr>
          <p:nvPr>
            <p:ph type="ctrTitle"/>
          </p:nvPr>
        </p:nvSpPr>
        <p:spPr>
          <a:xfrm>
            <a:off x="1858703" y="1822833"/>
            <a:ext cx="5361300" cy="1448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218" name="Google Shape;218;p31"/>
          <p:cNvSpPr txBox="1">
            <a:spLocks noGrp="1"/>
          </p:cNvSpPr>
          <p:nvPr>
            <p:ph type="subTitle" idx="1"/>
          </p:nvPr>
        </p:nvSpPr>
        <p:spPr>
          <a:xfrm>
            <a:off x="1858700" y="3413158"/>
            <a:ext cx="5361300" cy="52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219" name="Google Shape;219;p3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0"/>
        <p:cNvGrpSpPr/>
        <p:nvPr/>
      </p:nvGrpSpPr>
      <p:grpSpPr>
        <a:xfrm>
          <a:off x="0" y="0"/>
          <a:ext cx="0" cy="0"/>
          <a:chOff x="0" y="0"/>
          <a:chExt cx="0" cy="0"/>
        </a:xfrm>
      </p:grpSpPr>
      <p:sp>
        <p:nvSpPr>
          <p:cNvPr id="221" name="Google Shape;221;p32"/>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2" name="Google Shape;222;p32"/>
          <p:cNvGrpSpPr/>
          <p:nvPr/>
        </p:nvGrpSpPr>
        <p:grpSpPr>
          <a:xfrm>
            <a:off x="5594190" y="3961115"/>
            <a:ext cx="2910144" cy="1182340"/>
            <a:chOff x="6917201" y="0"/>
            <a:chExt cx="2227777" cy="863400"/>
          </a:xfrm>
        </p:grpSpPr>
        <p:sp>
          <p:nvSpPr>
            <p:cNvPr id="223" name="Google Shape;223;p32"/>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2"/>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32"/>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6" name="Google Shape;226;p32"/>
          <p:cNvGrpSpPr/>
          <p:nvPr/>
        </p:nvGrpSpPr>
        <p:grpSpPr>
          <a:xfrm>
            <a:off x="199149" y="2"/>
            <a:ext cx="2795413" cy="1083308"/>
            <a:chOff x="6917201" y="0"/>
            <a:chExt cx="2227777" cy="863400"/>
          </a:xfrm>
        </p:grpSpPr>
        <p:sp>
          <p:nvSpPr>
            <p:cNvPr id="227" name="Google Shape;227;p3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0" name="Google Shape;230;p32"/>
          <p:cNvSpPr txBox="1">
            <a:spLocks noGrp="1"/>
          </p:cNvSpPr>
          <p:nvPr>
            <p:ph type="title"/>
          </p:nvPr>
        </p:nvSpPr>
        <p:spPr>
          <a:xfrm>
            <a:off x="1888684" y="1746100"/>
            <a:ext cx="5377500" cy="1646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231" name="Google Shape;231;p3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sp>
        <p:nvSpPr>
          <p:cNvPr id="233" name="Google Shape;233;p3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3"/>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3"/>
          <p:cNvSpPr txBox="1">
            <a:spLocks noGrp="1"/>
          </p:cNvSpPr>
          <p:nvPr>
            <p:ph type="title"/>
          </p:nvPr>
        </p:nvSpPr>
        <p:spPr>
          <a:xfrm>
            <a:off x="819150" y="845600"/>
            <a:ext cx="3709200" cy="1383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37" name="Google Shape;237;p33"/>
          <p:cNvSpPr txBox="1">
            <a:spLocks noGrp="1"/>
          </p:cNvSpPr>
          <p:nvPr>
            <p:ph type="body" idx="1"/>
          </p:nvPr>
        </p:nvSpPr>
        <p:spPr>
          <a:xfrm>
            <a:off x="830700" y="2319050"/>
            <a:ext cx="3709200" cy="21198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38" name="Google Shape;238;p3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9"/>
        <p:cNvGrpSpPr/>
        <p:nvPr/>
      </p:nvGrpSpPr>
      <p:grpSpPr>
        <a:xfrm>
          <a:off x="0" y="0"/>
          <a:ext cx="0" cy="0"/>
          <a:chOff x="0" y="0"/>
          <a:chExt cx="0" cy="0"/>
        </a:xfrm>
      </p:grpSpPr>
      <p:sp>
        <p:nvSpPr>
          <p:cNvPr id="240" name="Google Shape;240;p34"/>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4"/>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4"/>
          <p:cNvSpPr txBox="1">
            <a:spLocks noGrp="1"/>
          </p:cNvSpPr>
          <p:nvPr>
            <p:ph type="body" idx="1"/>
          </p:nvPr>
        </p:nvSpPr>
        <p:spPr>
          <a:xfrm>
            <a:off x="328025" y="4163500"/>
            <a:ext cx="7415100" cy="605100"/>
          </a:xfrm>
          <a:prstGeom prst="rect">
            <a:avLst/>
          </a:prstGeom>
          <a:noFill/>
          <a:ln>
            <a:noFill/>
          </a:ln>
        </p:spPr>
        <p:txBody>
          <a:bodyPr spcFirstLastPara="1" wrap="square" lIns="91425" tIns="91425" rIns="91425" bIns="91425" anchor="b"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244" name="Google Shape;244;p34"/>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5"/>
        <p:cNvGrpSpPr/>
        <p:nvPr/>
      </p:nvGrpSpPr>
      <p:grpSpPr>
        <a:xfrm>
          <a:off x="0" y="0"/>
          <a:ext cx="0" cy="0"/>
          <a:chOff x="0" y="0"/>
          <a:chExt cx="0" cy="0"/>
        </a:xfrm>
      </p:grpSpPr>
      <p:sp>
        <p:nvSpPr>
          <p:cNvPr id="246" name="Google Shape;246;p35"/>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7" name="Google Shape;247;p35"/>
          <p:cNvGrpSpPr/>
          <p:nvPr/>
        </p:nvGrpSpPr>
        <p:grpSpPr>
          <a:xfrm>
            <a:off x="5959222" y="4119576"/>
            <a:ext cx="2520951" cy="1024165"/>
            <a:chOff x="6917201" y="0"/>
            <a:chExt cx="2227777" cy="863400"/>
          </a:xfrm>
        </p:grpSpPr>
        <p:sp>
          <p:nvSpPr>
            <p:cNvPr id="248" name="Google Shape;248;p3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1" name="Google Shape;251;p35"/>
          <p:cNvGrpSpPr/>
          <p:nvPr/>
        </p:nvGrpSpPr>
        <p:grpSpPr>
          <a:xfrm>
            <a:off x="199149" y="2"/>
            <a:ext cx="2795413" cy="1083308"/>
            <a:chOff x="6917201" y="0"/>
            <a:chExt cx="2227777" cy="863400"/>
          </a:xfrm>
        </p:grpSpPr>
        <p:sp>
          <p:nvSpPr>
            <p:cNvPr id="252" name="Google Shape;252;p3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5" name="Google Shape;255;p35"/>
          <p:cNvSpPr txBox="1">
            <a:spLocks noGrp="1"/>
          </p:cNvSpPr>
          <p:nvPr>
            <p:ph type="title" hasCustomPrompt="1"/>
          </p:nvPr>
        </p:nvSpPr>
        <p:spPr>
          <a:xfrm>
            <a:off x="1385850" y="1383850"/>
            <a:ext cx="6372300" cy="13797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256" name="Google Shape;256;p35"/>
          <p:cNvSpPr txBox="1">
            <a:spLocks noGrp="1"/>
          </p:cNvSpPr>
          <p:nvPr>
            <p:ph type="body" idx="1"/>
          </p:nvPr>
        </p:nvSpPr>
        <p:spPr>
          <a:xfrm>
            <a:off x="1385850" y="2863850"/>
            <a:ext cx="6372300" cy="641100"/>
          </a:xfrm>
          <a:prstGeom prst="rect">
            <a:avLst/>
          </a:prstGeom>
          <a:noFill/>
          <a:ln>
            <a:noFill/>
          </a:ln>
        </p:spPr>
        <p:txBody>
          <a:bodyPr spcFirstLastPara="1" wrap="square" lIns="91425" tIns="91425" rIns="91425" bIns="91425" anchor="t" anchorCtr="0">
            <a:normAutofit/>
          </a:bodyPr>
          <a:lstStyle>
            <a:lvl1pPr marL="457200" lvl="0" indent="-311150" algn="ctr">
              <a:lnSpc>
                <a:spcPct val="115000"/>
              </a:lnSpc>
              <a:spcBef>
                <a:spcPts val="0"/>
              </a:spcBef>
              <a:spcAft>
                <a:spcPts val="0"/>
              </a:spcAft>
              <a:buSzPts val="13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257" name="Google Shape;257;p3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8"/>
        <p:cNvGrpSpPr/>
        <p:nvPr/>
      </p:nvGrpSpPr>
      <p:grpSpPr>
        <a:xfrm>
          <a:off x="0" y="0"/>
          <a:ext cx="0" cy="0"/>
          <a:chOff x="0" y="0"/>
          <a:chExt cx="0" cy="0"/>
        </a:xfrm>
      </p:grpSpPr>
      <p:sp>
        <p:nvSpPr>
          <p:cNvPr id="259" name="Google Shape;259;p3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4"/>
        <p:cNvGrpSpPr/>
        <p:nvPr/>
      </p:nvGrpSpPr>
      <p:grpSpPr>
        <a:xfrm>
          <a:off x="0" y="0"/>
          <a:ext cx="0" cy="0"/>
          <a:chOff x="0" y="0"/>
          <a:chExt cx="0" cy="0"/>
        </a:xfrm>
      </p:grpSpPr>
      <p:cxnSp>
        <p:nvCxnSpPr>
          <p:cNvPr id="265" name="Google Shape;265;p38"/>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66" name="Google Shape;266;p38"/>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67" name="Google Shape;267;p38"/>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68" name="Google Shape;268;p38"/>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9" name="Google Shape;269;p38"/>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0" name="Google Shape;270;p3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Układ niestandardowy 1">
  <p:cSld name="AUTOLAYOUT_1">
    <p:bg>
      <p:bgPr>
        <a:solidFill>
          <a:srgbClr val="FFFFFF"/>
        </a:solidFill>
        <a:effectLst/>
      </p:bgPr>
    </p:bg>
    <p:spTree>
      <p:nvGrpSpPr>
        <p:cNvPr id="1" name="Shape 271"/>
        <p:cNvGrpSpPr/>
        <p:nvPr/>
      </p:nvGrpSpPr>
      <p:grpSpPr>
        <a:xfrm>
          <a:off x="0" y="0"/>
          <a:ext cx="0" cy="0"/>
          <a:chOff x="0" y="0"/>
          <a:chExt cx="0" cy="0"/>
        </a:xfrm>
      </p:grpSpPr>
      <p:sp>
        <p:nvSpPr>
          <p:cNvPr id="272" name="Google Shape;272;p3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3" name="Google Shape;273;p39"/>
          <p:cNvGrpSpPr/>
          <p:nvPr/>
        </p:nvGrpSpPr>
        <p:grpSpPr>
          <a:xfrm>
            <a:off x="0" y="0"/>
            <a:ext cx="9144000" cy="1277100"/>
            <a:chOff x="0" y="0"/>
            <a:chExt cx="9144000" cy="1277100"/>
          </a:xfrm>
        </p:grpSpPr>
        <p:sp>
          <p:nvSpPr>
            <p:cNvPr id="274" name="Google Shape;274;p39"/>
            <p:cNvSpPr/>
            <p:nvPr/>
          </p:nvSpPr>
          <p:spPr>
            <a:xfrm>
              <a:off x="0" y="0"/>
              <a:ext cx="9144000" cy="1277100"/>
            </a:xfrm>
            <a:prstGeom prst="rect">
              <a:avLst/>
            </a:prstGeom>
            <a:solidFill>
              <a:srgbClr val="2BB8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39"/>
            <p:cNvSpPr/>
            <p:nvPr/>
          </p:nvSpPr>
          <p:spPr>
            <a:xfrm>
              <a:off x="8620200" y="381000"/>
              <a:ext cx="142800" cy="137700"/>
            </a:xfrm>
            <a:prstGeom prst="rect">
              <a:avLst/>
            </a:prstGeom>
            <a:solidFill>
              <a:srgbClr val="92C1E8"/>
            </a:solid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39"/>
            <p:cNvSpPr/>
            <p:nvPr/>
          </p:nvSpPr>
          <p:spPr>
            <a:xfrm>
              <a:off x="8477400" y="518700"/>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7" name="Google Shape;277;p39"/>
          <p:cNvSpPr txBox="1">
            <a:spLocks noGrp="1"/>
          </p:cNvSpPr>
          <p:nvPr>
            <p:ph type="title"/>
          </p:nvPr>
        </p:nvSpPr>
        <p:spPr>
          <a:xfrm>
            <a:off x="311700" y="478025"/>
            <a:ext cx="8054100" cy="64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000"/>
              <a:buNone/>
              <a:defRPr sz="2400">
                <a:solidFill>
                  <a:srgbClr val="FFFFFF"/>
                </a:solidFill>
              </a:defRPr>
            </a:lvl1pPr>
            <a:lvl2pPr lvl="1" algn="l">
              <a:lnSpc>
                <a:spcPct val="100000"/>
              </a:lnSpc>
              <a:spcBef>
                <a:spcPts val="0"/>
              </a:spcBef>
              <a:spcAft>
                <a:spcPts val="0"/>
              </a:spcAft>
              <a:buSzPts val="3000"/>
              <a:buNone/>
              <a:defRPr sz="2400">
                <a:solidFill>
                  <a:srgbClr val="FFFFFF"/>
                </a:solidFill>
              </a:defRPr>
            </a:lvl2pPr>
            <a:lvl3pPr lvl="2" algn="l">
              <a:lnSpc>
                <a:spcPct val="100000"/>
              </a:lnSpc>
              <a:spcBef>
                <a:spcPts val="0"/>
              </a:spcBef>
              <a:spcAft>
                <a:spcPts val="0"/>
              </a:spcAft>
              <a:buSzPts val="3000"/>
              <a:buNone/>
              <a:defRPr sz="2400">
                <a:solidFill>
                  <a:srgbClr val="FFFFFF"/>
                </a:solidFill>
              </a:defRPr>
            </a:lvl3pPr>
            <a:lvl4pPr lvl="3" algn="l">
              <a:lnSpc>
                <a:spcPct val="100000"/>
              </a:lnSpc>
              <a:spcBef>
                <a:spcPts val="0"/>
              </a:spcBef>
              <a:spcAft>
                <a:spcPts val="0"/>
              </a:spcAft>
              <a:buSzPts val="3000"/>
              <a:buNone/>
              <a:defRPr sz="2400">
                <a:solidFill>
                  <a:srgbClr val="FFFFFF"/>
                </a:solidFill>
              </a:defRPr>
            </a:lvl4pPr>
            <a:lvl5pPr lvl="4" algn="l">
              <a:lnSpc>
                <a:spcPct val="100000"/>
              </a:lnSpc>
              <a:spcBef>
                <a:spcPts val="0"/>
              </a:spcBef>
              <a:spcAft>
                <a:spcPts val="0"/>
              </a:spcAft>
              <a:buSzPts val="3000"/>
              <a:buNone/>
              <a:defRPr sz="2400">
                <a:solidFill>
                  <a:srgbClr val="FFFFFF"/>
                </a:solidFill>
              </a:defRPr>
            </a:lvl5pPr>
            <a:lvl6pPr lvl="5" algn="l">
              <a:lnSpc>
                <a:spcPct val="100000"/>
              </a:lnSpc>
              <a:spcBef>
                <a:spcPts val="0"/>
              </a:spcBef>
              <a:spcAft>
                <a:spcPts val="0"/>
              </a:spcAft>
              <a:buSzPts val="3000"/>
              <a:buNone/>
              <a:defRPr sz="2400">
                <a:solidFill>
                  <a:srgbClr val="FFFFFF"/>
                </a:solidFill>
              </a:defRPr>
            </a:lvl6pPr>
            <a:lvl7pPr lvl="6" algn="l">
              <a:lnSpc>
                <a:spcPct val="100000"/>
              </a:lnSpc>
              <a:spcBef>
                <a:spcPts val="0"/>
              </a:spcBef>
              <a:spcAft>
                <a:spcPts val="0"/>
              </a:spcAft>
              <a:buSzPts val="3000"/>
              <a:buNone/>
              <a:defRPr sz="2400">
                <a:solidFill>
                  <a:srgbClr val="FFFFFF"/>
                </a:solidFill>
              </a:defRPr>
            </a:lvl7pPr>
            <a:lvl8pPr lvl="7" algn="l">
              <a:lnSpc>
                <a:spcPct val="100000"/>
              </a:lnSpc>
              <a:spcBef>
                <a:spcPts val="0"/>
              </a:spcBef>
              <a:spcAft>
                <a:spcPts val="0"/>
              </a:spcAft>
              <a:buSzPts val="3000"/>
              <a:buNone/>
              <a:defRPr sz="2400">
                <a:solidFill>
                  <a:srgbClr val="FFFFFF"/>
                </a:solidFill>
              </a:defRPr>
            </a:lvl8pPr>
            <a:lvl9pPr lvl="8" algn="l">
              <a:lnSpc>
                <a:spcPct val="100000"/>
              </a:lnSpc>
              <a:spcBef>
                <a:spcPts val="0"/>
              </a:spcBef>
              <a:spcAft>
                <a:spcPts val="0"/>
              </a:spcAft>
              <a:buSzPts val="3000"/>
              <a:buNone/>
              <a:defRPr sz="2400">
                <a:solidFill>
                  <a:srgbClr val="FFFFFF"/>
                </a:solidFill>
              </a:defRPr>
            </a:lvl9pPr>
          </a:lstStyle>
          <a:p>
            <a:endParaRPr/>
          </a:p>
        </p:txBody>
      </p:sp>
      <p:sp>
        <p:nvSpPr>
          <p:cNvPr id="278" name="Google Shape;278;p39"/>
          <p:cNvSpPr txBox="1">
            <a:spLocks noGrp="1"/>
          </p:cNvSpPr>
          <p:nvPr>
            <p:ph type="body" idx="1"/>
          </p:nvPr>
        </p:nvSpPr>
        <p:spPr>
          <a:xfrm>
            <a:off x="311700" y="1507025"/>
            <a:ext cx="3999900" cy="3152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284F7D"/>
              </a:buClr>
              <a:buSzPts val="1200"/>
              <a:buChar char="●"/>
              <a:defRPr sz="1200">
                <a:solidFill>
                  <a:srgbClr val="2BB8FF"/>
                </a:solidFill>
              </a:defRPr>
            </a:lvl1pPr>
            <a:lvl2pPr marL="914400" lvl="1" indent="-292100" algn="l">
              <a:lnSpc>
                <a:spcPct val="115000"/>
              </a:lnSpc>
              <a:spcBef>
                <a:spcPts val="0"/>
              </a:spcBef>
              <a:spcAft>
                <a:spcPts val="0"/>
              </a:spcAft>
              <a:buClr>
                <a:srgbClr val="284F7D"/>
              </a:buClr>
              <a:buSzPts val="1000"/>
              <a:buChar char="○"/>
              <a:defRPr sz="1000">
                <a:solidFill>
                  <a:srgbClr val="2BB8FF"/>
                </a:solidFill>
              </a:defRPr>
            </a:lvl2pPr>
            <a:lvl3pPr marL="1371600" lvl="2" indent="-292100" algn="l">
              <a:lnSpc>
                <a:spcPct val="115000"/>
              </a:lnSpc>
              <a:spcBef>
                <a:spcPts val="0"/>
              </a:spcBef>
              <a:spcAft>
                <a:spcPts val="0"/>
              </a:spcAft>
              <a:buClr>
                <a:srgbClr val="284F7D"/>
              </a:buClr>
              <a:buSzPts val="1000"/>
              <a:buChar char="■"/>
              <a:defRPr sz="1000">
                <a:solidFill>
                  <a:srgbClr val="2BB8FF"/>
                </a:solidFill>
              </a:defRPr>
            </a:lvl3pPr>
            <a:lvl4pPr marL="1828800" lvl="3" indent="-292100" algn="l">
              <a:lnSpc>
                <a:spcPct val="115000"/>
              </a:lnSpc>
              <a:spcBef>
                <a:spcPts val="0"/>
              </a:spcBef>
              <a:spcAft>
                <a:spcPts val="0"/>
              </a:spcAft>
              <a:buClr>
                <a:srgbClr val="284F7D"/>
              </a:buClr>
              <a:buSzPts val="1000"/>
              <a:buChar char="●"/>
              <a:defRPr sz="1000">
                <a:solidFill>
                  <a:srgbClr val="2BB8FF"/>
                </a:solidFill>
              </a:defRPr>
            </a:lvl4pPr>
            <a:lvl5pPr marL="2286000" lvl="4" indent="-292100" algn="l">
              <a:lnSpc>
                <a:spcPct val="115000"/>
              </a:lnSpc>
              <a:spcBef>
                <a:spcPts val="0"/>
              </a:spcBef>
              <a:spcAft>
                <a:spcPts val="0"/>
              </a:spcAft>
              <a:buClr>
                <a:srgbClr val="284F7D"/>
              </a:buClr>
              <a:buSzPts val="1000"/>
              <a:buChar char="○"/>
              <a:defRPr sz="1000">
                <a:solidFill>
                  <a:srgbClr val="2BB8FF"/>
                </a:solidFill>
              </a:defRPr>
            </a:lvl5pPr>
            <a:lvl6pPr marL="2743200" lvl="5" indent="-292100" algn="l">
              <a:lnSpc>
                <a:spcPct val="115000"/>
              </a:lnSpc>
              <a:spcBef>
                <a:spcPts val="0"/>
              </a:spcBef>
              <a:spcAft>
                <a:spcPts val="0"/>
              </a:spcAft>
              <a:buClr>
                <a:srgbClr val="284F7D"/>
              </a:buClr>
              <a:buSzPts val="1000"/>
              <a:buChar char="■"/>
              <a:defRPr sz="1000">
                <a:solidFill>
                  <a:srgbClr val="2BB8FF"/>
                </a:solidFill>
              </a:defRPr>
            </a:lvl6pPr>
            <a:lvl7pPr marL="3200400" lvl="6" indent="-292100" algn="l">
              <a:lnSpc>
                <a:spcPct val="115000"/>
              </a:lnSpc>
              <a:spcBef>
                <a:spcPts val="0"/>
              </a:spcBef>
              <a:spcAft>
                <a:spcPts val="0"/>
              </a:spcAft>
              <a:buClr>
                <a:srgbClr val="284F7D"/>
              </a:buClr>
              <a:buSzPts val="1000"/>
              <a:buChar char="●"/>
              <a:defRPr sz="1000">
                <a:solidFill>
                  <a:srgbClr val="2BB8FF"/>
                </a:solidFill>
              </a:defRPr>
            </a:lvl7pPr>
            <a:lvl8pPr marL="3657600" lvl="7" indent="-292100" algn="l">
              <a:lnSpc>
                <a:spcPct val="115000"/>
              </a:lnSpc>
              <a:spcBef>
                <a:spcPts val="0"/>
              </a:spcBef>
              <a:spcAft>
                <a:spcPts val="0"/>
              </a:spcAft>
              <a:buClr>
                <a:srgbClr val="284F7D"/>
              </a:buClr>
              <a:buSzPts val="1000"/>
              <a:buChar char="○"/>
              <a:defRPr sz="1000">
                <a:solidFill>
                  <a:srgbClr val="2BB8FF"/>
                </a:solidFill>
              </a:defRPr>
            </a:lvl8pPr>
            <a:lvl9pPr marL="4114800" lvl="8" indent="-292100" algn="l">
              <a:lnSpc>
                <a:spcPct val="115000"/>
              </a:lnSpc>
              <a:spcBef>
                <a:spcPts val="0"/>
              </a:spcBef>
              <a:spcAft>
                <a:spcPts val="0"/>
              </a:spcAft>
              <a:buClr>
                <a:srgbClr val="284F7D"/>
              </a:buClr>
              <a:buSzPts val="1000"/>
              <a:buChar char="■"/>
              <a:defRPr sz="1000">
                <a:solidFill>
                  <a:srgbClr val="2BB8FF"/>
                </a:solidFill>
              </a:defRPr>
            </a:lvl9pPr>
          </a:lstStyle>
          <a:p>
            <a:endParaRPr/>
          </a:p>
        </p:txBody>
      </p:sp>
      <p:sp>
        <p:nvSpPr>
          <p:cNvPr id="279" name="Google Shape;279;p39"/>
          <p:cNvSpPr txBox="1">
            <a:spLocks noGrp="1"/>
          </p:cNvSpPr>
          <p:nvPr>
            <p:ph type="body" idx="2"/>
          </p:nvPr>
        </p:nvSpPr>
        <p:spPr>
          <a:xfrm>
            <a:off x="4832400" y="1507025"/>
            <a:ext cx="3999900" cy="3152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284F7D"/>
              </a:buClr>
              <a:buSzPts val="1200"/>
              <a:buChar char="●"/>
              <a:defRPr sz="1200">
                <a:solidFill>
                  <a:srgbClr val="2BB8FF"/>
                </a:solidFill>
              </a:defRPr>
            </a:lvl1pPr>
            <a:lvl2pPr marL="914400" lvl="1" indent="-292100" algn="l">
              <a:lnSpc>
                <a:spcPct val="115000"/>
              </a:lnSpc>
              <a:spcBef>
                <a:spcPts val="0"/>
              </a:spcBef>
              <a:spcAft>
                <a:spcPts val="0"/>
              </a:spcAft>
              <a:buClr>
                <a:srgbClr val="284F7D"/>
              </a:buClr>
              <a:buSzPts val="1000"/>
              <a:buChar char="○"/>
              <a:defRPr sz="1000">
                <a:solidFill>
                  <a:srgbClr val="2BB8FF"/>
                </a:solidFill>
              </a:defRPr>
            </a:lvl2pPr>
            <a:lvl3pPr marL="1371600" lvl="2" indent="-292100" algn="l">
              <a:lnSpc>
                <a:spcPct val="115000"/>
              </a:lnSpc>
              <a:spcBef>
                <a:spcPts val="0"/>
              </a:spcBef>
              <a:spcAft>
                <a:spcPts val="0"/>
              </a:spcAft>
              <a:buClr>
                <a:srgbClr val="284F7D"/>
              </a:buClr>
              <a:buSzPts val="1000"/>
              <a:buChar char="■"/>
              <a:defRPr sz="1000">
                <a:solidFill>
                  <a:srgbClr val="2BB8FF"/>
                </a:solidFill>
              </a:defRPr>
            </a:lvl3pPr>
            <a:lvl4pPr marL="1828800" lvl="3" indent="-292100" algn="l">
              <a:lnSpc>
                <a:spcPct val="115000"/>
              </a:lnSpc>
              <a:spcBef>
                <a:spcPts val="0"/>
              </a:spcBef>
              <a:spcAft>
                <a:spcPts val="0"/>
              </a:spcAft>
              <a:buClr>
                <a:srgbClr val="284F7D"/>
              </a:buClr>
              <a:buSzPts val="1000"/>
              <a:buChar char="●"/>
              <a:defRPr sz="1000">
                <a:solidFill>
                  <a:srgbClr val="2BB8FF"/>
                </a:solidFill>
              </a:defRPr>
            </a:lvl4pPr>
            <a:lvl5pPr marL="2286000" lvl="4" indent="-292100" algn="l">
              <a:lnSpc>
                <a:spcPct val="115000"/>
              </a:lnSpc>
              <a:spcBef>
                <a:spcPts val="0"/>
              </a:spcBef>
              <a:spcAft>
                <a:spcPts val="0"/>
              </a:spcAft>
              <a:buClr>
                <a:srgbClr val="284F7D"/>
              </a:buClr>
              <a:buSzPts val="1000"/>
              <a:buChar char="○"/>
              <a:defRPr sz="1000">
                <a:solidFill>
                  <a:srgbClr val="2BB8FF"/>
                </a:solidFill>
              </a:defRPr>
            </a:lvl5pPr>
            <a:lvl6pPr marL="2743200" lvl="5" indent="-292100" algn="l">
              <a:lnSpc>
                <a:spcPct val="115000"/>
              </a:lnSpc>
              <a:spcBef>
                <a:spcPts val="0"/>
              </a:spcBef>
              <a:spcAft>
                <a:spcPts val="0"/>
              </a:spcAft>
              <a:buClr>
                <a:srgbClr val="284F7D"/>
              </a:buClr>
              <a:buSzPts val="1000"/>
              <a:buChar char="■"/>
              <a:defRPr sz="1000">
                <a:solidFill>
                  <a:srgbClr val="2BB8FF"/>
                </a:solidFill>
              </a:defRPr>
            </a:lvl6pPr>
            <a:lvl7pPr marL="3200400" lvl="6" indent="-292100" algn="l">
              <a:lnSpc>
                <a:spcPct val="115000"/>
              </a:lnSpc>
              <a:spcBef>
                <a:spcPts val="0"/>
              </a:spcBef>
              <a:spcAft>
                <a:spcPts val="0"/>
              </a:spcAft>
              <a:buClr>
                <a:srgbClr val="284F7D"/>
              </a:buClr>
              <a:buSzPts val="1000"/>
              <a:buChar char="●"/>
              <a:defRPr sz="1000">
                <a:solidFill>
                  <a:srgbClr val="2BB8FF"/>
                </a:solidFill>
              </a:defRPr>
            </a:lvl7pPr>
            <a:lvl8pPr marL="3657600" lvl="7" indent="-292100" algn="l">
              <a:lnSpc>
                <a:spcPct val="115000"/>
              </a:lnSpc>
              <a:spcBef>
                <a:spcPts val="0"/>
              </a:spcBef>
              <a:spcAft>
                <a:spcPts val="0"/>
              </a:spcAft>
              <a:buClr>
                <a:srgbClr val="284F7D"/>
              </a:buClr>
              <a:buSzPts val="1000"/>
              <a:buChar char="○"/>
              <a:defRPr sz="1000">
                <a:solidFill>
                  <a:srgbClr val="2BB8FF"/>
                </a:solidFill>
              </a:defRPr>
            </a:lvl8pPr>
            <a:lvl9pPr marL="4114800" lvl="8" indent="-292100" algn="l">
              <a:lnSpc>
                <a:spcPct val="115000"/>
              </a:lnSpc>
              <a:spcBef>
                <a:spcPts val="0"/>
              </a:spcBef>
              <a:spcAft>
                <a:spcPts val="0"/>
              </a:spcAft>
              <a:buClr>
                <a:srgbClr val="284F7D"/>
              </a:buClr>
              <a:buSzPts val="1000"/>
              <a:buChar char="■"/>
              <a:defRPr sz="1000">
                <a:solidFill>
                  <a:srgbClr val="2BB8FF"/>
                </a:solidFill>
              </a:defRPr>
            </a:lvl9pPr>
          </a:lstStyle>
          <a:p>
            <a:endParaRPr/>
          </a:p>
        </p:txBody>
      </p:sp>
      <p:sp>
        <p:nvSpPr>
          <p:cNvPr id="280" name="Google Shape;28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
        <p:cNvGrpSpPr/>
        <p:nvPr/>
      </p:nvGrpSpPr>
      <p:grpSpPr>
        <a:xfrm>
          <a:off x="0" y="0"/>
          <a:ext cx="0" cy="0"/>
          <a:chOff x="0" y="0"/>
          <a:chExt cx="0" cy="0"/>
        </a:xfrm>
      </p:grpSpPr>
      <p:sp>
        <p:nvSpPr>
          <p:cNvPr id="282" name="Google Shape;282;p4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283"/>
        <p:cNvGrpSpPr/>
        <p:nvPr/>
      </p:nvGrpSpPr>
      <p:grpSpPr>
        <a:xfrm>
          <a:off x="0" y="0"/>
          <a:ext cx="0" cy="0"/>
          <a:chOff x="0" y="0"/>
          <a:chExt cx="0" cy="0"/>
        </a:xfrm>
      </p:grpSpPr>
      <p:cxnSp>
        <p:nvCxnSpPr>
          <p:cNvPr id="284" name="Google Shape;284;p41"/>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285" name="Google Shape;285;p41"/>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286" name="Google Shape;286;p41"/>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287" name="Google Shape;287;p41"/>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88" name="Google Shape;288;p41"/>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289" name="Google Shape;289;p4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90"/>
        <p:cNvGrpSpPr/>
        <p:nvPr/>
      </p:nvGrpSpPr>
      <p:grpSpPr>
        <a:xfrm>
          <a:off x="0" y="0"/>
          <a:ext cx="0" cy="0"/>
          <a:chOff x="0" y="0"/>
          <a:chExt cx="0" cy="0"/>
        </a:xfrm>
      </p:grpSpPr>
      <p:cxnSp>
        <p:nvCxnSpPr>
          <p:cNvPr id="291" name="Google Shape;291;p42"/>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292" name="Google Shape;292;p42"/>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293" name="Google Shape;293;p42"/>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94" name="Google Shape;294;p4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cxnSp>
        <p:nvCxnSpPr>
          <p:cNvPr id="296" name="Google Shape;296;p43"/>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97" name="Google Shape;297;p43"/>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98" name="Google Shape;298;p43"/>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99" name="Google Shape;299;p43"/>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0" name="Google Shape;300;p43"/>
          <p:cNvSpPr txBox="1">
            <a:spLocks noGrp="1"/>
          </p:cNvSpPr>
          <p:nvPr>
            <p:ph type="body" idx="1"/>
          </p:nvPr>
        </p:nvSpPr>
        <p:spPr>
          <a:xfrm>
            <a:off x="2400303" y="1602675"/>
            <a:ext cx="3071400" cy="3002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1" name="Google Shape;301;p43"/>
          <p:cNvSpPr txBox="1">
            <a:spLocks noGrp="1"/>
          </p:cNvSpPr>
          <p:nvPr>
            <p:ph type="body" idx="2"/>
          </p:nvPr>
        </p:nvSpPr>
        <p:spPr>
          <a:xfrm>
            <a:off x="5650572" y="1602675"/>
            <a:ext cx="3071400" cy="3002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2" name="Google Shape;302;p4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3"/>
        <p:cNvGrpSpPr/>
        <p:nvPr/>
      </p:nvGrpSpPr>
      <p:grpSpPr>
        <a:xfrm>
          <a:off x="0" y="0"/>
          <a:ext cx="0" cy="0"/>
          <a:chOff x="0" y="0"/>
          <a:chExt cx="0" cy="0"/>
        </a:xfrm>
      </p:grpSpPr>
      <p:sp>
        <p:nvSpPr>
          <p:cNvPr id="304" name="Google Shape;304;p44"/>
          <p:cNvSpPr txBox="1">
            <a:spLocks noGrp="1"/>
          </p:cNvSpPr>
          <p:nvPr>
            <p:ph type="title"/>
          </p:nvPr>
        </p:nvSpPr>
        <p:spPr>
          <a:xfrm>
            <a:off x="303300" y="411575"/>
            <a:ext cx="8520600" cy="63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5" name="Google Shape;305;p4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6"/>
        <p:cNvGrpSpPr/>
        <p:nvPr/>
      </p:nvGrpSpPr>
      <p:grpSpPr>
        <a:xfrm>
          <a:off x="0" y="0"/>
          <a:ext cx="0" cy="0"/>
          <a:chOff x="0" y="0"/>
          <a:chExt cx="0" cy="0"/>
        </a:xfrm>
      </p:grpSpPr>
      <p:cxnSp>
        <p:nvCxnSpPr>
          <p:cNvPr id="307" name="Google Shape;307;p4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08" name="Google Shape;308;p45"/>
          <p:cNvSpPr txBox="1">
            <a:spLocks noGrp="1"/>
          </p:cNvSpPr>
          <p:nvPr>
            <p:ph type="title"/>
          </p:nvPr>
        </p:nvSpPr>
        <p:spPr>
          <a:xfrm>
            <a:off x="319500" y="936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9" name="Google Shape;309;p45"/>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0" name="Google Shape;310;p4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11"/>
        <p:cNvGrpSpPr/>
        <p:nvPr/>
      </p:nvGrpSpPr>
      <p:grpSpPr>
        <a:xfrm>
          <a:off x="0" y="0"/>
          <a:ext cx="0" cy="0"/>
          <a:chOff x="0" y="0"/>
          <a:chExt cx="0" cy="0"/>
        </a:xfrm>
      </p:grpSpPr>
      <p:cxnSp>
        <p:nvCxnSpPr>
          <p:cNvPr id="312" name="Google Shape;312;p46"/>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313" name="Google Shape;313;p46"/>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14" name="Google Shape;314;p4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5"/>
        <p:cNvGrpSpPr/>
        <p:nvPr/>
      </p:nvGrpSpPr>
      <p:grpSpPr>
        <a:xfrm>
          <a:off x="0" y="0"/>
          <a:ext cx="0" cy="0"/>
          <a:chOff x="0" y="0"/>
          <a:chExt cx="0" cy="0"/>
        </a:xfrm>
      </p:grpSpPr>
      <p:sp>
        <p:nvSpPr>
          <p:cNvPr id="316" name="Google Shape;316;p4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7" name="Google Shape;317;p4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18" name="Google Shape;318;p47"/>
          <p:cNvSpPr txBox="1">
            <a:spLocks noGrp="1"/>
          </p:cNvSpPr>
          <p:nvPr>
            <p:ph type="title"/>
          </p:nvPr>
        </p:nvSpPr>
        <p:spPr>
          <a:xfrm>
            <a:off x="265500" y="1397350"/>
            <a:ext cx="4045200" cy="1318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319" name="Google Shape;319;p47"/>
          <p:cNvSpPr txBox="1">
            <a:spLocks noGrp="1"/>
          </p:cNvSpPr>
          <p:nvPr>
            <p:ph type="subTitle" idx="1"/>
          </p:nvPr>
        </p:nvSpPr>
        <p:spPr>
          <a:xfrm>
            <a:off x="265500" y="273537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0" name="Google Shape;320;p47"/>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21" name="Google Shape;321;p4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2"/>
        <p:cNvGrpSpPr/>
        <p:nvPr/>
      </p:nvGrpSpPr>
      <p:grpSpPr>
        <a:xfrm>
          <a:off x="0" y="0"/>
          <a:ext cx="0" cy="0"/>
          <a:chOff x="0" y="0"/>
          <a:chExt cx="0" cy="0"/>
        </a:xfrm>
      </p:grpSpPr>
      <p:cxnSp>
        <p:nvCxnSpPr>
          <p:cNvPr id="323" name="Google Shape;323;p48"/>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324" name="Google Shape;324;p48"/>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5" name="Google Shape;325;p48"/>
          <p:cNvSpPr txBox="1">
            <a:spLocks noGrp="1"/>
          </p:cNvSpPr>
          <p:nvPr>
            <p:ph type="body" idx="1"/>
          </p:nvPr>
        </p:nvSpPr>
        <p:spPr>
          <a:xfrm>
            <a:off x="328017" y="4226025"/>
            <a:ext cx="8388600" cy="3936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6" name="Google Shape;326;p4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7"/>
        <p:cNvGrpSpPr/>
        <p:nvPr/>
      </p:nvGrpSpPr>
      <p:grpSpPr>
        <a:xfrm>
          <a:off x="0" y="0"/>
          <a:ext cx="0" cy="0"/>
          <a:chOff x="0" y="0"/>
          <a:chExt cx="0" cy="0"/>
        </a:xfrm>
      </p:grpSpPr>
      <p:cxnSp>
        <p:nvCxnSpPr>
          <p:cNvPr id="328" name="Google Shape;328;p49"/>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329" name="Google Shape;329;p49"/>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330" name="Google Shape;330;p49"/>
          <p:cNvSpPr txBox="1">
            <a:spLocks noGrp="1"/>
          </p:cNvSpPr>
          <p:nvPr>
            <p:ph type="title" hasCustomPrompt="1"/>
          </p:nvPr>
        </p:nvSpPr>
        <p:spPr>
          <a:xfrm>
            <a:off x="853950" y="1304850"/>
            <a:ext cx="74361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331" name="Google Shape;331;p49"/>
          <p:cNvSpPr txBox="1">
            <a:spLocks noGrp="1"/>
          </p:cNvSpPr>
          <p:nvPr>
            <p:ph type="body" idx="1"/>
          </p:nvPr>
        </p:nvSpPr>
        <p:spPr>
          <a:xfrm>
            <a:off x="853950" y="2919450"/>
            <a:ext cx="74361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4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9D4FE"/>
            </a:gs>
            <a:gs pos="60000">
              <a:srgbClr val="FFFFFF"/>
            </a:gs>
            <a:gs pos="100000">
              <a:srgbClr val="54BDFF"/>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Google Shape;51;p13"/>
          <p:cNvSpPr/>
          <p:nvPr/>
        </p:nvSpPr>
        <p:spPr>
          <a:xfrm>
            <a:off x="0" y="3829050"/>
            <a:ext cx="9144000" cy="131445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52" name="Google Shape;52;p13"/>
          <p:cNvSpPr/>
          <p:nvPr/>
        </p:nvSpPr>
        <p:spPr>
          <a:xfrm>
            <a:off x="0" y="0"/>
            <a:ext cx="9144000" cy="382905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53" name="Google Shape;53;p13"/>
          <p:cNvSpPr/>
          <p:nvPr/>
        </p:nvSpPr>
        <p:spPr>
          <a:xfrm>
            <a:off x="0" y="2826228"/>
            <a:ext cx="9144000" cy="17145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54" name="Google Shape;54;p13"/>
          <p:cNvSpPr/>
          <p:nvPr/>
        </p:nvSpPr>
        <p:spPr>
          <a:xfrm>
            <a:off x="0" y="1200150"/>
            <a:ext cx="9144000" cy="3829050"/>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55" name="Google Shape;55;p13"/>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Google Shape;56;p13"/>
          <p:cNvSpPr txBox="1">
            <a:spLocks noGrp="1"/>
          </p:cNvSpPr>
          <p:nvPr>
            <p:ph type="body" idx="1"/>
          </p:nvPr>
        </p:nvSpPr>
        <p:spPr>
          <a:xfrm>
            <a:off x="1143000" y="549195"/>
            <a:ext cx="6400800" cy="2606040"/>
          </a:xfrm>
          <a:prstGeom prst="rect">
            <a:avLst/>
          </a:prstGeom>
          <a:noFill/>
          <a:ln>
            <a:noFill/>
          </a:ln>
        </p:spPr>
        <p:txBody>
          <a:bodyPr spcFirstLastPara="1" wrap="square" lIns="91425" tIns="45700" rIns="91425" bIns="45700" anchor="t" anchorCtr="0">
            <a:normAutofit/>
          </a:bodyPr>
          <a:lstStyle>
            <a:lvl1pPr marL="457200" marR="0" lvl="0" indent="-410210" algn="l" rtl="0">
              <a:spcBef>
                <a:spcPts val="440"/>
              </a:spcBef>
              <a:spcAft>
                <a:spcPts val="0"/>
              </a:spcAft>
              <a:buClr>
                <a:srgbClr val="C3260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C3260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C3260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C3260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57" name="Google Shape;57;p13"/>
          <p:cNvSpPr txBox="1">
            <a:spLocks noGrp="1"/>
          </p:cNvSpPr>
          <p:nvPr>
            <p:ph type="dt" idx="10"/>
          </p:nvPr>
        </p:nvSpPr>
        <p:spPr>
          <a:xfrm>
            <a:off x="6172200" y="4629150"/>
            <a:ext cx="2514600" cy="27384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8" name="Google Shape;58;p13"/>
          <p:cNvSpPr txBox="1">
            <a:spLocks noGrp="1"/>
          </p:cNvSpPr>
          <p:nvPr>
            <p:ph type="ftr" idx="11"/>
          </p:nvPr>
        </p:nvSpPr>
        <p:spPr>
          <a:xfrm>
            <a:off x="457199" y="4629150"/>
            <a:ext cx="3352801"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9" name="Google Shape;59;p13"/>
          <p:cNvSpPr txBox="1">
            <a:spLocks noGrp="1"/>
          </p:cNvSpPr>
          <p:nvPr>
            <p:ph type="sldNum" idx="12"/>
          </p:nvPr>
        </p:nvSpPr>
        <p:spPr>
          <a:xfrm>
            <a:off x="3810000" y="4629150"/>
            <a:ext cx="1828800"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hift">
    <p:bg>
      <p:bgPr>
        <a:blipFill>
          <a:blip r:embed="rId13" cstate="email">
            <a:alphaModFix/>
            <a:extLst>
              <a:ext uri="{28A0092B-C50C-407E-A947-70E740481C1C}">
                <a14:useLocalDpi xmlns:a14="http://schemas.microsoft.com/office/drawing/2010/main"/>
              </a:ext>
            </a:extLst>
          </a:blip>
          <a:stretch>
            <a:fillRect/>
          </a:stretch>
        </a:blipFill>
        <a:effectLst/>
      </p:bgPr>
    </p:bg>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9pPr>
          </a:lstStyle>
          <a:p>
            <a:endParaRPr/>
          </a:p>
        </p:txBody>
      </p:sp>
      <p:sp>
        <p:nvSpPr>
          <p:cNvPr id="143" name="Google Shape;143;p25"/>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144" name="Google Shape;144;p2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262" name="Google Shape;262;p37"/>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263" name="Google Shape;263;p3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34.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4.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www.srs.at/ueber-un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3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3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3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3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4.jpeg"/><Relationship Id="rId7"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3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0"/>
          <p:cNvSpPr txBox="1">
            <a:spLocks noGrp="1"/>
          </p:cNvSpPr>
          <p:nvPr>
            <p:ph type="subTitle" idx="1"/>
          </p:nvPr>
        </p:nvSpPr>
        <p:spPr>
          <a:xfrm>
            <a:off x="1159975" y="3088225"/>
            <a:ext cx="7674900" cy="19113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ct val="130000"/>
              <a:buNone/>
            </a:pPr>
            <a:r>
              <a:rPr lang="pl" dirty="0">
                <a:solidFill>
                  <a:srgbClr val="00B050"/>
                </a:solidFill>
              </a:rPr>
              <a:t>Podróże kształcą-czy warto zwiedzić stolice krajów niemieckojęzycznych?</a:t>
            </a:r>
            <a:endParaRPr dirty="0"/>
          </a:p>
          <a:p>
            <a:pPr marL="0" lvl="0" indent="0" algn="l" rtl="0">
              <a:spcBef>
                <a:spcPts val="740"/>
              </a:spcBef>
              <a:spcAft>
                <a:spcPts val="0"/>
              </a:spcAft>
              <a:buSzPct val="130000"/>
              <a:buNone/>
            </a:pPr>
            <a:endParaRPr dirty="0"/>
          </a:p>
          <a:p>
            <a:pPr marL="0" lvl="0" indent="0" algn="l" rtl="0">
              <a:spcBef>
                <a:spcPts val="740"/>
              </a:spcBef>
              <a:spcAft>
                <a:spcPts val="0"/>
              </a:spcAft>
              <a:buSzPct val="130000"/>
              <a:buNone/>
            </a:pPr>
            <a:r>
              <a:rPr lang="pl" dirty="0">
                <a:solidFill>
                  <a:srgbClr val="7030A0"/>
                </a:solidFill>
              </a:rPr>
              <a:t>Prezentacja przygotowana przez:</a:t>
            </a:r>
            <a:endParaRPr dirty="0"/>
          </a:p>
          <a:p>
            <a:pPr marL="0" lvl="0" indent="0" algn="l" rtl="0">
              <a:spcBef>
                <a:spcPts val="740"/>
              </a:spcBef>
              <a:spcAft>
                <a:spcPts val="0"/>
              </a:spcAft>
              <a:buSzPct val="130000"/>
              <a:buNone/>
            </a:pPr>
            <a:r>
              <a:rPr lang="pl" dirty="0">
                <a:solidFill>
                  <a:srgbClr val="0C0C0C"/>
                </a:solidFill>
              </a:rPr>
              <a:t>Marcina Trzcińskiego, Miłosza Gaździka i Kacpra Kęska.</a:t>
            </a:r>
            <a:endParaRPr dirty="0"/>
          </a:p>
          <a:p>
            <a:pPr marL="0" lvl="0" indent="0" algn="l" rtl="0">
              <a:spcBef>
                <a:spcPts val="740"/>
              </a:spcBef>
              <a:spcAft>
                <a:spcPts val="0"/>
              </a:spcAft>
              <a:buSzPct val="130000"/>
              <a:buNone/>
            </a:pPr>
            <a:endParaRPr dirty="0">
              <a:solidFill>
                <a:srgbClr val="0C0C0C"/>
              </a:solidFill>
            </a:endParaRPr>
          </a:p>
          <a:p>
            <a:pPr marL="0" lvl="0" indent="0" algn="l" rtl="0">
              <a:spcBef>
                <a:spcPts val="740"/>
              </a:spcBef>
              <a:spcAft>
                <a:spcPts val="0"/>
              </a:spcAft>
              <a:buSzPct val="130000"/>
              <a:buNone/>
            </a:pPr>
            <a:endParaRPr dirty="0">
              <a:solidFill>
                <a:srgbClr val="0C0C0C"/>
              </a:solidFill>
            </a:endParaRPr>
          </a:p>
        </p:txBody>
      </p:sp>
      <p:sp>
        <p:nvSpPr>
          <p:cNvPr id="338" name="Google Shape;338;p50"/>
          <p:cNvSpPr txBox="1">
            <a:spLocks noGrp="1"/>
          </p:cNvSpPr>
          <p:nvPr>
            <p:ph type="ctrTitle"/>
          </p:nvPr>
        </p:nvSpPr>
        <p:spPr>
          <a:xfrm>
            <a:off x="991350" y="289575"/>
            <a:ext cx="7161300" cy="2670300"/>
          </a:xfrm>
          <a:prstGeom prst="rect">
            <a:avLst/>
          </a:prstGeom>
          <a:noFill/>
          <a:ln>
            <a:noFill/>
          </a:ln>
        </p:spPr>
        <p:txBody>
          <a:bodyPr spcFirstLastPara="1" wrap="square" lIns="91425" tIns="45700" rIns="91425" bIns="45700" anchor="t" anchorCtr="0">
            <a:noAutofit/>
          </a:bodyPr>
          <a:lstStyle/>
          <a:p>
            <a:pPr marL="640080" lvl="0" indent="-406400">
              <a:buSzPts val="5421"/>
            </a:pPr>
            <a:r>
              <a:rPr lang="pl" sz="4059" dirty="0">
                <a:solidFill>
                  <a:srgbClr val="0D78C9"/>
                </a:solidFill>
              </a:rPr>
              <a:t>Reisen machen klug-sind die </a:t>
            </a:r>
            <a:r>
              <a:rPr lang="pl" sz="4059" dirty="0" smtClean="0">
                <a:solidFill>
                  <a:srgbClr val="0D78C9"/>
                </a:solidFill>
              </a:rPr>
              <a:t>Hauptst</a:t>
            </a:r>
            <a:r>
              <a:rPr lang="pl-PL" sz="4059" dirty="0">
                <a:solidFill>
                  <a:srgbClr val="0D78C9"/>
                </a:solidFill>
              </a:rPr>
              <a:t>ä</a:t>
            </a:r>
            <a:r>
              <a:rPr lang="pl" sz="4059" dirty="0" smtClean="0">
                <a:solidFill>
                  <a:srgbClr val="0D78C9"/>
                </a:solidFill>
              </a:rPr>
              <a:t>dte </a:t>
            </a:r>
            <a:r>
              <a:rPr lang="pl" sz="4059" dirty="0">
                <a:solidFill>
                  <a:srgbClr val="0D78C9"/>
                </a:solidFill>
              </a:rPr>
              <a:t>der deutschsprachigen </a:t>
            </a:r>
            <a:r>
              <a:rPr lang="pl" sz="4059" dirty="0" smtClean="0">
                <a:solidFill>
                  <a:srgbClr val="0D78C9"/>
                </a:solidFill>
              </a:rPr>
              <a:t>L</a:t>
            </a:r>
            <a:r>
              <a:rPr lang="pl-PL" sz="4059" dirty="0">
                <a:solidFill>
                  <a:srgbClr val="0D78C9"/>
                </a:solidFill>
              </a:rPr>
              <a:t>ä</a:t>
            </a:r>
            <a:r>
              <a:rPr lang="pl" sz="4059" dirty="0" smtClean="0">
                <a:solidFill>
                  <a:srgbClr val="0D78C9"/>
                </a:solidFill>
              </a:rPr>
              <a:t>nder </a:t>
            </a:r>
            <a:r>
              <a:rPr lang="pl" sz="4059" dirty="0">
                <a:solidFill>
                  <a:srgbClr val="0D78C9"/>
                </a:solidFill>
              </a:rPr>
              <a:t>sehenswert?</a:t>
            </a:r>
            <a:endParaRPr sz="4059" dirty="0">
              <a:solidFill>
                <a:srgbClr val="0D78C9"/>
              </a:solidFill>
            </a:endParaRP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9"/>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rmAutofit fontScale="90000"/>
          </a:bodyPr>
          <a:lstStyle/>
          <a:p>
            <a:pPr marL="320040" lvl="0" indent="-336499" algn="r" rtl="0">
              <a:spcBef>
                <a:spcPts val="0"/>
              </a:spcBef>
              <a:spcAft>
                <a:spcPts val="0"/>
              </a:spcAft>
              <a:buSzPct val="128000"/>
              <a:buChar char="*"/>
            </a:pPr>
            <a:r>
              <a:rPr lang="pl" b="1"/>
              <a:t>DIE MUSEUMINSEL</a:t>
            </a:r>
            <a:r>
              <a:rPr lang="pl"/>
              <a:t/>
            </a:r>
            <a:br>
              <a:rPr lang="pl"/>
            </a:br>
            <a:endParaRPr/>
          </a:p>
        </p:txBody>
      </p:sp>
      <p:sp>
        <p:nvSpPr>
          <p:cNvPr id="406" name="Google Shape;406;p59"/>
          <p:cNvSpPr txBox="1">
            <a:spLocks noGrp="1"/>
          </p:cNvSpPr>
          <p:nvPr>
            <p:ph type="body" idx="1"/>
          </p:nvPr>
        </p:nvSpPr>
        <p:spPr>
          <a:xfrm>
            <a:off x="539552" y="411510"/>
            <a:ext cx="7740848" cy="4183112"/>
          </a:xfrm>
          <a:prstGeom prst="rect">
            <a:avLst/>
          </a:prstGeom>
          <a:noFill/>
          <a:ln>
            <a:noFill/>
          </a:ln>
        </p:spPr>
        <p:txBody>
          <a:bodyPr spcFirstLastPara="1" wrap="square" lIns="91425" tIns="45700" rIns="91425" bIns="45700" anchor="t" anchorCtr="0">
            <a:normAutofit/>
          </a:bodyPr>
          <a:lstStyle/>
          <a:p>
            <a:pPr marL="228600" lvl="0" indent="-175260" algn="l" rtl="0">
              <a:spcBef>
                <a:spcPts val="0"/>
              </a:spcBef>
              <a:spcAft>
                <a:spcPts val="0"/>
              </a:spcAft>
              <a:buSzPts val="2760"/>
              <a:buChar char="*"/>
            </a:pPr>
            <a:r>
              <a:rPr lang="pl" sz="2100">
                <a:solidFill>
                  <a:srgbClr val="821908"/>
                </a:solidFill>
              </a:rPr>
              <a:t>Mitten in Berlin, auf einer kleinen Insel an der Spree liegt die Museuminsel. Sie gehört zum UNESCO- Weltkulturerbe. Zur Museuminsel gehören fünf Museen: das Neue Museum ,die Alte Nationalgalerie, das Pergamonmuseum, das Bodemuseum und das Alte Museum.</a:t>
            </a:r>
            <a:endParaRPr sz="2100">
              <a:solidFill>
                <a:srgbClr val="821908"/>
              </a:solidFill>
            </a:endParaRPr>
          </a:p>
          <a:p>
            <a:pPr marL="228600" lvl="0" indent="-182880" algn="l" rtl="0">
              <a:spcBef>
                <a:spcPts val="660"/>
              </a:spcBef>
              <a:spcAft>
                <a:spcPts val="0"/>
              </a:spcAft>
              <a:buSzPts val="2340"/>
              <a:buChar char="*"/>
            </a:pPr>
            <a:r>
              <a:rPr lang="pl" sz="1800">
                <a:solidFill>
                  <a:srgbClr val="FF0000"/>
                </a:solidFill>
              </a:rPr>
              <a:t>Wyspa Muzeów znajduje się w środku Berlina, na małej wyspie na Szprewie. Wpisana jest na Listę Światowego Dziedzictwa UNESCO. Do Wyspy Muzeów należy pięć muzeów: Nowe Muzeum, Stara Galeria Narodowa, Muzeum Pergamońskie, Muzeum Bodego i Stare Muzeum.</a:t>
            </a:r>
            <a:endParaRPr/>
          </a:p>
          <a:p>
            <a:pPr marL="228600" lvl="0" indent="0" algn="l" rtl="0">
              <a:spcBef>
                <a:spcPts val="740"/>
              </a:spcBef>
              <a:spcAft>
                <a:spcPts val="0"/>
              </a:spcAft>
              <a:buSzPts val="2860"/>
              <a:buNone/>
            </a:pPr>
            <a:endParaRPr/>
          </a:p>
          <a:p>
            <a:pPr marL="228600" lvl="0" indent="0" algn="l" rtl="0">
              <a:spcBef>
                <a:spcPts val="740"/>
              </a:spcBef>
              <a:spcAft>
                <a:spcPts val="0"/>
              </a:spcAft>
              <a:buSzPts val="2860"/>
              <a:buNone/>
            </a:pP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60"/>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51520" y="1275606"/>
            <a:ext cx="4487785" cy="1890210"/>
          </a:xfrm>
          <a:prstGeom prst="rect">
            <a:avLst/>
          </a:prstGeom>
          <a:noFill/>
          <a:ln>
            <a:noFill/>
          </a:ln>
        </p:spPr>
      </p:pic>
      <p:pic>
        <p:nvPicPr>
          <p:cNvPr id="412" name="Google Shape;412;p6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7552" y="2742841"/>
            <a:ext cx="3424836" cy="2400659"/>
          </a:xfrm>
          <a:prstGeom prst="rect">
            <a:avLst/>
          </a:prstGeom>
          <a:noFill/>
          <a:ln>
            <a:noFill/>
          </a:ln>
        </p:spPr>
      </p:pic>
      <p:pic>
        <p:nvPicPr>
          <p:cNvPr id="413" name="Google Shape;413;p6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51520" y="3165817"/>
            <a:ext cx="3028760" cy="1308875"/>
          </a:xfrm>
          <a:prstGeom prst="rect">
            <a:avLst/>
          </a:prstGeom>
          <a:noFill/>
          <a:ln>
            <a:noFill/>
          </a:ln>
        </p:spPr>
      </p:pic>
      <p:sp>
        <p:nvSpPr>
          <p:cNvPr id="414" name="Google Shape;414;p60"/>
          <p:cNvSpPr txBox="1"/>
          <p:nvPr/>
        </p:nvSpPr>
        <p:spPr>
          <a:xfrm>
            <a:off x="323528" y="4623978"/>
            <a:ext cx="37444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 sz="1800" b="0" i="0" u="none" strike="noStrike" cap="none">
                <a:solidFill>
                  <a:srgbClr val="7030A0"/>
                </a:solidFill>
                <a:latin typeface="Trebuchet MS"/>
                <a:ea typeface="Trebuchet MS"/>
                <a:cs typeface="Trebuchet MS"/>
                <a:sym typeface="Trebuchet MS"/>
              </a:rPr>
              <a:t>Der Altar von Pergamon</a:t>
            </a:r>
            <a:endParaRPr sz="1800">
              <a:solidFill>
                <a:srgbClr val="7030A0"/>
              </a:solidFill>
              <a:latin typeface="Trebuchet MS"/>
              <a:ea typeface="Trebuchet MS"/>
              <a:cs typeface="Trebuchet MS"/>
              <a:sym typeface="Trebuchet MS"/>
            </a:endParaRPr>
          </a:p>
        </p:txBody>
      </p:sp>
      <p:pic>
        <p:nvPicPr>
          <p:cNvPr id="415" name="Google Shape;415;p6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716016" y="735546"/>
            <a:ext cx="2162175" cy="1435894"/>
          </a:xfrm>
          <a:prstGeom prst="rect">
            <a:avLst/>
          </a:prstGeom>
          <a:noFill/>
          <a:ln>
            <a:noFill/>
          </a:ln>
        </p:spPr>
      </p:pic>
      <p:sp>
        <p:nvSpPr>
          <p:cNvPr id="416" name="Google Shape;416;p60"/>
          <p:cNvSpPr txBox="1"/>
          <p:nvPr/>
        </p:nvSpPr>
        <p:spPr>
          <a:xfrm>
            <a:off x="4880556" y="2179156"/>
            <a:ext cx="3960440" cy="9002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 sz="1800">
                <a:solidFill>
                  <a:srgbClr val="7030A0"/>
                </a:solidFill>
                <a:latin typeface="Trebuchet MS"/>
                <a:ea typeface="Trebuchet MS"/>
                <a:cs typeface="Trebuchet MS"/>
                <a:sym typeface="Trebuchet MS"/>
              </a:rPr>
              <a:t>das Markttor von Milet im Pergamonmuseum</a:t>
            </a:r>
            <a:endParaRPr sz="1800">
              <a:solidFill>
                <a:srgbClr val="7030A0"/>
              </a:solidFill>
              <a:latin typeface="Trebuchet MS"/>
              <a:ea typeface="Trebuchet MS"/>
              <a:cs typeface="Trebuchet MS"/>
              <a:sym typeface="Trebuchet MS"/>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1"/>
          <p:cNvSpPr txBox="1">
            <a:spLocks noGrp="1"/>
          </p:cNvSpPr>
          <p:nvPr>
            <p:ph type="title"/>
          </p:nvPr>
        </p:nvSpPr>
        <p:spPr>
          <a:xfrm>
            <a:off x="395536" y="87474"/>
            <a:ext cx="8496944" cy="1242138"/>
          </a:xfrm>
          <a:prstGeom prst="rect">
            <a:avLst/>
          </a:prstGeom>
          <a:noFill/>
          <a:ln>
            <a:noFill/>
          </a:ln>
        </p:spPr>
        <p:txBody>
          <a:bodyPr spcFirstLastPara="1" wrap="square" lIns="91425" tIns="45700" rIns="91425" bIns="45700" anchor="t" anchorCtr="0">
            <a:normAutofit fontScale="90000"/>
          </a:bodyPr>
          <a:lstStyle/>
          <a:p>
            <a:pPr marL="320040" lvl="0" indent="-320040" algn="l" rtl="0">
              <a:spcBef>
                <a:spcPts val="0"/>
              </a:spcBef>
              <a:spcAft>
                <a:spcPts val="0"/>
              </a:spcAft>
              <a:buSzPct val="128000"/>
              <a:buChar char="*"/>
            </a:pPr>
            <a:r>
              <a:rPr lang="pl" sz="2000" dirty="0">
                <a:solidFill>
                  <a:srgbClr val="821908"/>
                </a:solidFill>
              </a:rPr>
              <a:t>DIE BERLINER MAUER – DIE EAST SIDE GALLERY-Die East-Side-Gallery ist ein Überrest der Berliner Mauer  an der Bernauer Straße und die größte Freiluft –Galerie der Welt. Sie </a:t>
            </a:r>
            <a:r>
              <a:rPr lang="pl" sz="2000" dirty="0" smtClean="0">
                <a:solidFill>
                  <a:srgbClr val="821908"/>
                </a:solidFill>
              </a:rPr>
              <a:t>ist </a:t>
            </a:r>
            <a:r>
              <a:rPr lang="pl" sz="2000" dirty="0">
                <a:solidFill>
                  <a:srgbClr val="821908"/>
                </a:solidFill>
              </a:rPr>
              <a:t>1,3 Kilometer lang.               </a:t>
            </a:r>
            <a:br>
              <a:rPr lang="pl" sz="2000" dirty="0">
                <a:solidFill>
                  <a:srgbClr val="821908"/>
                </a:solidFill>
              </a:rPr>
            </a:br>
            <a:r>
              <a:rPr lang="pl" sz="1800" dirty="0">
                <a:solidFill>
                  <a:srgbClr val="821908"/>
                </a:solidFill>
              </a:rPr>
              <a:t>Galeria East Side to pozostałość po murze berlińskim przy Bernauer Straße. Jest to największa galeria plenerowa na świecie. Ma 1,3 kilometra długości.</a:t>
            </a:r>
            <a:r>
              <a:rPr lang="pl" sz="2000" dirty="0">
                <a:solidFill>
                  <a:srgbClr val="81D319"/>
                </a:solidFill>
              </a:rPr>
              <a:t/>
            </a:r>
            <a:br>
              <a:rPr lang="pl" sz="2000" dirty="0">
                <a:solidFill>
                  <a:srgbClr val="81D319"/>
                </a:solidFill>
              </a:rPr>
            </a:br>
            <a:endParaRPr sz="2000" dirty="0">
              <a:solidFill>
                <a:srgbClr val="81D319"/>
              </a:solidFill>
            </a:endParaRPr>
          </a:p>
        </p:txBody>
      </p:sp>
      <p:pic>
        <p:nvPicPr>
          <p:cNvPr id="422" name="Google Shape;422;p61"/>
          <p:cNvPicPr preferRelativeResize="0">
            <a:picLocks noGrp="1"/>
          </p:cNvPicPr>
          <p:nvPr>
            <p:ph type="body" idx="1"/>
          </p:nvPr>
        </p:nvPicPr>
        <p:blipFill rotWithShape="1">
          <a:blip r:embed="rId3">
            <a:alphaModFix/>
          </a:blip>
          <a:srcRect/>
          <a:stretch/>
        </p:blipFill>
        <p:spPr>
          <a:xfrm>
            <a:off x="215175" y="1608825"/>
            <a:ext cx="4130100" cy="2242200"/>
          </a:xfrm>
          <a:prstGeom prst="rect">
            <a:avLst/>
          </a:prstGeom>
          <a:noFill/>
          <a:ln>
            <a:noFill/>
          </a:ln>
        </p:spPr>
      </p:pic>
      <p:pic>
        <p:nvPicPr>
          <p:cNvPr id="423" name="Google Shape;423;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02117" y="1608825"/>
            <a:ext cx="2563859" cy="1509425"/>
          </a:xfrm>
          <a:prstGeom prst="rect">
            <a:avLst/>
          </a:prstGeom>
          <a:noFill/>
          <a:ln>
            <a:noFill/>
          </a:ln>
        </p:spPr>
      </p:pic>
      <p:pic>
        <p:nvPicPr>
          <p:cNvPr id="424" name="Google Shape;424;p6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16611" y="2953273"/>
            <a:ext cx="3470542" cy="2143895"/>
          </a:xfrm>
          <a:prstGeom prst="rect">
            <a:avLst/>
          </a:prstGeom>
          <a:noFill/>
          <a:ln>
            <a:noFill/>
          </a:ln>
        </p:spPr>
      </p:pic>
      <p:pic>
        <p:nvPicPr>
          <p:cNvPr id="425" name="Google Shape;425;p6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118586" y="3802958"/>
            <a:ext cx="3204839" cy="129421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2"/>
          <p:cNvSpPr txBox="1">
            <a:spLocks noGrp="1"/>
          </p:cNvSpPr>
          <p:nvPr>
            <p:ph type="title"/>
          </p:nvPr>
        </p:nvSpPr>
        <p:spPr>
          <a:xfrm>
            <a:off x="-1467898" y="120721"/>
            <a:ext cx="8147100" cy="751800"/>
          </a:xfrm>
          <a:prstGeom prst="rect">
            <a:avLst/>
          </a:prstGeom>
          <a:noFill/>
          <a:ln>
            <a:noFill/>
          </a:ln>
        </p:spPr>
        <p:txBody>
          <a:bodyPr spcFirstLastPara="1" wrap="square" lIns="91425" tIns="45700" rIns="91425" bIns="45700" anchor="t" anchorCtr="0">
            <a:noAutofit/>
          </a:bodyPr>
          <a:lstStyle/>
          <a:p>
            <a:pPr marL="320040" lvl="0" indent="-354838" algn="r" rtl="0">
              <a:spcBef>
                <a:spcPts val="0"/>
              </a:spcBef>
              <a:spcAft>
                <a:spcPts val="0"/>
              </a:spcAft>
              <a:buSzPts val="5588"/>
              <a:buChar char="*"/>
            </a:pPr>
            <a:r>
              <a:rPr lang="pl" sz="4300"/>
              <a:t>Die Schweiz</a:t>
            </a:r>
            <a:endParaRPr sz="4300"/>
          </a:p>
        </p:txBody>
      </p:sp>
      <p:sp>
        <p:nvSpPr>
          <p:cNvPr id="431" name="Google Shape;431;p62"/>
          <p:cNvSpPr txBox="1">
            <a:spLocks noGrp="1"/>
          </p:cNvSpPr>
          <p:nvPr>
            <p:ph type="body" idx="1"/>
          </p:nvPr>
        </p:nvSpPr>
        <p:spPr>
          <a:xfrm>
            <a:off x="971600" y="1113588"/>
            <a:ext cx="7308800" cy="3481034"/>
          </a:xfrm>
          <a:prstGeom prst="rect">
            <a:avLst/>
          </a:prstGeom>
          <a:noFill/>
          <a:ln>
            <a:noFill/>
          </a:ln>
        </p:spPr>
        <p:txBody>
          <a:bodyPr spcFirstLastPara="1" wrap="square" lIns="91425" tIns="45700" rIns="91425" bIns="45700" anchor="t" anchorCtr="0">
            <a:normAutofit/>
          </a:bodyPr>
          <a:lstStyle/>
          <a:p>
            <a:pPr marL="228600" lvl="0" indent="-168910" algn="l" rtl="0">
              <a:spcBef>
                <a:spcPts val="0"/>
              </a:spcBef>
              <a:spcAft>
                <a:spcPts val="0"/>
              </a:spcAft>
              <a:buSzPts val="2660"/>
              <a:buChar char="*"/>
            </a:pPr>
            <a:r>
              <a:rPr lang="pl" sz="2000">
                <a:solidFill>
                  <a:srgbClr val="FF0000"/>
                </a:solidFill>
              </a:rPr>
              <a:t>Die Schweiz liegt in Europa. Die Hauptstadt von der Schweiz ist Bern. Die Schweiz hat  8,5 Milionen Einwohner. Das Land ist in 26 Kantone geteilt. In der Schweiz spricht man Deutsch, Französisch Rätoromanisch und Italienisch. </a:t>
            </a:r>
            <a:endParaRPr sz="2000">
              <a:solidFill>
                <a:srgbClr val="FF0000"/>
              </a:solidFill>
            </a:endParaRPr>
          </a:p>
          <a:p>
            <a:pPr marL="228600" lvl="0" indent="-170180" algn="l" rtl="0">
              <a:spcBef>
                <a:spcPts val="700"/>
              </a:spcBef>
              <a:spcAft>
                <a:spcPts val="0"/>
              </a:spcAft>
              <a:buSzPts val="2400"/>
              <a:buChar char="*"/>
            </a:pPr>
            <a:r>
              <a:rPr lang="pl" sz="1800">
                <a:solidFill>
                  <a:srgbClr val="FF0000"/>
                </a:solidFill>
              </a:rPr>
              <a:t>Szwajcaria leży w Europie. Stolicą Szwajcarii jest Berno. Liczy ona 8,5 miliona mieszkańców. Kraj podzielony jest na 26 Kantonów. W Szwajcarii mówi się po niemiecku, francusku, retoromańsku i włosku.</a:t>
            </a:r>
            <a:endParaRPr sz="1800">
              <a:solidFill>
                <a:srgbClr val="FF0000"/>
              </a:solidFill>
            </a:endParaRPr>
          </a:p>
        </p:txBody>
      </p:sp>
      <p:pic>
        <p:nvPicPr>
          <p:cNvPr id="432" name="Google Shape;432;p62"/>
          <p:cNvPicPr preferRelativeResize="0"/>
          <p:nvPr/>
        </p:nvPicPr>
        <p:blipFill rotWithShape="1">
          <a:blip r:embed="rId3">
            <a:alphaModFix/>
          </a:blip>
          <a:srcRect/>
          <a:stretch/>
        </p:blipFill>
        <p:spPr>
          <a:xfrm>
            <a:off x="3959442" y="3554858"/>
            <a:ext cx="2308194" cy="1615665"/>
          </a:xfrm>
          <a:prstGeom prst="rect">
            <a:avLst/>
          </a:prstGeom>
          <a:noFill/>
          <a:ln>
            <a:noFill/>
          </a:ln>
        </p:spPr>
      </p:pic>
      <p:pic>
        <p:nvPicPr>
          <p:cNvPr id="433" name="Google Shape;433;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7969" y="3759550"/>
            <a:ext cx="2343705" cy="1279375"/>
          </a:xfrm>
          <a:prstGeom prst="rect">
            <a:avLst/>
          </a:prstGeom>
          <a:noFill/>
          <a:ln>
            <a:noFill/>
          </a:ln>
        </p:spPr>
      </p:pic>
      <p:pic>
        <p:nvPicPr>
          <p:cNvPr id="434" name="Google Shape;434;p6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10133" y="3554849"/>
            <a:ext cx="2021216" cy="1447175"/>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3"/>
          <p:cNvSpPr txBox="1">
            <a:spLocks noGrp="1"/>
          </p:cNvSpPr>
          <p:nvPr>
            <p:ph type="title"/>
          </p:nvPr>
        </p:nvSpPr>
        <p:spPr>
          <a:xfrm>
            <a:off x="395536" y="253746"/>
            <a:ext cx="8291264" cy="2480022"/>
          </a:xfrm>
          <a:prstGeom prst="rect">
            <a:avLst/>
          </a:prstGeom>
          <a:noFill/>
          <a:ln>
            <a:noFill/>
          </a:ln>
        </p:spPr>
        <p:txBody>
          <a:bodyPr spcFirstLastPara="1" wrap="square" lIns="91425" tIns="45700" rIns="91425" bIns="45700" anchor="t" anchorCtr="0">
            <a:noAutofit/>
          </a:bodyPr>
          <a:lstStyle/>
          <a:p>
            <a:pPr marL="320040" lvl="0" indent="-320040" algn="l" rtl="0">
              <a:spcBef>
                <a:spcPts val="0"/>
              </a:spcBef>
              <a:spcAft>
                <a:spcPts val="0"/>
              </a:spcAft>
              <a:buSzPts val="4096"/>
              <a:buChar char="*"/>
            </a:pPr>
            <a:r>
              <a:rPr lang="pl" sz="3200" dirty="0">
                <a:solidFill>
                  <a:schemeClr val="dk2"/>
                </a:solidFill>
              </a:rPr>
              <a:t>Bern liegt in einer Flussschleife der </a:t>
            </a:r>
            <a:r>
              <a:rPr lang="pl" sz="3200" dirty="0" smtClean="0">
                <a:solidFill>
                  <a:schemeClr val="dk2"/>
                </a:solidFill>
              </a:rPr>
              <a:t>Aare und </a:t>
            </a:r>
            <a:r>
              <a:rPr lang="pl" sz="3200" dirty="0">
                <a:solidFill>
                  <a:schemeClr val="dk2"/>
                </a:solidFill>
              </a:rPr>
              <a:t>ist eine </a:t>
            </a:r>
            <a:r>
              <a:rPr lang="pl" sz="3200" dirty="0" smtClean="0">
                <a:solidFill>
                  <a:schemeClr val="dk2"/>
                </a:solidFill>
              </a:rPr>
              <a:t>mittelalterliche </a:t>
            </a:r>
            <a:r>
              <a:rPr lang="pl" sz="3200" dirty="0">
                <a:solidFill>
                  <a:schemeClr val="dk2"/>
                </a:solidFill>
              </a:rPr>
              <a:t>Stadt. Im Wappen hat die Stadt einen Bären.</a:t>
            </a:r>
            <a:br>
              <a:rPr lang="pl" sz="3200" dirty="0">
                <a:solidFill>
                  <a:schemeClr val="dk2"/>
                </a:solidFill>
              </a:rPr>
            </a:br>
            <a:r>
              <a:rPr lang="pl" sz="2400" dirty="0">
                <a:solidFill>
                  <a:srgbClr val="101322"/>
                </a:solidFill>
              </a:rPr>
              <a:t>Bern leży w zakolu rzeki Aare i jest średniowiecznym miastem. W herbie miasto ma niedźwiedzia</a:t>
            </a:r>
            <a:r>
              <a:rPr lang="pl" sz="3200" dirty="0">
                <a:solidFill>
                  <a:srgbClr val="101322"/>
                </a:solidFill>
              </a:rPr>
              <a:t>.</a:t>
            </a:r>
            <a:endParaRPr sz="3200" dirty="0">
              <a:solidFill>
                <a:srgbClr val="101322"/>
              </a:solidFill>
            </a:endParaRPr>
          </a:p>
        </p:txBody>
      </p:sp>
      <p:pic>
        <p:nvPicPr>
          <p:cNvPr id="440" name="Google Shape;440;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616" y="2859495"/>
            <a:ext cx="3600400" cy="2265128"/>
          </a:xfrm>
          <a:prstGeom prst="rect">
            <a:avLst/>
          </a:prstGeom>
          <a:noFill/>
          <a:ln>
            <a:noFill/>
          </a:ln>
        </p:spPr>
      </p:pic>
      <p:pic>
        <p:nvPicPr>
          <p:cNvPr id="441" name="Google Shape;441;p63"/>
          <p:cNvPicPr preferRelativeResize="0"/>
          <p:nvPr/>
        </p:nvPicPr>
        <p:blipFill rotWithShape="1">
          <a:blip r:embed="rId4">
            <a:alphaModFix/>
          </a:blip>
          <a:srcRect/>
          <a:stretch/>
        </p:blipFill>
        <p:spPr>
          <a:xfrm>
            <a:off x="5004048" y="2859496"/>
            <a:ext cx="3641442" cy="22651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4"/>
          <p:cNvSpPr txBox="1">
            <a:spLocks noGrp="1"/>
          </p:cNvSpPr>
          <p:nvPr>
            <p:ph type="body" idx="1"/>
          </p:nvPr>
        </p:nvSpPr>
        <p:spPr>
          <a:xfrm>
            <a:off x="467550" y="357500"/>
            <a:ext cx="8622300" cy="4785900"/>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Char char="*"/>
            </a:pPr>
            <a:r>
              <a:rPr lang="pl" b="1">
                <a:solidFill>
                  <a:srgbClr val="0B769C"/>
                </a:solidFill>
              </a:rPr>
              <a:t>DIE AARE</a:t>
            </a:r>
            <a:endParaRPr>
              <a:solidFill>
                <a:srgbClr val="0B769C"/>
              </a:solidFill>
            </a:endParaRPr>
          </a:p>
          <a:p>
            <a:pPr marL="228600" lvl="0" indent="-175260" algn="l" rtl="0">
              <a:spcBef>
                <a:spcPts val="740"/>
              </a:spcBef>
              <a:spcAft>
                <a:spcPts val="0"/>
              </a:spcAft>
              <a:buSzPts val="2760"/>
              <a:buChar char="*"/>
            </a:pPr>
            <a:r>
              <a:rPr lang="pl" sz="2100">
                <a:solidFill>
                  <a:srgbClr val="0B769C"/>
                </a:solidFill>
              </a:rPr>
              <a:t>Wer gerne seine Freizeit am Wasser verbringt, kann sich an der Aare sehr gut erholen. Das türkisfarbene und saubere Wasser  im Fluss fällt ins Auge und lockt, deshalb genießen Berner in ihrer Freizeit den Charme der Aare und der Uferpromenade. Boote, Luftmatratzen, Pontons, Kajaks, Tauchen ... Jeder kann etwas für sich finden.</a:t>
            </a:r>
            <a:r>
              <a:rPr lang="pl" sz="2100"/>
              <a:t> </a:t>
            </a:r>
            <a:endParaRPr sz="2100"/>
          </a:p>
          <a:p>
            <a:pPr marL="228600" lvl="0" indent="-175260" algn="l" rtl="0">
              <a:spcBef>
                <a:spcPts val="740"/>
              </a:spcBef>
              <a:spcAft>
                <a:spcPts val="0"/>
              </a:spcAft>
              <a:buSzPts val="2760"/>
              <a:buChar char="*"/>
            </a:pPr>
            <a:r>
              <a:rPr lang="pl" sz="2100" b="1">
                <a:solidFill>
                  <a:srgbClr val="C00000"/>
                </a:solidFill>
              </a:rPr>
              <a:t>RZEKA AARE</a:t>
            </a:r>
            <a:endParaRPr sz="2100">
              <a:solidFill>
                <a:srgbClr val="C00000"/>
              </a:solidFill>
            </a:endParaRPr>
          </a:p>
          <a:p>
            <a:pPr marL="228600" lvl="0" indent="-176530" algn="l" rtl="0">
              <a:spcBef>
                <a:spcPts val="700"/>
              </a:spcBef>
              <a:spcAft>
                <a:spcPts val="0"/>
              </a:spcAft>
              <a:buSzPts val="2500"/>
              <a:buChar char="*"/>
            </a:pPr>
            <a:r>
              <a:rPr lang="pl" sz="1900">
                <a:solidFill>
                  <a:srgbClr val="C00000"/>
                </a:solidFill>
              </a:rPr>
              <a:t>Kto lubi spędzać wolny czas nad wodą, może bardzo dobrze wypocząć nad rzeką Aare. Turkusowa i czysta woda w rzece przyciąga Berneńczyków do cieszenia się w wolnym czasie  urokiem rzeki Aare i promenady. Łódki, dmuchane materace, pontony, kajaki, nurkowanie ... każdy znajdzie coś dla siebie.</a:t>
            </a:r>
            <a:endParaRPr sz="2100"/>
          </a:p>
          <a:p>
            <a:pPr marL="228600" lvl="0" indent="0" algn="l" rtl="0">
              <a:spcBef>
                <a:spcPts val="740"/>
              </a:spcBef>
              <a:spcAft>
                <a:spcPts val="0"/>
              </a:spcAft>
              <a:buSzPts val="2860"/>
              <a:buNone/>
            </a:pPr>
            <a:endParaRPr>
              <a:solidFill>
                <a:srgbClr val="C00000"/>
              </a:solidFill>
            </a:endParaRPr>
          </a:p>
        </p:txBody>
      </p:sp>
    </p:spTree>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5"/>
          <p:cNvSpPr txBox="1">
            <a:spLocks noGrp="1"/>
          </p:cNvSpPr>
          <p:nvPr>
            <p:ph type="title"/>
          </p:nvPr>
        </p:nvSpPr>
        <p:spPr>
          <a:xfrm>
            <a:off x="395536" y="253746"/>
            <a:ext cx="8291264" cy="643818"/>
          </a:xfrm>
          <a:prstGeom prst="rect">
            <a:avLst/>
          </a:prstGeom>
          <a:noFill/>
          <a:ln>
            <a:noFill/>
          </a:ln>
        </p:spPr>
        <p:txBody>
          <a:bodyPr spcFirstLastPara="1" wrap="square" lIns="91425" tIns="45700" rIns="91425" bIns="45700" anchor="t" anchorCtr="0">
            <a:noAutofit/>
          </a:bodyPr>
          <a:lstStyle/>
          <a:p>
            <a:pPr marL="320040" lvl="0" indent="-373888" algn="r" rtl="0">
              <a:spcBef>
                <a:spcPts val="0"/>
              </a:spcBef>
              <a:spcAft>
                <a:spcPts val="0"/>
              </a:spcAft>
              <a:buSzPts val="5888"/>
              <a:buChar char="*"/>
            </a:pPr>
            <a:r>
              <a:rPr lang="pl"/>
              <a:t>Fotos</a:t>
            </a:r>
            <a:endParaRPr/>
          </a:p>
        </p:txBody>
      </p:sp>
      <p:pic>
        <p:nvPicPr>
          <p:cNvPr id="452" name="Google Shape;452;p65"/>
          <p:cNvPicPr preferRelativeResize="0">
            <a:picLocks noGrp="1"/>
          </p:cNvPicPr>
          <p:nvPr>
            <p:ph type="body" idx="1"/>
          </p:nvPr>
        </p:nvPicPr>
        <p:blipFill rotWithShape="1">
          <a:blip r:embed="rId3">
            <a:alphaModFix/>
          </a:blip>
          <a:srcRect/>
          <a:stretch/>
        </p:blipFill>
        <p:spPr>
          <a:xfrm>
            <a:off x="179512" y="1157465"/>
            <a:ext cx="4104456" cy="2055637"/>
          </a:xfrm>
          <a:prstGeom prst="rect">
            <a:avLst/>
          </a:prstGeom>
          <a:noFill/>
          <a:ln>
            <a:noFill/>
          </a:ln>
        </p:spPr>
      </p:pic>
      <p:pic>
        <p:nvPicPr>
          <p:cNvPr id="453" name="Google Shape;453;p65"/>
          <p:cNvPicPr preferRelativeResize="0"/>
          <p:nvPr/>
        </p:nvPicPr>
        <p:blipFill rotWithShape="1">
          <a:blip r:embed="rId4">
            <a:alphaModFix/>
          </a:blip>
          <a:srcRect/>
          <a:stretch/>
        </p:blipFill>
        <p:spPr>
          <a:xfrm>
            <a:off x="4355976" y="1005576"/>
            <a:ext cx="3370585" cy="2247995"/>
          </a:xfrm>
          <a:prstGeom prst="rect">
            <a:avLst/>
          </a:prstGeom>
          <a:noFill/>
          <a:ln>
            <a:noFill/>
          </a:ln>
        </p:spPr>
      </p:pic>
      <p:pic>
        <p:nvPicPr>
          <p:cNvPr id="454" name="Google Shape;454;p6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07704" y="3251831"/>
            <a:ext cx="3289045" cy="18511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6"/>
          <p:cNvSpPr txBox="1">
            <a:spLocks noGrp="1"/>
          </p:cNvSpPr>
          <p:nvPr>
            <p:ph type="body" idx="1"/>
          </p:nvPr>
        </p:nvSpPr>
        <p:spPr>
          <a:xfrm>
            <a:off x="395536" y="303498"/>
            <a:ext cx="8280920" cy="4752528"/>
          </a:xfrm>
          <a:prstGeom prst="rect">
            <a:avLst/>
          </a:prstGeom>
          <a:noFill/>
          <a:ln>
            <a:noFill/>
          </a:ln>
        </p:spPr>
        <p:txBody>
          <a:bodyPr spcFirstLastPara="1" wrap="square" lIns="91425" tIns="45700" rIns="91425" bIns="45700" anchor="t" anchorCtr="0">
            <a:normAutofit/>
          </a:bodyPr>
          <a:lstStyle/>
          <a:p>
            <a:pPr marL="228600" lvl="0" indent="-168910" algn="l" rtl="0">
              <a:spcBef>
                <a:spcPts val="0"/>
              </a:spcBef>
              <a:spcAft>
                <a:spcPts val="0"/>
              </a:spcAft>
              <a:buSzPts val="2660"/>
              <a:buChar char="*"/>
            </a:pPr>
            <a:r>
              <a:rPr lang="pl" sz="2000" b="1" dirty="0">
                <a:solidFill>
                  <a:srgbClr val="FF0000"/>
                </a:solidFill>
              </a:rPr>
              <a:t>DIE ALTSTADT</a:t>
            </a:r>
            <a:r>
              <a:rPr lang="pl" sz="2000" dirty="0">
                <a:solidFill>
                  <a:srgbClr val="FF0000"/>
                </a:solidFill>
              </a:rPr>
              <a:t> ist sehr charmant. Nicht nur Sandsteinhäuser mit roten Dächern begeistern  Touristen, sondern auch viele Brunnen, verschiedene Skulpturen und Figuren. Die größte Attraktion sind Arkaden an der mittelalterlichen Haupteinkaufsstraße. Sie sind 6 Kilometer lang</a:t>
            </a:r>
            <a:r>
              <a:rPr lang="pl" sz="2000" dirty="0" smtClean="0">
                <a:solidFill>
                  <a:srgbClr val="FF0000"/>
                </a:solidFill>
              </a:rPr>
              <a:t>. </a:t>
            </a:r>
            <a:r>
              <a:rPr lang="pl" sz="2000" dirty="0">
                <a:solidFill>
                  <a:srgbClr val="FF0000"/>
                </a:solidFill>
              </a:rPr>
              <a:t>Die Berner Altstadt gehört zum UNESCO –Weltkulturerbe.</a:t>
            </a:r>
            <a:endParaRPr sz="2000" dirty="0"/>
          </a:p>
          <a:p>
            <a:pPr marL="228600" lvl="0" indent="-182880" algn="l" rtl="0">
              <a:spcBef>
                <a:spcPts val="700"/>
              </a:spcBef>
              <a:spcAft>
                <a:spcPts val="0"/>
              </a:spcAft>
              <a:buSzPts val="2600"/>
              <a:buChar char="*"/>
            </a:pPr>
            <a:r>
              <a:rPr lang="pl" sz="1800" b="1" dirty="0">
                <a:solidFill>
                  <a:srgbClr val="FFC000"/>
                </a:solidFill>
              </a:rPr>
              <a:t>STARÓWKA </a:t>
            </a:r>
            <a:r>
              <a:rPr lang="pl" sz="1800" dirty="0">
                <a:solidFill>
                  <a:srgbClr val="FFC000"/>
                </a:solidFill>
              </a:rPr>
              <a:t>jest bardzo urokliwa. Nie tylko domy z piaskowca z czerwonymi dachami zachwycają turystów, ale również mnóstwo fontann, różnych rzeźb, czy figurek. Największą atrakcją są arkady na głównej średniowiecznej ulicy handlowej. Mają 6 kilometrów długości. Starówka w Bernie została wpisana na Listę Światowego</a:t>
            </a:r>
            <a:r>
              <a:rPr lang="pl" sz="2000" dirty="0">
                <a:solidFill>
                  <a:srgbClr val="FFC000"/>
                </a:solidFill>
              </a:rPr>
              <a:t> Dziedzictwa UNESCO.</a:t>
            </a:r>
            <a:endParaRPr dirty="0"/>
          </a:p>
          <a:p>
            <a:pPr marL="228600" lvl="0" indent="0" algn="l" rtl="0">
              <a:spcBef>
                <a:spcPts val="740"/>
              </a:spcBef>
              <a:spcAft>
                <a:spcPts val="0"/>
              </a:spcAft>
              <a:buSzPts val="2860"/>
              <a:buNone/>
            </a:pPr>
            <a:endParaRPr dirty="0"/>
          </a:p>
        </p:txBody>
      </p:sp>
      <p:pic>
        <p:nvPicPr>
          <p:cNvPr id="461" name="Google Shape;461;p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5575" y="3773010"/>
            <a:ext cx="2443024" cy="1229015"/>
          </a:xfrm>
          <a:prstGeom prst="rect">
            <a:avLst/>
          </a:prstGeom>
          <a:noFill/>
          <a:ln>
            <a:noFill/>
          </a:ln>
        </p:spPr>
      </p:pic>
      <p:pic>
        <p:nvPicPr>
          <p:cNvPr id="462" name="Google Shape;462;p6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09074" y="3917625"/>
            <a:ext cx="2132253" cy="1197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6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539552" y="249492"/>
            <a:ext cx="3920068" cy="1961558"/>
          </a:xfrm>
          <a:prstGeom prst="rect">
            <a:avLst/>
          </a:prstGeom>
          <a:noFill/>
          <a:ln>
            <a:noFill/>
          </a:ln>
        </p:spPr>
      </p:pic>
      <p:pic>
        <p:nvPicPr>
          <p:cNvPr id="468" name="Google Shape;468;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80112" y="141480"/>
            <a:ext cx="2017384" cy="2894767"/>
          </a:xfrm>
          <a:prstGeom prst="rect">
            <a:avLst/>
          </a:prstGeom>
          <a:noFill/>
          <a:ln>
            <a:noFill/>
          </a:ln>
        </p:spPr>
      </p:pic>
      <p:sp>
        <p:nvSpPr>
          <p:cNvPr id="469" name="Google Shape;469;p67"/>
          <p:cNvSpPr txBox="1"/>
          <p:nvPr/>
        </p:nvSpPr>
        <p:spPr>
          <a:xfrm>
            <a:off x="611560" y="2463738"/>
            <a:ext cx="3816424"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dirty="0" smtClean="0">
                <a:solidFill>
                  <a:schemeClr val="dk1"/>
                </a:solidFill>
                <a:latin typeface="Trebuchet MS"/>
                <a:ea typeface="Trebuchet MS"/>
                <a:cs typeface="Trebuchet MS"/>
                <a:sym typeface="Trebuchet MS"/>
              </a:rPr>
              <a:t>D</a:t>
            </a:r>
            <a:r>
              <a:rPr lang="pl" sz="1800" dirty="0" smtClean="0">
                <a:solidFill>
                  <a:schemeClr val="dk1"/>
                </a:solidFill>
                <a:latin typeface="Trebuchet MS"/>
                <a:ea typeface="Trebuchet MS"/>
                <a:cs typeface="Trebuchet MS"/>
                <a:sym typeface="Trebuchet MS"/>
              </a:rPr>
              <a:t>ie astronomische </a:t>
            </a:r>
            <a:r>
              <a:rPr lang="pl" sz="1800" dirty="0">
                <a:solidFill>
                  <a:schemeClr val="dk1"/>
                </a:solidFill>
                <a:latin typeface="Trebuchet MS"/>
                <a:ea typeface="Trebuchet MS"/>
                <a:cs typeface="Trebuchet MS"/>
                <a:sym typeface="Trebuchet MS"/>
              </a:rPr>
              <a:t>Uhr  zeigt sogar Tierkreiszeichen und die Mondphasen</a:t>
            </a:r>
            <a:endParaRPr sz="18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dirty="0">
              <a:solidFill>
                <a:schemeClr val="dk1"/>
              </a:solidFill>
              <a:latin typeface="Trebuchet MS"/>
              <a:ea typeface="Trebuchet MS"/>
              <a:cs typeface="Trebuchet MS"/>
              <a:sym typeface="Trebuchet MS"/>
            </a:endParaRPr>
          </a:p>
        </p:txBody>
      </p:sp>
      <p:sp>
        <p:nvSpPr>
          <p:cNvPr id="470" name="Google Shape;470;p67"/>
          <p:cNvSpPr txBox="1"/>
          <p:nvPr/>
        </p:nvSpPr>
        <p:spPr>
          <a:xfrm>
            <a:off x="5436096" y="3165816"/>
            <a:ext cx="345638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 sz="1800" dirty="0">
                <a:solidFill>
                  <a:schemeClr val="dk1"/>
                </a:solidFill>
                <a:latin typeface="Trebuchet MS"/>
                <a:ea typeface="Trebuchet MS"/>
                <a:cs typeface="Trebuchet MS"/>
                <a:sym typeface="Trebuchet MS"/>
              </a:rPr>
              <a:t>D</a:t>
            </a:r>
            <a:r>
              <a:rPr lang="pl" sz="1800" dirty="0" smtClean="0">
                <a:solidFill>
                  <a:schemeClr val="dk1"/>
                </a:solidFill>
                <a:latin typeface="Trebuchet MS"/>
                <a:ea typeface="Trebuchet MS"/>
                <a:cs typeface="Trebuchet MS"/>
                <a:sym typeface="Trebuchet MS"/>
              </a:rPr>
              <a:t>ie </a:t>
            </a:r>
            <a:r>
              <a:rPr lang="pl" sz="1800" dirty="0">
                <a:solidFill>
                  <a:schemeClr val="dk1"/>
                </a:solidFill>
                <a:latin typeface="Trebuchet MS"/>
                <a:ea typeface="Trebuchet MS"/>
                <a:cs typeface="Trebuchet MS"/>
                <a:sym typeface="Trebuchet MS"/>
              </a:rPr>
              <a:t>Aufführung mechanischer </a:t>
            </a:r>
            <a:r>
              <a:rPr lang="pl" sz="1800" dirty="0" smtClean="0">
                <a:solidFill>
                  <a:schemeClr val="dk1"/>
                </a:solidFill>
                <a:latin typeface="Trebuchet MS"/>
                <a:ea typeface="Trebuchet MS"/>
                <a:cs typeface="Trebuchet MS"/>
                <a:sym typeface="Trebuchet MS"/>
              </a:rPr>
              <a:t>Figuren</a:t>
            </a:r>
            <a:endParaRPr sz="1800" dirty="0">
              <a:solidFill>
                <a:schemeClr val="dk1"/>
              </a:solidFill>
              <a:latin typeface="Trebuchet MS"/>
              <a:ea typeface="Trebuchet MS"/>
              <a:cs typeface="Trebuchet MS"/>
              <a:sym typeface="Trebuchet MS"/>
            </a:endParaRPr>
          </a:p>
        </p:txBody>
      </p:sp>
      <p:pic>
        <p:nvPicPr>
          <p:cNvPr id="471" name="Google Shape;471;p6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09312" y="3232807"/>
            <a:ext cx="2084785" cy="1175147"/>
          </a:xfrm>
          <a:prstGeom prst="rect">
            <a:avLst/>
          </a:prstGeom>
          <a:noFill/>
          <a:ln>
            <a:noFill/>
          </a:ln>
        </p:spPr>
      </p:pic>
      <p:sp>
        <p:nvSpPr>
          <p:cNvPr id="472" name="Google Shape;472;p67"/>
          <p:cNvSpPr txBox="1"/>
          <p:nvPr/>
        </p:nvSpPr>
        <p:spPr>
          <a:xfrm>
            <a:off x="611560" y="4407954"/>
            <a:ext cx="295232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 sz="1800">
                <a:solidFill>
                  <a:schemeClr val="dk1"/>
                </a:solidFill>
                <a:latin typeface="Trebuchet MS"/>
                <a:ea typeface="Trebuchet MS"/>
                <a:cs typeface="Trebuchet MS"/>
                <a:sym typeface="Trebuchet MS"/>
              </a:rPr>
              <a:t>die Zytglogge</a:t>
            </a:r>
            <a:endParaRPr sz="180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body" idx="1"/>
          </p:nvPr>
        </p:nvSpPr>
        <p:spPr>
          <a:xfrm>
            <a:off x="323528" y="249492"/>
            <a:ext cx="8640960" cy="4752528"/>
          </a:xfrm>
          <a:prstGeom prst="rect">
            <a:avLst/>
          </a:prstGeom>
          <a:noFill/>
          <a:ln>
            <a:noFill/>
          </a:ln>
        </p:spPr>
        <p:txBody>
          <a:bodyPr spcFirstLastPara="1" wrap="square" lIns="91425" tIns="45700" rIns="91425" bIns="45700" anchor="t" anchorCtr="0">
            <a:normAutofit/>
          </a:bodyPr>
          <a:lstStyle/>
          <a:p>
            <a:pPr marL="228600" lvl="0" indent="-162560" algn="l" rtl="0">
              <a:spcBef>
                <a:spcPts val="0"/>
              </a:spcBef>
              <a:spcAft>
                <a:spcPts val="0"/>
              </a:spcAft>
              <a:buSzPts val="2560"/>
              <a:buChar char="*"/>
            </a:pPr>
            <a:r>
              <a:rPr lang="pl" sz="1900" b="1" dirty="0">
                <a:solidFill>
                  <a:srgbClr val="821908"/>
                </a:solidFill>
              </a:rPr>
              <a:t>CHRISTLICHE KIRCHE ST.PETER UND PAUL</a:t>
            </a:r>
            <a:endParaRPr sz="1900" dirty="0">
              <a:solidFill>
                <a:srgbClr val="821908"/>
              </a:solidFill>
            </a:endParaRPr>
          </a:p>
          <a:p>
            <a:pPr marL="228600" lvl="0" indent="-162560" algn="l" rtl="0">
              <a:spcBef>
                <a:spcPts val="740"/>
              </a:spcBef>
              <a:spcAft>
                <a:spcPts val="0"/>
              </a:spcAft>
              <a:buSzPts val="2560"/>
              <a:buChar char="*"/>
            </a:pPr>
            <a:r>
              <a:rPr lang="pl" sz="1900" dirty="0">
                <a:solidFill>
                  <a:srgbClr val="821908"/>
                </a:solidFill>
              </a:rPr>
              <a:t>Die Kirche St.Peter und Paul ist eine neugotische Kirche aus dem 19.Jahrhundert. Sie befindet sich neben dem Rathaus. Die kleine Kirche war die erste katholische Kirche, die nach der Reformation gebaut wurde.</a:t>
            </a:r>
            <a:endParaRPr sz="1900" dirty="0">
              <a:solidFill>
                <a:srgbClr val="821908"/>
              </a:solidFill>
            </a:endParaRPr>
          </a:p>
          <a:p>
            <a:pPr marL="228600" lvl="0" indent="-162560" algn="l" rtl="0">
              <a:spcBef>
                <a:spcPts val="740"/>
              </a:spcBef>
              <a:spcAft>
                <a:spcPts val="0"/>
              </a:spcAft>
              <a:buSzPts val="2560"/>
              <a:buChar char="*"/>
            </a:pPr>
            <a:r>
              <a:rPr lang="pl" sz="1900" b="1" dirty="0">
                <a:solidFill>
                  <a:srgbClr val="FFC000"/>
                </a:solidFill>
              </a:rPr>
              <a:t>CHRZEŚCIJAŃSKO-KATOLICKI KOŚCIÓŁ ŚW. PIOTRA I </a:t>
            </a:r>
            <a:endParaRPr sz="1900" dirty="0">
              <a:solidFill>
                <a:srgbClr val="FFC000"/>
              </a:solidFill>
            </a:endParaRPr>
          </a:p>
          <a:p>
            <a:pPr marL="228600" lvl="0" indent="-162560" algn="l" rtl="0">
              <a:spcBef>
                <a:spcPts val="740"/>
              </a:spcBef>
              <a:spcAft>
                <a:spcPts val="0"/>
              </a:spcAft>
              <a:buSzPts val="2560"/>
              <a:buChar char="*"/>
            </a:pPr>
            <a:r>
              <a:rPr lang="pl" sz="1900" dirty="0">
                <a:solidFill>
                  <a:srgbClr val="FFC000"/>
                </a:solidFill>
              </a:rPr>
              <a:t>Kościół św. Piotra i Pawła to neogotycki kościół z XIX wieku. Znajduje się on tuż obok ratusza. Mały kościółek był pierwszym kościołem katolickim zbudowanym w Bernie po reformacji.</a:t>
            </a:r>
            <a:endParaRPr sz="1900" dirty="0"/>
          </a:p>
          <a:p>
            <a:pPr marL="228600" lvl="0" indent="0" algn="l" rtl="0">
              <a:spcBef>
                <a:spcPts val="740"/>
              </a:spcBef>
              <a:spcAft>
                <a:spcPts val="0"/>
              </a:spcAft>
              <a:buSzPts val="2860"/>
              <a:buNone/>
            </a:pPr>
            <a:endParaRPr sz="1900" dirty="0"/>
          </a:p>
        </p:txBody>
      </p:sp>
      <p:pic>
        <p:nvPicPr>
          <p:cNvPr id="479" name="Google Shape;479;p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1552" y="3513977"/>
            <a:ext cx="1927461" cy="1596050"/>
          </a:xfrm>
          <a:prstGeom prst="rect">
            <a:avLst/>
          </a:prstGeom>
          <a:noFill/>
          <a:ln>
            <a:noFill/>
          </a:ln>
        </p:spPr>
      </p:pic>
      <p:pic>
        <p:nvPicPr>
          <p:cNvPr id="480" name="Google Shape;480;p6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72200" y="3513977"/>
            <a:ext cx="2252025" cy="1596024"/>
          </a:xfrm>
          <a:prstGeom prst="rect">
            <a:avLst/>
          </a:prstGeom>
          <a:noFill/>
          <a:ln>
            <a:noFill/>
          </a:ln>
        </p:spPr>
      </p:pic>
      <p:pic>
        <p:nvPicPr>
          <p:cNvPr id="481" name="Google Shape;481;p6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55759" y="3513977"/>
            <a:ext cx="2334827" cy="15694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1"/>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rmAutofit fontScale="90000"/>
          </a:bodyPr>
          <a:lstStyle/>
          <a:p>
            <a:pPr marL="320040" lvl="0" indent="-336499" algn="r" rtl="0">
              <a:spcBef>
                <a:spcPts val="0"/>
              </a:spcBef>
              <a:spcAft>
                <a:spcPts val="0"/>
              </a:spcAft>
              <a:buSzPct val="128000"/>
              <a:buChar char="*"/>
            </a:pPr>
            <a:r>
              <a:rPr lang="pl">
                <a:solidFill>
                  <a:srgbClr val="0C0C0C"/>
                </a:solidFill>
              </a:rPr>
              <a:t>Deu</a:t>
            </a:r>
            <a:r>
              <a:rPr lang="pl">
                <a:solidFill>
                  <a:srgbClr val="FF0000"/>
                </a:solidFill>
              </a:rPr>
              <a:t>tsch</a:t>
            </a:r>
            <a:r>
              <a:rPr lang="pl">
                <a:solidFill>
                  <a:srgbClr val="FFFF00"/>
                </a:solidFill>
              </a:rPr>
              <a:t>land </a:t>
            </a:r>
            <a:br>
              <a:rPr lang="pl">
                <a:solidFill>
                  <a:srgbClr val="FFFF00"/>
                </a:solidFill>
              </a:rPr>
            </a:br>
            <a:r>
              <a:rPr lang="pl" sz="2400">
                <a:solidFill>
                  <a:srgbClr val="0C0C0C"/>
                </a:solidFill>
              </a:rPr>
              <a:t>Ni</a:t>
            </a:r>
            <a:r>
              <a:rPr lang="pl" sz="2400">
                <a:solidFill>
                  <a:srgbClr val="FF0000"/>
                </a:solidFill>
              </a:rPr>
              <a:t>em</a:t>
            </a:r>
            <a:r>
              <a:rPr lang="pl" sz="2400">
                <a:solidFill>
                  <a:srgbClr val="FFFF00"/>
                </a:solidFill>
              </a:rPr>
              <a:t>cy</a:t>
            </a:r>
            <a:endParaRPr>
              <a:solidFill>
                <a:srgbClr val="FFFF00"/>
              </a:solidFill>
            </a:endParaRPr>
          </a:p>
        </p:txBody>
      </p:sp>
      <p:sp>
        <p:nvSpPr>
          <p:cNvPr id="344" name="Google Shape;344;p51"/>
          <p:cNvSpPr txBox="1">
            <a:spLocks noGrp="1"/>
          </p:cNvSpPr>
          <p:nvPr>
            <p:ph type="body" idx="1"/>
          </p:nvPr>
        </p:nvSpPr>
        <p:spPr>
          <a:xfrm>
            <a:off x="872067" y="1460349"/>
            <a:ext cx="7408333" cy="3325647"/>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Char char="*"/>
            </a:pPr>
            <a:r>
              <a:rPr lang="pl" dirty="0"/>
              <a:t>Dd</a:t>
            </a:r>
            <a:endParaRPr dirty="0"/>
          </a:p>
          <a:p>
            <a:pPr marL="228600" lvl="0" indent="0" algn="l" rtl="0">
              <a:spcBef>
                <a:spcPts val="740"/>
              </a:spcBef>
              <a:spcAft>
                <a:spcPts val="0"/>
              </a:spcAft>
              <a:buSzPts val="2860"/>
              <a:buNone/>
            </a:pPr>
            <a:endParaRPr dirty="0"/>
          </a:p>
          <a:p>
            <a:pPr marL="228600" lvl="0" indent="0" algn="l" rtl="0">
              <a:spcBef>
                <a:spcPts val="740"/>
              </a:spcBef>
              <a:spcAft>
                <a:spcPts val="0"/>
              </a:spcAft>
              <a:buSzPts val="2860"/>
              <a:buNone/>
            </a:pPr>
            <a:endParaRPr dirty="0"/>
          </a:p>
          <a:p>
            <a:pPr marL="228600" lvl="0" indent="0" algn="l" rtl="0">
              <a:spcBef>
                <a:spcPts val="740"/>
              </a:spcBef>
              <a:spcAft>
                <a:spcPts val="0"/>
              </a:spcAft>
              <a:buSzPts val="2860"/>
              <a:buNone/>
            </a:pPr>
            <a:endParaRPr dirty="0"/>
          </a:p>
          <a:p>
            <a:pPr marL="228600" lvl="0" indent="0" algn="l" rtl="0">
              <a:spcBef>
                <a:spcPts val="740"/>
              </a:spcBef>
              <a:spcAft>
                <a:spcPts val="0"/>
              </a:spcAft>
              <a:buSzPts val="2860"/>
              <a:buNone/>
            </a:pPr>
            <a:endParaRPr dirty="0"/>
          </a:p>
          <a:p>
            <a:pPr marL="228600" lvl="0" indent="0" algn="l" rtl="0">
              <a:spcBef>
                <a:spcPts val="740"/>
              </a:spcBef>
              <a:spcAft>
                <a:spcPts val="0"/>
              </a:spcAft>
              <a:buSzPts val="2860"/>
              <a:buNone/>
            </a:pPr>
            <a:endParaRPr dirty="0"/>
          </a:p>
          <a:p>
            <a:pPr marL="228600" lvl="0" indent="0" algn="l" rtl="0">
              <a:spcBef>
                <a:spcPts val="740"/>
              </a:spcBef>
              <a:spcAft>
                <a:spcPts val="0"/>
              </a:spcAft>
              <a:buSzPts val="2860"/>
              <a:buNone/>
            </a:pPr>
            <a:endParaRPr dirty="0"/>
          </a:p>
          <a:p>
            <a:pPr marL="0" lvl="0" indent="0" algn="l" rtl="0">
              <a:spcBef>
                <a:spcPts val="740"/>
              </a:spcBef>
              <a:spcAft>
                <a:spcPts val="0"/>
              </a:spcAft>
              <a:buSzPts val="2860"/>
              <a:buNone/>
            </a:pPr>
            <a:endParaRPr dirty="0"/>
          </a:p>
        </p:txBody>
      </p:sp>
      <p:pic>
        <p:nvPicPr>
          <p:cNvPr id="345" name="Google Shape;345;p51"/>
          <p:cNvPicPr preferRelativeResize="0"/>
          <p:nvPr/>
        </p:nvPicPr>
        <p:blipFill rotWithShape="1">
          <a:blip r:embed="rId3">
            <a:alphaModFix/>
          </a:blip>
          <a:srcRect/>
          <a:stretch/>
        </p:blipFill>
        <p:spPr>
          <a:xfrm>
            <a:off x="1113994" y="1154097"/>
            <a:ext cx="3025958" cy="1633677"/>
          </a:xfrm>
          <a:prstGeom prst="rect">
            <a:avLst/>
          </a:prstGeom>
          <a:noFill/>
          <a:ln>
            <a:noFill/>
          </a:ln>
        </p:spPr>
      </p:pic>
      <p:pic>
        <p:nvPicPr>
          <p:cNvPr id="347" name="Google Shape;347;p51"/>
          <p:cNvPicPr preferRelativeResize="0"/>
          <p:nvPr/>
        </p:nvPicPr>
        <p:blipFill rotWithShape="1">
          <a:blip r:embed="rId4">
            <a:alphaModFix/>
          </a:blip>
          <a:srcRect/>
          <a:stretch/>
        </p:blipFill>
        <p:spPr>
          <a:xfrm>
            <a:off x="1475656" y="2663301"/>
            <a:ext cx="2448272" cy="1814964"/>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9"/>
          <p:cNvSpPr txBox="1">
            <a:spLocks noGrp="1"/>
          </p:cNvSpPr>
          <p:nvPr>
            <p:ph type="body" idx="1"/>
          </p:nvPr>
        </p:nvSpPr>
        <p:spPr>
          <a:xfrm>
            <a:off x="395536" y="249492"/>
            <a:ext cx="8496943" cy="4752528"/>
          </a:xfrm>
          <a:prstGeom prst="rect">
            <a:avLst/>
          </a:prstGeom>
          <a:noFill/>
          <a:ln>
            <a:noFill/>
          </a:ln>
        </p:spPr>
        <p:txBody>
          <a:bodyPr spcFirstLastPara="1" wrap="square" lIns="91425" tIns="45700" rIns="91425" bIns="45700" anchor="t" anchorCtr="0">
            <a:normAutofit/>
          </a:bodyPr>
          <a:lstStyle/>
          <a:p>
            <a:pPr marL="228600" lvl="0" indent="-162560" algn="l" rtl="0">
              <a:spcBef>
                <a:spcPts val="0"/>
              </a:spcBef>
              <a:spcAft>
                <a:spcPts val="0"/>
              </a:spcAft>
              <a:buSzPts val="2560"/>
              <a:buChar char="*"/>
            </a:pPr>
            <a:r>
              <a:rPr lang="pl" sz="1900" b="1" dirty="0">
                <a:solidFill>
                  <a:srgbClr val="0B769C"/>
                </a:solidFill>
              </a:rPr>
              <a:t>DAS BERNER  RATHAUS</a:t>
            </a:r>
            <a:endParaRPr sz="1900" dirty="0">
              <a:solidFill>
                <a:srgbClr val="0B769C"/>
              </a:solidFill>
            </a:endParaRPr>
          </a:p>
          <a:p>
            <a:pPr marL="228600" lvl="0" indent="-162560" algn="l" rtl="0">
              <a:spcBef>
                <a:spcPts val="740"/>
              </a:spcBef>
              <a:spcAft>
                <a:spcPts val="0"/>
              </a:spcAft>
              <a:buSzPts val="2560"/>
              <a:buChar char="*"/>
            </a:pPr>
            <a:r>
              <a:rPr lang="pl" sz="1900" dirty="0">
                <a:solidFill>
                  <a:srgbClr val="0B769C"/>
                </a:solidFill>
              </a:rPr>
              <a:t>Das Berner Rathaus wurde ursprünglich im 15. Jahrhundert im spätgotischen Stil gebaut. </a:t>
            </a:r>
            <a:r>
              <a:rPr lang="pl" sz="1900" dirty="0" smtClean="0">
                <a:solidFill>
                  <a:srgbClr val="0B769C"/>
                </a:solidFill>
              </a:rPr>
              <a:t>Im 19. Jahrhundert </a:t>
            </a:r>
            <a:r>
              <a:rPr lang="pl" sz="1900" dirty="0">
                <a:solidFill>
                  <a:srgbClr val="0B769C"/>
                </a:solidFill>
              </a:rPr>
              <a:t>wurde es umgebaut. Im Rathaus trifft sich die Kantonsregierung, um über die Politik des Kantons und der Stadt Bern zu diskutieren. An der Fassade befinden sich die verschiedenen Wappen der Amtsbezirke vom Kanton Bern. </a:t>
            </a:r>
            <a:endParaRPr sz="1900" dirty="0">
              <a:solidFill>
                <a:srgbClr val="0B769C"/>
              </a:solidFill>
            </a:endParaRPr>
          </a:p>
          <a:p>
            <a:pPr marL="228600" lvl="0" indent="-163830" algn="l" rtl="0">
              <a:spcBef>
                <a:spcPts val="660"/>
              </a:spcBef>
              <a:spcAft>
                <a:spcPts val="0"/>
              </a:spcAft>
              <a:buSzPts val="2040"/>
              <a:buChar char="*"/>
            </a:pPr>
            <a:r>
              <a:rPr lang="pl" sz="1500" b="1" dirty="0">
                <a:solidFill>
                  <a:srgbClr val="C00000"/>
                </a:solidFill>
              </a:rPr>
              <a:t>RATUSZ </a:t>
            </a:r>
            <a:endParaRPr sz="1500" dirty="0">
              <a:solidFill>
                <a:srgbClr val="C00000"/>
              </a:solidFill>
            </a:endParaRPr>
          </a:p>
          <a:p>
            <a:pPr marL="228600" lvl="0" indent="-163830" algn="l" rtl="0">
              <a:spcBef>
                <a:spcPts val="660"/>
              </a:spcBef>
              <a:spcAft>
                <a:spcPts val="0"/>
              </a:spcAft>
              <a:buSzPts val="2040"/>
              <a:buChar char="*"/>
            </a:pPr>
            <a:r>
              <a:rPr lang="pl" sz="1500" dirty="0">
                <a:solidFill>
                  <a:srgbClr val="C00000"/>
                </a:solidFill>
              </a:rPr>
              <a:t>Ratusz w Bernie został pierwotnie ukończony w XV wieku w stylu późnogotyckim. W ratuszu spotyka się rząd kantonu, aby dyskutować i decydować o polityce kantonu i miasta Berna. Na fasadzie znajdują się różne herby okręgów administracyjnych kantonu Berna. </a:t>
            </a:r>
            <a:endParaRPr sz="1500" dirty="0">
              <a:solidFill>
                <a:srgbClr val="C00000"/>
              </a:solidFill>
            </a:endParaRPr>
          </a:p>
        </p:txBody>
      </p:sp>
      <p:pic>
        <p:nvPicPr>
          <p:cNvPr id="488" name="Google Shape;488;p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02819" y="3628572"/>
            <a:ext cx="2649505" cy="1456203"/>
          </a:xfrm>
          <a:prstGeom prst="rect">
            <a:avLst/>
          </a:prstGeom>
          <a:noFill/>
          <a:ln>
            <a:noFill/>
          </a:ln>
        </p:spPr>
      </p:pic>
      <p:pic>
        <p:nvPicPr>
          <p:cNvPr id="489" name="Google Shape;489;p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5575" y="3628572"/>
            <a:ext cx="2403675" cy="1456203"/>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a:spLocks noGrp="1"/>
          </p:cNvSpPr>
          <p:nvPr>
            <p:ph type="body" idx="1"/>
          </p:nvPr>
        </p:nvSpPr>
        <p:spPr>
          <a:xfrm>
            <a:off x="323528" y="195486"/>
            <a:ext cx="8640959" cy="4806534"/>
          </a:xfrm>
          <a:prstGeom prst="rect">
            <a:avLst/>
          </a:prstGeom>
          <a:noFill/>
          <a:ln>
            <a:noFill/>
          </a:ln>
        </p:spPr>
        <p:txBody>
          <a:bodyPr spcFirstLastPara="1" wrap="square" lIns="91425" tIns="45700" rIns="91425" bIns="45700" anchor="t" anchorCtr="0">
            <a:normAutofit/>
          </a:bodyPr>
          <a:lstStyle/>
          <a:p>
            <a:pPr marL="228600" lvl="0" indent="-168910" algn="l" rtl="0">
              <a:spcBef>
                <a:spcPts val="0"/>
              </a:spcBef>
              <a:spcAft>
                <a:spcPts val="0"/>
              </a:spcAft>
              <a:buSzPts val="2660"/>
              <a:buChar char="*"/>
            </a:pPr>
            <a:r>
              <a:rPr lang="pl" sz="2000" b="1">
                <a:solidFill>
                  <a:srgbClr val="002060"/>
                </a:solidFill>
              </a:rPr>
              <a:t>BÄRENPARK </a:t>
            </a:r>
            <a:endParaRPr sz="2000">
              <a:solidFill>
                <a:srgbClr val="002060"/>
              </a:solidFill>
            </a:endParaRPr>
          </a:p>
          <a:p>
            <a:pPr marL="228600" lvl="0" indent="-168910" algn="l" rtl="0">
              <a:spcBef>
                <a:spcPts val="740"/>
              </a:spcBef>
              <a:spcAft>
                <a:spcPts val="0"/>
              </a:spcAft>
              <a:buSzPts val="2660"/>
              <a:buChar char="*"/>
            </a:pPr>
            <a:r>
              <a:rPr lang="pl" sz="2000">
                <a:solidFill>
                  <a:srgbClr val="002060"/>
                </a:solidFill>
              </a:rPr>
              <a:t>Der Bärenpark ist ein Gehege für Bären.  Er liegt am Ufer der Aare gegenüber der Altstadt und ist ein Teil des Berner Tierparks Dählhölzli.</a:t>
            </a:r>
            <a:endParaRPr sz="2000">
              <a:solidFill>
                <a:srgbClr val="002060"/>
              </a:solidFill>
            </a:endParaRPr>
          </a:p>
          <a:p>
            <a:pPr marL="228600" lvl="0" indent="-168910" algn="l" rtl="0">
              <a:spcBef>
                <a:spcPts val="740"/>
              </a:spcBef>
              <a:spcAft>
                <a:spcPts val="0"/>
              </a:spcAft>
              <a:buSzPts val="2660"/>
              <a:buChar char="*"/>
            </a:pPr>
            <a:r>
              <a:rPr lang="pl" sz="2000" b="1">
                <a:solidFill>
                  <a:srgbClr val="821908"/>
                </a:solidFill>
              </a:rPr>
              <a:t>BÄRENPARK/ Park niedźwiedzi</a:t>
            </a:r>
            <a:endParaRPr sz="2000">
              <a:solidFill>
                <a:srgbClr val="821908"/>
              </a:solidFill>
            </a:endParaRPr>
          </a:p>
          <a:p>
            <a:pPr marL="228600" lvl="0" indent="-168910" algn="l" rtl="0">
              <a:spcBef>
                <a:spcPts val="740"/>
              </a:spcBef>
              <a:spcAft>
                <a:spcPts val="0"/>
              </a:spcAft>
              <a:buSzPts val="2660"/>
              <a:buChar char="*"/>
            </a:pPr>
            <a:r>
              <a:rPr lang="pl" sz="2000">
                <a:solidFill>
                  <a:srgbClr val="821908"/>
                </a:solidFill>
              </a:rPr>
              <a:t>Park niedźwiedzi to zagroda (wybieg) dla niedźwiedzi. Znajduje się na brzegu rzeki Aare, naprzeciwko starego miasta. Jest częścią berneńskiego ogrodu zoologicznego Dählhölzli.</a:t>
            </a:r>
            <a:endParaRPr sz="2000"/>
          </a:p>
          <a:p>
            <a:pPr marL="228600" lvl="0" indent="0" algn="l" rtl="0">
              <a:spcBef>
                <a:spcPts val="740"/>
              </a:spcBef>
              <a:spcAft>
                <a:spcPts val="0"/>
              </a:spcAft>
              <a:buSzPts val="2860"/>
              <a:buNone/>
            </a:pPr>
            <a:endParaRPr sz="2000"/>
          </a:p>
        </p:txBody>
      </p:sp>
      <p:pic>
        <p:nvPicPr>
          <p:cNvPr id="495" name="Google Shape;495;p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4401" y="3113301"/>
            <a:ext cx="2353400" cy="1888724"/>
          </a:xfrm>
          <a:prstGeom prst="rect">
            <a:avLst/>
          </a:prstGeom>
          <a:noFill/>
          <a:ln>
            <a:noFill/>
          </a:ln>
        </p:spPr>
      </p:pic>
      <p:pic>
        <p:nvPicPr>
          <p:cNvPr id="496" name="Google Shape;496;p7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99850" y="3113300"/>
            <a:ext cx="3858300" cy="1888725"/>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1"/>
          <p:cNvSpPr txBox="1">
            <a:spLocks noGrp="1"/>
          </p:cNvSpPr>
          <p:nvPr>
            <p:ph type="title"/>
          </p:nvPr>
        </p:nvSpPr>
        <p:spPr>
          <a:xfrm>
            <a:off x="611560" y="253746"/>
            <a:ext cx="8075240" cy="91384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5888"/>
              <a:buNone/>
            </a:pPr>
            <a:r>
              <a:rPr lang="pl"/>
              <a:t>Fotos</a:t>
            </a:r>
            <a:endParaRPr/>
          </a:p>
        </p:txBody>
      </p:sp>
      <p:pic>
        <p:nvPicPr>
          <p:cNvPr id="502" name="Google Shape;502;p71"/>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395536" y="1056444"/>
            <a:ext cx="4140850" cy="2126612"/>
          </a:xfrm>
          <a:prstGeom prst="rect">
            <a:avLst/>
          </a:prstGeom>
          <a:noFill/>
          <a:ln>
            <a:noFill/>
          </a:ln>
        </p:spPr>
      </p:pic>
      <p:pic>
        <p:nvPicPr>
          <p:cNvPr id="503" name="Google Shape;503;p71"/>
          <p:cNvPicPr preferRelativeResize="0"/>
          <p:nvPr/>
        </p:nvPicPr>
        <p:blipFill rotWithShape="1">
          <a:blip r:embed="rId4">
            <a:alphaModFix/>
          </a:blip>
          <a:srcRect/>
          <a:stretch/>
        </p:blipFill>
        <p:spPr>
          <a:xfrm>
            <a:off x="4716016" y="1056443"/>
            <a:ext cx="4095601" cy="2109373"/>
          </a:xfrm>
          <a:prstGeom prst="rect">
            <a:avLst/>
          </a:prstGeom>
          <a:noFill/>
          <a:ln>
            <a:noFill/>
          </a:ln>
        </p:spPr>
      </p:pic>
      <p:pic>
        <p:nvPicPr>
          <p:cNvPr id="504" name="Google Shape;504;p7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148395" y="3165816"/>
            <a:ext cx="3453415" cy="189893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idx="1"/>
          </p:nvPr>
        </p:nvSpPr>
        <p:spPr>
          <a:xfrm>
            <a:off x="323528" y="249492"/>
            <a:ext cx="8496943" cy="4698522"/>
          </a:xfrm>
          <a:prstGeom prst="rect">
            <a:avLst/>
          </a:prstGeom>
          <a:noFill/>
          <a:ln>
            <a:noFill/>
          </a:ln>
        </p:spPr>
        <p:txBody>
          <a:bodyPr spcFirstLastPara="1" wrap="square" lIns="91425" tIns="45700" rIns="91425" bIns="45700" anchor="t" anchorCtr="0">
            <a:noAutofit/>
          </a:bodyPr>
          <a:lstStyle/>
          <a:p>
            <a:pPr marL="228600" lvl="0" indent="-168910" algn="l" rtl="0">
              <a:spcBef>
                <a:spcPts val="0"/>
              </a:spcBef>
              <a:spcAft>
                <a:spcPts val="0"/>
              </a:spcAft>
              <a:buSzPts val="2660"/>
              <a:buChar char="*"/>
            </a:pPr>
            <a:r>
              <a:rPr lang="pl" sz="2000" b="1">
                <a:solidFill>
                  <a:srgbClr val="22725C"/>
                </a:solidFill>
              </a:rPr>
              <a:t>TIERPARK  DÄHLHÖLZLI </a:t>
            </a:r>
            <a:endParaRPr sz="2000">
              <a:solidFill>
                <a:srgbClr val="22725C"/>
              </a:solidFill>
            </a:endParaRPr>
          </a:p>
          <a:p>
            <a:pPr marL="228600" lvl="0" indent="-168910" algn="l" rtl="0">
              <a:spcBef>
                <a:spcPts val="740"/>
              </a:spcBef>
              <a:spcAft>
                <a:spcPts val="0"/>
              </a:spcAft>
              <a:buSzPts val="2660"/>
              <a:buChar char="*"/>
            </a:pPr>
            <a:r>
              <a:rPr lang="pl" sz="2000">
                <a:solidFill>
                  <a:srgbClr val="22725C"/>
                </a:solidFill>
              </a:rPr>
              <a:t>Im Tierpark leben mehr  als 200 verschiedene Tierarten und er ist damit für die ganze Familie eine echte Attraktion.Wilde Tiere kann man in ihrem natürlichen Lebensraum entlang der einzigartigen Flusslandschaft beobachten, denn der Tierpark ist eingebettet zwischen der Aare und dem Dählhölzliwald.Zu sehen sind hier sowohl exotische Tiere als auch europäische Tierarten.</a:t>
            </a:r>
            <a:endParaRPr sz="2000">
              <a:solidFill>
                <a:srgbClr val="22725C"/>
              </a:solidFill>
            </a:endParaRPr>
          </a:p>
          <a:p>
            <a:pPr marL="228600" lvl="0" indent="-170180" algn="l" rtl="0">
              <a:spcBef>
                <a:spcPts val="700"/>
              </a:spcBef>
              <a:spcAft>
                <a:spcPts val="0"/>
              </a:spcAft>
              <a:buSzPts val="2400"/>
              <a:buChar char="*"/>
            </a:pPr>
            <a:r>
              <a:rPr lang="pl" sz="1800" b="1">
                <a:solidFill>
                  <a:srgbClr val="7030A0"/>
                </a:solidFill>
              </a:rPr>
              <a:t>ZOO DÄHLHÖLZLI </a:t>
            </a:r>
            <a:endParaRPr sz="1800">
              <a:solidFill>
                <a:srgbClr val="7030A0"/>
              </a:solidFill>
            </a:endParaRPr>
          </a:p>
          <a:p>
            <a:pPr marL="228600" lvl="0" indent="-170180" algn="l" rtl="0">
              <a:spcBef>
                <a:spcPts val="700"/>
              </a:spcBef>
              <a:spcAft>
                <a:spcPts val="0"/>
              </a:spcAft>
              <a:buSzPts val="2400"/>
              <a:buChar char="*"/>
            </a:pPr>
            <a:r>
              <a:rPr lang="pl" sz="1800">
                <a:solidFill>
                  <a:srgbClr val="7030A0"/>
                </a:solidFill>
              </a:rPr>
              <a:t>W Zoo żyje ponad 200 różnych gatunków zwierząt, co czyni go prawdziwą atrakcją dla całej rodziny. Dzikie zwierzęta można obserwować w ich naturalnym środowisku wzdłuż wyjątkowego krajobrazu nadrzecznego, ponieważ Zoo położone jest między rzekami Aare i lasem Dählhölzli.Można tutaj zobaczyć egzotyczne zwierzęta jak też europejskie gatunki zwierząt. </a:t>
            </a:r>
            <a:endParaRPr sz="2000"/>
          </a:p>
          <a:p>
            <a:pPr marL="228600" lvl="0" indent="0" algn="l" rtl="0">
              <a:spcBef>
                <a:spcPts val="740"/>
              </a:spcBef>
              <a:spcAft>
                <a:spcPts val="0"/>
              </a:spcAft>
              <a:buSzPts val="2860"/>
              <a:buNone/>
            </a:pP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3"/>
          <p:cNvSpPr txBox="1">
            <a:spLocks noGrp="1"/>
          </p:cNvSpPr>
          <p:nvPr>
            <p:ph type="title"/>
          </p:nvPr>
        </p:nvSpPr>
        <p:spPr>
          <a:xfrm>
            <a:off x="762364" y="170026"/>
            <a:ext cx="6512400" cy="857400"/>
          </a:xfrm>
          <a:prstGeom prst="rect">
            <a:avLst/>
          </a:prstGeom>
          <a:noFill/>
          <a:ln>
            <a:noFill/>
          </a:ln>
        </p:spPr>
        <p:txBody>
          <a:bodyPr spcFirstLastPara="1" wrap="square" lIns="91425" tIns="45700" rIns="91425" bIns="45700" anchor="t" anchorCtr="0">
            <a:noAutofit/>
          </a:bodyPr>
          <a:lstStyle/>
          <a:p>
            <a:pPr marL="320040" lvl="0" indent="-373888" algn="r" rtl="0">
              <a:spcBef>
                <a:spcPts val="0"/>
              </a:spcBef>
              <a:spcAft>
                <a:spcPts val="0"/>
              </a:spcAft>
              <a:buSzPts val="5888"/>
              <a:buChar char="*"/>
            </a:pPr>
            <a:r>
              <a:rPr lang="pl" dirty="0" smtClean="0"/>
              <a:t> </a:t>
            </a:r>
            <a:r>
              <a:rPr lang="pl" dirty="0"/>
              <a:t>Fotos</a:t>
            </a:r>
            <a:endParaRPr dirty="0"/>
          </a:p>
        </p:txBody>
      </p:sp>
      <p:pic>
        <p:nvPicPr>
          <p:cNvPr id="516" name="Google Shape;516;p7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323528" y="1059582"/>
            <a:ext cx="4404225" cy="1911909"/>
          </a:xfrm>
          <a:prstGeom prst="rect">
            <a:avLst/>
          </a:prstGeom>
          <a:noFill/>
          <a:ln>
            <a:noFill/>
          </a:ln>
        </p:spPr>
      </p:pic>
      <p:pic>
        <p:nvPicPr>
          <p:cNvPr id="517" name="Google Shape;517;p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32040" y="1059582"/>
            <a:ext cx="3208783" cy="1878927"/>
          </a:xfrm>
          <a:prstGeom prst="rect">
            <a:avLst/>
          </a:prstGeom>
          <a:noFill/>
          <a:ln>
            <a:noFill/>
          </a:ln>
        </p:spPr>
      </p:pic>
      <p:pic>
        <p:nvPicPr>
          <p:cNvPr id="518" name="Google Shape;518;p73"/>
          <p:cNvPicPr preferRelativeResize="0"/>
          <p:nvPr/>
        </p:nvPicPr>
        <p:blipFill rotWithShape="1">
          <a:blip r:embed="rId5">
            <a:alphaModFix/>
          </a:blip>
          <a:srcRect/>
          <a:stretch/>
        </p:blipFill>
        <p:spPr>
          <a:xfrm>
            <a:off x="323528" y="3003798"/>
            <a:ext cx="4404224" cy="2052228"/>
          </a:xfrm>
          <a:prstGeom prst="rect">
            <a:avLst/>
          </a:prstGeom>
          <a:noFill/>
          <a:ln>
            <a:noFill/>
          </a:ln>
        </p:spPr>
      </p:pic>
      <p:pic>
        <p:nvPicPr>
          <p:cNvPr id="519" name="Google Shape;519;p7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32040" y="3003798"/>
            <a:ext cx="3208783" cy="2065511"/>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4"/>
          <p:cNvSpPr txBox="1">
            <a:spLocks noGrp="1"/>
          </p:cNvSpPr>
          <p:nvPr>
            <p:ph type="body" idx="1"/>
          </p:nvPr>
        </p:nvSpPr>
        <p:spPr>
          <a:xfrm>
            <a:off x="251520" y="195486"/>
            <a:ext cx="8640959" cy="4806534"/>
          </a:xfrm>
          <a:prstGeom prst="rect">
            <a:avLst/>
          </a:prstGeom>
          <a:noFill/>
          <a:ln>
            <a:noFill/>
          </a:ln>
        </p:spPr>
        <p:txBody>
          <a:bodyPr spcFirstLastPara="1" wrap="square" lIns="91425" tIns="45700" rIns="91425" bIns="45700" anchor="t" anchorCtr="0">
            <a:normAutofit/>
          </a:bodyPr>
          <a:lstStyle/>
          <a:p>
            <a:pPr marL="228600" lvl="0" indent="-149860" algn="l" rtl="0">
              <a:spcBef>
                <a:spcPts val="0"/>
              </a:spcBef>
              <a:spcAft>
                <a:spcPts val="0"/>
              </a:spcAft>
              <a:buSzPts val="2360"/>
              <a:buChar char="*"/>
            </a:pPr>
            <a:r>
              <a:rPr lang="pl" sz="1700" b="1">
                <a:solidFill>
                  <a:srgbClr val="C3260C"/>
                </a:solidFill>
              </a:rPr>
              <a:t>PAUL KLEE ZENTRUM</a:t>
            </a:r>
            <a:r>
              <a:rPr lang="pl" sz="1700">
                <a:solidFill>
                  <a:srgbClr val="C3260C"/>
                </a:solidFill>
              </a:rPr>
              <a:t> </a:t>
            </a:r>
            <a:endParaRPr sz="1700">
              <a:solidFill>
                <a:srgbClr val="C3260C"/>
              </a:solidFill>
            </a:endParaRPr>
          </a:p>
          <a:p>
            <a:pPr marL="228600" lvl="0" indent="-149860" algn="l" rtl="0">
              <a:spcBef>
                <a:spcPts val="740"/>
              </a:spcBef>
              <a:spcAft>
                <a:spcPts val="0"/>
              </a:spcAft>
              <a:buSzPts val="2360"/>
              <a:buChar char="*"/>
            </a:pPr>
            <a:r>
              <a:rPr lang="pl" sz="1700">
                <a:solidFill>
                  <a:srgbClr val="C3260C"/>
                </a:solidFill>
              </a:rPr>
              <a:t>Das Zentrum ist ein Museum, das aus drei welligen Gebäuden besteht. Es ist dem Maler Paul Klee gewidmet. Die Dauerausstellung besteht aus mehreren hundert Werken des Künstlers. Außerdem organisiert man hier Ausstellungen anderer Künstler. </a:t>
            </a:r>
            <a:endParaRPr sz="1700">
              <a:solidFill>
                <a:srgbClr val="C3260C"/>
              </a:solidFill>
            </a:endParaRPr>
          </a:p>
          <a:p>
            <a:pPr marL="228600" lvl="0" indent="-151130" algn="l" rtl="0">
              <a:spcBef>
                <a:spcPts val="660"/>
              </a:spcBef>
              <a:spcAft>
                <a:spcPts val="0"/>
              </a:spcAft>
              <a:buSzPts val="1840"/>
              <a:buChar char="*"/>
            </a:pPr>
            <a:r>
              <a:rPr lang="pl" sz="1300" b="1">
                <a:solidFill>
                  <a:srgbClr val="31479F"/>
                </a:solidFill>
              </a:rPr>
              <a:t>CENTRUM PAULA  KLEE</a:t>
            </a:r>
            <a:endParaRPr sz="1300">
              <a:solidFill>
                <a:srgbClr val="31479F"/>
              </a:solidFill>
            </a:endParaRPr>
          </a:p>
          <a:p>
            <a:pPr marL="228600" lvl="0" indent="-182880" algn="l" rtl="0">
              <a:spcBef>
                <a:spcPts val="660"/>
              </a:spcBef>
              <a:spcAft>
                <a:spcPts val="0"/>
              </a:spcAft>
              <a:buSzPts val="2340"/>
              <a:buChar char="*"/>
            </a:pPr>
            <a:r>
              <a:rPr lang="pl" sz="1300">
                <a:solidFill>
                  <a:srgbClr val="31479F"/>
                </a:solidFill>
              </a:rPr>
              <a:t>Centrum jest muzeum, które składa się z trzech pofalowanych budynków. Jest ono dedykowane malarzowi Paulowi Klee. Wystawę stałą tworzy kilkaset prac artysty, ponadto organizowane są wystawy innych artystów</a:t>
            </a:r>
            <a:r>
              <a:rPr lang="pl" sz="1800">
                <a:solidFill>
                  <a:srgbClr val="31479F"/>
                </a:solidFill>
              </a:rPr>
              <a:t>. </a:t>
            </a:r>
            <a:endParaRPr>
              <a:solidFill>
                <a:srgbClr val="31479F"/>
              </a:solidFill>
            </a:endParaRPr>
          </a:p>
        </p:txBody>
      </p:sp>
      <p:pic>
        <p:nvPicPr>
          <p:cNvPr id="525" name="Google Shape;525;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64088" y="3165816"/>
            <a:ext cx="2752427" cy="1942673"/>
          </a:xfrm>
          <a:prstGeom prst="rect">
            <a:avLst/>
          </a:prstGeom>
          <a:noFill/>
          <a:ln>
            <a:noFill/>
          </a:ln>
        </p:spPr>
      </p:pic>
      <p:pic>
        <p:nvPicPr>
          <p:cNvPr id="526" name="Google Shape;526;p74"/>
          <p:cNvPicPr preferRelativeResize="0"/>
          <p:nvPr/>
        </p:nvPicPr>
        <p:blipFill rotWithShape="1">
          <a:blip r:embed="rId4">
            <a:alphaModFix/>
          </a:blip>
          <a:srcRect/>
          <a:stretch/>
        </p:blipFill>
        <p:spPr>
          <a:xfrm>
            <a:off x="967666" y="3165816"/>
            <a:ext cx="3748350" cy="18378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5"/>
          <p:cNvSpPr txBox="1">
            <a:spLocks noGrp="1"/>
          </p:cNvSpPr>
          <p:nvPr>
            <p:ph type="body" idx="1"/>
          </p:nvPr>
        </p:nvSpPr>
        <p:spPr>
          <a:xfrm>
            <a:off x="251520" y="141480"/>
            <a:ext cx="8712968" cy="4806534"/>
          </a:xfrm>
          <a:prstGeom prst="rect">
            <a:avLst/>
          </a:prstGeom>
          <a:noFill/>
          <a:ln>
            <a:noFill/>
          </a:ln>
        </p:spPr>
        <p:txBody>
          <a:bodyPr spcFirstLastPara="1" wrap="square" lIns="91425" tIns="45700" rIns="91425" bIns="45700" anchor="t" anchorCtr="0">
            <a:normAutofit/>
          </a:bodyPr>
          <a:lstStyle/>
          <a:p>
            <a:pPr marL="228600" lvl="0" indent="-162560" algn="l" rtl="0">
              <a:spcBef>
                <a:spcPts val="0"/>
              </a:spcBef>
              <a:spcAft>
                <a:spcPts val="0"/>
              </a:spcAft>
              <a:buSzPts val="2560"/>
              <a:buChar char="*"/>
            </a:pPr>
            <a:r>
              <a:rPr lang="pl" sz="1900" b="1">
                <a:solidFill>
                  <a:schemeClr val="accent6"/>
                </a:solidFill>
              </a:rPr>
              <a:t>ROSENGARTEN</a:t>
            </a:r>
            <a:endParaRPr sz="1900">
              <a:solidFill>
                <a:schemeClr val="accent6"/>
              </a:solidFill>
            </a:endParaRPr>
          </a:p>
          <a:p>
            <a:pPr marL="228600" lvl="0" indent="-162560" algn="l" rtl="0">
              <a:spcBef>
                <a:spcPts val="740"/>
              </a:spcBef>
              <a:spcAft>
                <a:spcPts val="0"/>
              </a:spcAft>
              <a:buSzPts val="2560"/>
              <a:buChar char="*"/>
            </a:pPr>
            <a:r>
              <a:rPr lang="pl" sz="1900">
                <a:solidFill>
                  <a:schemeClr val="accent6"/>
                </a:solidFill>
              </a:rPr>
              <a:t>Der Rosengarten ist ein schöner, gepflegter Park im Stadtzentrum. Es gibt hier über 220 Rosensorten. Die Lage auf einem Hügel bietet einen perfekten Blick auf die Altstadt und die Flussschleife der Aare.</a:t>
            </a:r>
            <a:endParaRPr sz="1900">
              <a:solidFill>
                <a:schemeClr val="accent6"/>
              </a:solidFill>
            </a:endParaRPr>
          </a:p>
          <a:p>
            <a:pPr marL="228600" lvl="0" indent="-162560" algn="l" rtl="0">
              <a:spcBef>
                <a:spcPts val="740"/>
              </a:spcBef>
              <a:spcAft>
                <a:spcPts val="0"/>
              </a:spcAft>
              <a:buSzPts val="2560"/>
              <a:buChar char="*"/>
            </a:pPr>
            <a:r>
              <a:rPr lang="pl" sz="1900" b="1">
                <a:solidFill>
                  <a:srgbClr val="92D050"/>
                </a:solidFill>
              </a:rPr>
              <a:t>OGRÓD RÓŻANY </a:t>
            </a:r>
            <a:endParaRPr sz="1900">
              <a:solidFill>
                <a:srgbClr val="92D050"/>
              </a:solidFill>
            </a:endParaRPr>
          </a:p>
          <a:p>
            <a:pPr marL="228600" lvl="0" indent="-162560" algn="l" rtl="0">
              <a:spcBef>
                <a:spcPts val="740"/>
              </a:spcBef>
              <a:spcAft>
                <a:spcPts val="0"/>
              </a:spcAft>
              <a:buSzPts val="2560"/>
              <a:buChar char="*"/>
            </a:pPr>
            <a:r>
              <a:rPr lang="pl" sz="1900">
                <a:solidFill>
                  <a:srgbClr val="92D050"/>
                </a:solidFill>
              </a:rPr>
              <a:t>Ogród różany</a:t>
            </a:r>
            <a:r>
              <a:rPr lang="pl" sz="1900" b="1">
                <a:solidFill>
                  <a:srgbClr val="92D050"/>
                </a:solidFill>
              </a:rPr>
              <a:t> </a:t>
            </a:r>
            <a:r>
              <a:rPr lang="pl" sz="1900">
                <a:solidFill>
                  <a:srgbClr val="92D050"/>
                </a:solidFill>
              </a:rPr>
              <a:t>jest ładnym, zadbanym parkiem w centrum miasta. Jest w nim ponad 220 odmian róży. Położenie na wzgórzu zapewnia doskonały widok na Stare Miasto oraz zakole rzeki Aare.</a:t>
            </a:r>
            <a:endParaRPr sz="1900"/>
          </a:p>
          <a:p>
            <a:pPr marL="45720" lvl="0" indent="0" algn="l" rtl="0">
              <a:spcBef>
                <a:spcPts val="740"/>
              </a:spcBef>
              <a:spcAft>
                <a:spcPts val="0"/>
              </a:spcAft>
              <a:buSzPts val="2860"/>
              <a:buNone/>
            </a:pPr>
            <a:endParaRPr sz="1900"/>
          </a:p>
          <a:p>
            <a:pPr marL="228600" lvl="0" indent="0" algn="l" rtl="0">
              <a:spcBef>
                <a:spcPts val="740"/>
              </a:spcBef>
              <a:spcAft>
                <a:spcPts val="0"/>
              </a:spcAft>
              <a:buSzPts val="2860"/>
              <a:buNone/>
            </a:pPr>
            <a:endParaRPr sz="1900"/>
          </a:p>
        </p:txBody>
      </p:sp>
      <p:pic>
        <p:nvPicPr>
          <p:cNvPr id="532" name="Google Shape;532;p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0416" y="2982898"/>
            <a:ext cx="3249227" cy="1915776"/>
          </a:xfrm>
          <a:prstGeom prst="rect">
            <a:avLst/>
          </a:prstGeom>
          <a:noFill/>
          <a:ln>
            <a:noFill/>
          </a:ln>
        </p:spPr>
      </p:pic>
      <p:pic>
        <p:nvPicPr>
          <p:cNvPr id="533" name="Google Shape;533;p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00979" y="2982898"/>
            <a:ext cx="3395620" cy="19709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6"/>
          <p:cNvSpPr txBox="1">
            <a:spLocks noGrp="1"/>
          </p:cNvSpPr>
          <p:nvPr>
            <p:ph type="title"/>
          </p:nvPr>
        </p:nvSpPr>
        <p:spPr>
          <a:xfrm>
            <a:off x="628263" y="313175"/>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pl"/>
              <a:t>                      </a:t>
            </a:r>
            <a:r>
              <a:rPr lang="pl" b="1">
                <a:solidFill>
                  <a:srgbClr val="0000FF"/>
                </a:solidFill>
              </a:rPr>
              <a:t>Liechten</a:t>
            </a:r>
            <a:r>
              <a:rPr lang="pl" b="1">
                <a:solidFill>
                  <a:srgbClr val="CC0000"/>
                </a:solidFill>
              </a:rPr>
              <a:t>stein</a:t>
            </a:r>
            <a:endParaRPr b="1">
              <a:solidFill>
                <a:srgbClr val="CC0000"/>
              </a:solidFill>
            </a:endParaRPr>
          </a:p>
        </p:txBody>
      </p:sp>
      <p:sp>
        <p:nvSpPr>
          <p:cNvPr id="539" name="Google Shape;539;p76"/>
          <p:cNvSpPr txBox="1">
            <a:spLocks noGrp="1"/>
          </p:cNvSpPr>
          <p:nvPr>
            <p:ph type="body" idx="1"/>
          </p:nvPr>
        </p:nvSpPr>
        <p:spPr>
          <a:xfrm>
            <a:off x="256550" y="976050"/>
            <a:ext cx="7505700" cy="2248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ct val="63277"/>
              <a:buNone/>
            </a:pPr>
            <a:r>
              <a:rPr lang="pl" sz="2417" b="1">
                <a:solidFill>
                  <a:srgbClr val="3C78D8"/>
                </a:solidFill>
                <a:latin typeface="Times New Roman"/>
                <a:ea typeface="Times New Roman"/>
                <a:cs typeface="Times New Roman"/>
                <a:sym typeface="Times New Roman"/>
              </a:rPr>
              <a:t>Liechtenstein-</a:t>
            </a:r>
            <a:r>
              <a:rPr lang="pl" sz="1909" b="1">
                <a:solidFill>
                  <a:srgbClr val="3C78D8"/>
                </a:solidFill>
                <a:latin typeface="Times New Roman"/>
                <a:ea typeface="Times New Roman"/>
                <a:cs typeface="Times New Roman"/>
                <a:sym typeface="Times New Roman"/>
              </a:rPr>
              <a:t> ist eines der kleinsten Länder Europas und der Welt. Es liegt in Westeuropa, in den Alpen, zwischen Österreich und der Schweiz. Der Hauptfluß ist der Rhein und die Hauptstadt ist Vaduz. Liechtenstein ist eine konstitutionelle Monarchie. Prinz Hans-Adam II regiert hier seit 1989.</a:t>
            </a:r>
            <a:r>
              <a:rPr lang="pl" sz="1982" b="1">
                <a:solidFill>
                  <a:srgbClr val="3C78D8"/>
                </a:solidFill>
                <a:latin typeface="Times New Roman"/>
                <a:ea typeface="Times New Roman"/>
                <a:cs typeface="Times New Roman"/>
                <a:sym typeface="Times New Roman"/>
              </a:rPr>
              <a:t>Das Land hat 40.000 Einwohner</a:t>
            </a:r>
            <a:r>
              <a:rPr lang="pl" sz="2100">
                <a:solidFill>
                  <a:srgbClr val="3C78D8"/>
                </a:solidFill>
                <a:latin typeface="Times New Roman"/>
                <a:ea typeface="Times New Roman"/>
                <a:cs typeface="Times New Roman"/>
                <a:sym typeface="Times New Roman"/>
              </a:rPr>
              <a:t>.</a:t>
            </a:r>
            <a:endParaRPr sz="2100">
              <a:solidFill>
                <a:srgbClr val="3C78D8"/>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09243"/>
              <a:buNone/>
            </a:pPr>
            <a:r>
              <a:rPr lang="pl" sz="1400" b="1">
                <a:solidFill>
                  <a:srgbClr val="000000"/>
                </a:solidFill>
                <a:latin typeface="Times New Roman"/>
                <a:ea typeface="Times New Roman"/>
                <a:cs typeface="Times New Roman"/>
                <a:sym typeface="Times New Roman"/>
              </a:rPr>
              <a:t> </a:t>
            </a:r>
            <a:endParaRPr sz="1400" b="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ct val="66496"/>
              <a:buNone/>
            </a:pPr>
            <a:endParaRPr sz="2300" b="1">
              <a:solidFill>
                <a:schemeClr val="lt1"/>
              </a:solidFill>
              <a:latin typeface="Times New Roman"/>
              <a:ea typeface="Times New Roman"/>
              <a:cs typeface="Times New Roman"/>
              <a:sym typeface="Times New Roman"/>
            </a:endParaRPr>
          </a:p>
        </p:txBody>
      </p:sp>
      <p:sp>
        <p:nvSpPr>
          <p:cNvPr id="540" name="Google Shape;540;p76"/>
          <p:cNvSpPr txBox="1"/>
          <p:nvPr/>
        </p:nvSpPr>
        <p:spPr>
          <a:xfrm>
            <a:off x="1195450" y="2230850"/>
            <a:ext cx="7749900" cy="81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 sz="1300" b="1" i="0" u="none" strike="noStrike" cap="none">
                <a:solidFill>
                  <a:srgbClr val="CC0000"/>
                </a:solidFill>
                <a:latin typeface="Times New Roman"/>
                <a:ea typeface="Times New Roman"/>
                <a:cs typeface="Times New Roman"/>
                <a:sym typeface="Times New Roman"/>
              </a:rPr>
              <a:t>Liechtenstein ( Księstwo Liechtensteinu)  jest jednym z najmniejszych państw Europy i świata. Leży w Europie Zachodniej, w Alpach, pomiędzy Austrią i Szwajcarią. Główną rzeką jest Ren, a stolicą Vaduz. Liechtenstein pod względem ustrojowym stanowi monarchię konstytucyjną. Od 1989 panuje tu książę Jan II Adam.Kraj liczy 40  000  mieszkańców.</a:t>
            </a:r>
            <a:endParaRPr sz="1300" b="1" i="0" u="none" strike="noStrike" cap="none">
              <a:solidFill>
                <a:srgbClr val="CC0000"/>
              </a:solidFill>
              <a:latin typeface="Times New Roman"/>
              <a:ea typeface="Times New Roman"/>
              <a:cs typeface="Times New Roman"/>
              <a:sym typeface="Times New Roman"/>
            </a:endParaRPr>
          </a:p>
        </p:txBody>
      </p:sp>
      <p:pic>
        <p:nvPicPr>
          <p:cNvPr id="541" name="Google Shape;541;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3975" y="3224550"/>
            <a:ext cx="2690250" cy="1614150"/>
          </a:xfrm>
          <a:prstGeom prst="rect">
            <a:avLst/>
          </a:prstGeom>
          <a:noFill/>
          <a:ln w="38100" cap="flat" cmpd="sng">
            <a:solidFill>
              <a:srgbClr val="4A86E8"/>
            </a:solidFill>
            <a:prstDash val="dash"/>
            <a:round/>
            <a:headEnd type="none" w="sm" len="sm"/>
            <a:tailEnd type="none" w="sm" len="sm"/>
          </a:ln>
        </p:spPr>
      </p:pic>
      <p:pic>
        <p:nvPicPr>
          <p:cNvPr id="542" name="Google Shape;542;p76"/>
          <p:cNvPicPr preferRelativeResize="0"/>
          <p:nvPr/>
        </p:nvPicPr>
        <p:blipFill rotWithShape="1">
          <a:blip r:embed="rId4">
            <a:alphaModFix/>
          </a:blip>
          <a:srcRect/>
          <a:stretch/>
        </p:blipFill>
        <p:spPr>
          <a:xfrm>
            <a:off x="3792975" y="3345275"/>
            <a:ext cx="1176275" cy="1044775"/>
          </a:xfrm>
          <a:prstGeom prst="rect">
            <a:avLst/>
          </a:prstGeom>
          <a:noFill/>
          <a:ln w="28575" cap="flat" cmpd="sng">
            <a:solidFill>
              <a:srgbClr val="C27BA0"/>
            </a:solidFill>
            <a:prstDash val="solid"/>
            <a:round/>
            <a:headEnd type="none" w="sm" len="sm"/>
            <a:tailEnd type="none" w="sm" len="sm"/>
          </a:ln>
        </p:spPr>
      </p:pic>
      <p:pic>
        <p:nvPicPr>
          <p:cNvPr id="543" name="Google Shape;543;p7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38227" y="3043850"/>
            <a:ext cx="2153898" cy="1838450"/>
          </a:xfrm>
          <a:prstGeom prst="rect">
            <a:avLst/>
          </a:prstGeom>
          <a:noFill/>
          <a:ln w="28575" cap="flat" cmpd="sng">
            <a:solidFill>
              <a:srgbClr val="B45F06"/>
            </a:solidFill>
            <a:prstDash val="dashDot"/>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00"/>
                                        <p:tgtEl>
                                          <p:spTgt spid="5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39"/>
                                        </p:tgtEl>
                                        <p:attrNameLst>
                                          <p:attrName>style.visibility</p:attrName>
                                        </p:attrNameLst>
                                      </p:cBhvr>
                                      <p:to>
                                        <p:strVal val="visible"/>
                                      </p:to>
                                    </p:set>
                                    <p:anim calcmode="lin" valueType="num">
                                      <p:cBhvr additive="base">
                                        <p:cTn id="12" dur="1000"/>
                                        <p:tgtEl>
                                          <p:spTgt spid="53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40"/>
                                        </p:tgtEl>
                                        <p:attrNameLst>
                                          <p:attrName>style.visibility</p:attrName>
                                        </p:attrNameLst>
                                      </p:cBhvr>
                                      <p:to>
                                        <p:strVal val="visible"/>
                                      </p:to>
                                    </p:set>
                                    <p:anim calcmode="lin" valueType="num">
                                      <p:cBhvr additive="base">
                                        <p:cTn id="17" dur="1000"/>
                                        <p:tgtEl>
                                          <p:spTgt spid="54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41"/>
                                        </p:tgtEl>
                                        <p:attrNameLst>
                                          <p:attrName>style.visibility</p:attrName>
                                        </p:attrNameLst>
                                      </p:cBhvr>
                                      <p:to>
                                        <p:strVal val="visible"/>
                                      </p:to>
                                    </p:set>
                                    <p:anim calcmode="lin" valueType="num">
                                      <p:cBhvr additive="base">
                                        <p:cTn id="22" dur="1000"/>
                                        <p:tgtEl>
                                          <p:spTgt spid="541"/>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42"/>
                                        </p:tgtEl>
                                        <p:attrNameLst>
                                          <p:attrName>style.visibility</p:attrName>
                                        </p:attrNameLst>
                                      </p:cBhvr>
                                      <p:to>
                                        <p:strVal val="visible"/>
                                      </p:to>
                                    </p:set>
                                    <p:anim calcmode="lin" valueType="num">
                                      <p:cBhvr additive="base">
                                        <p:cTn id="25" dur="1000"/>
                                        <p:tgtEl>
                                          <p:spTgt spid="54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43"/>
                                        </p:tgtEl>
                                        <p:attrNameLst>
                                          <p:attrName>style.visibility</p:attrName>
                                        </p:attrNameLst>
                                      </p:cBhvr>
                                      <p:to>
                                        <p:strVal val="visible"/>
                                      </p:to>
                                    </p:set>
                                    <p:anim calcmode="lin" valueType="num">
                                      <p:cBhvr additive="base">
                                        <p:cTn id="28" dur="1000"/>
                                        <p:tgtEl>
                                          <p:spTgt spid="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7"/>
          <p:cNvSpPr txBox="1">
            <a:spLocks noGrp="1"/>
          </p:cNvSpPr>
          <p:nvPr>
            <p:ph type="title"/>
          </p:nvPr>
        </p:nvSpPr>
        <p:spPr>
          <a:xfrm>
            <a:off x="819150" y="231050"/>
            <a:ext cx="7505700" cy="5526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7"/>
              <a:buNone/>
            </a:pPr>
            <a:r>
              <a:rPr lang="pl"/>
              <a:t>      </a:t>
            </a:r>
            <a:r>
              <a:rPr lang="pl" sz="2800" b="1">
                <a:solidFill>
                  <a:srgbClr val="85200C"/>
                </a:solidFill>
              </a:rPr>
              <a:t>Vaduz-Hauptstadt von Liechtenstein</a:t>
            </a:r>
            <a:endParaRPr sz="2800" b="1">
              <a:solidFill>
                <a:srgbClr val="85200C"/>
              </a:solidFill>
            </a:endParaRPr>
          </a:p>
        </p:txBody>
      </p:sp>
      <p:sp>
        <p:nvSpPr>
          <p:cNvPr id="549" name="Google Shape;549;p77"/>
          <p:cNvSpPr txBox="1">
            <a:spLocks noGrp="1"/>
          </p:cNvSpPr>
          <p:nvPr>
            <p:ph type="body" idx="1"/>
          </p:nvPr>
        </p:nvSpPr>
        <p:spPr>
          <a:xfrm>
            <a:off x="588100" y="695525"/>
            <a:ext cx="7505700" cy="244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300"/>
              <a:buNone/>
            </a:pPr>
            <a:r>
              <a:rPr lang="pl" sz="1600" b="1">
                <a:solidFill>
                  <a:srgbClr val="FF9900"/>
                </a:solidFill>
                <a:latin typeface="Times New Roman"/>
                <a:ea typeface="Times New Roman"/>
                <a:cs typeface="Times New Roman"/>
                <a:sym typeface="Times New Roman"/>
              </a:rPr>
              <a:t>VADUZ ist eine kleine und malerische Stadt. Die Stadt zählt 5000 Einwohner und liegt direkt an der Grenze zur Schweiz, am rechten Rheinufer, am Fuße der Drei Schwestern in den Rhätischen Alpen. Es ist ein wichtiges Kultur-, Touristen- und Finanzzentrum.  Es ist auch die Hauptstadt der Erzdiözese der römisch-katholischen Kirche (des Erzbistums). Das Städtle Vaduz ist sehenswert, denn es ist von historischen und modernen Meisterwerken geprägt.</a:t>
            </a:r>
            <a:r>
              <a:rPr lang="pl" sz="1100" b="1">
                <a:solidFill>
                  <a:srgbClr val="FF9900"/>
                </a:solidFill>
                <a:latin typeface="Times New Roman"/>
                <a:ea typeface="Times New Roman"/>
                <a:cs typeface="Times New Roman"/>
                <a:sym typeface="Times New Roman"/>
              </a:rPr>
              <a:t> </a:t>
            </a:r>
            <a:endParaRPr b="1">
              <a:solidFill>
                <a:srgbClr val="FF9900"/>
              </a:solidFill>
            </a:endParaRPr>
          </a:p>
        </p:txBody>
      </p:sp>
      <p:sp>
        <p:nvSpPr>
          <p:cNvPr id="550" name="Google Shape;550;p77"/>
          <p:cNvSpPr txBox="1"/>
          <p:nvPr/>
        </p:nvSpPr>
        <p:spPr>
          <a:xfrm>
            <a:off x="231200" y="2450875"/>
            <a:ext cx="91440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 sz="1300" b="1" i="0" u="none" strike="noStrike" cap="none">
                <a:solidFill>
                  <a:srgbClr val="38761D"/>
                </a:solidFill>
                <a:latin typeface="Times New Roman"/>
                <a:ea typeface="Times New Roman"/>
                <a:cs typeface="Times New Roman"/>
                <a:sym typeface="Times New Roman"/>
              </a:rPr>
              <a:t>VADUZ jest małym i malowniczym miastem. Liczy 5000 mieszkańców  i leży bezpośrednio przy granicy ze Szwajcarią, na prawym brzegu Renu, u podnóża pasma górskiego Drei Schwestern (Trzy siostry) w Alpach Retyckich. Jest ważnym ośrodkiem kulturalnym, turystycznym i finansowym. Jest także stolicą archidiecezji kościoła rzymsko-katolickiego (arcybiskupstwa). Warto zobaczyć małe miasteczko Vaduz, ponieważ charakteryzuje się historycznymi i nowoczesnymi arcydziełami.</a:t>
            </a:r>
            <a:endParaRPr sz="1300" b="1" i="0" u="none" strike="noStrike" cap="none">
              <a:solidFill>
                <a:srgbClr val="38761D"/>
              </a:solidFill>
              <a:latin typeface="Times New Roman"/>
              <a:ea typeface="Times New Roman"/>
              <a:cs typeface="Times New Roman"/>
              <a:sym typeface="Times New Roman"/>
            </a:endParaRPr>
          </a:p>
        </p:txBody>
      </p:sp>
      <p:pic>
        <p:nvPicPr>
          <p:cNvPr id="551" name="Google Shape;551;p77"/>
          <p:cNvPicPr preferRelativeResize="0"/>
          <p:nvPr/>
        </p:nvPicPr>
        <p:blipFill rotWithShape="1">
          <a:blip r:embed="rId3">
            <a:alphaModFix/>
          </a:blip>
          <a:srcRect/>
          <a:stretch/>
        </p:blipFill>
        <p:spPr>
          <a:xfrm>
            <a:off x="1629400" y="3382725"/>
            <a:ext cx="2171700" cy="1447800"/>
          </a:xfrm>
          <a:prstGeom prst="rect">
            <a:avLst/>
          </a:prstGeom>
          <a:noFill/>
          <a:ln w="38100" cap="flat" cmpd="sng">
            <a:solidFill>
              <a:srgbClr val="674EA7"/>
            </a:solidFill>
            <a:prstDash val="dash"/>
            <a:round/>
            <a:headEnd type="none" w="sm" len="sm"/>
            <a:tailEnd type="none" w="sm" len="sm"/>
          </a:ln>
        </p:spPr>
      </p:pic>
      <p:pic>
        <p:nvPicPr>
          <p:cNvPr id="552" name="Google Shape;552;p7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56025" y="3510375"/>
            <a:ext cx="1995958" cy="1192500"/>
          </a:xfrm>
          <a:prstGeom prst="rect">
            <a:avLst/>
          </a:prstGeom>
          <a:noFill/>
          <a:ln w="19050" cap="flat" cmpd="sng">
            <a:solidFill>
              <a:srgbClr val="434343"/>
            </a:solidFill>
            <a:prstDash val="lgDashDot"/>
            <a:round/>
            <a:headEnd type="none" w="sm" len="sm"/>
            <a:tailEnd type="none" w="sm" len="sm"/>
          </a:ln>
        </p:spPr>
      </p:pic>
      <p:pic>
        <p:nvPicPr>
          <p:cNvPr id="553" name="Google Shape;553;p7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514783" y="3510375"/>
            <a:ext cx="1784521" cy="1192500"/>
          </a:xfrm>
          <a:prstGeom prst="rect">
            <a:avLst/>
          </a:prstGeom>
          <a:noFill/>
          <a:ln w="38100" cap="flat" cmpd="sng">
            <a:solidFill>
              <a:srgbClr val="000000"/>
            </a:solidFill>
            <a:prstDash val="solid"/>
            <a:round/>
            <a:headEnd type="none" w="sm" len="sm"/>
            <a:tailEnd type="none" w="sm" len="sm"/>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 calcmode="lin" valueType="num">
                                      <p:cBhvr additive="base">
                                        <p:cTn id="7" dur="1000"/>
                                        <p:tgtEl>
                                          <p:spTgt spid="5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49"/>
                                        </p:tgtEl>
                                        <p:attrNameLst>
                                          <p:attrName>style.visibility</p:attrName>
                                        </p:attrNameLst>
                                      </p:cBhvr>
                                      <p:to>
                                        <p:strVal val="visible"/>
                                      </p:to>
                                    </p:set>
                                    <p:anim calcmode="lin" valueType="num">
                                      <p:cBhvr additive="base">
                                        <p:cTn id="12" dur="1000"/>
                                        <p:tgtEl>
                                          <p:spTgt spid="54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50"/>
                                        </p:tgtEl>
                                        <p:attrNameLst>
                                          <p:attrName>style.visibility</p:attrName>
                                        </p:attrNameLst>
                                      </p:cBhvr>
                                      <p:to>
                                        <p:strVal val="visible"/>
                                      </p:to>
                                    </p:set>
                                    <p:anim calcmode="lin" valueType="num">
                                      <p:cBhvr additive="base">
                                        <p:cTn id="17" dur="1000"/>
                                        <p:tgtEl>
                                          <p:spTgt spid="55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51"/>
                                        </p:tgtEl>
                                        <p:attrNameLst>
                                          <p:attrName>style.visibility</p:attrName>
                                        </p:attrNameLst>
                                      </p:cBhvr>
                                      <p:to>
                                        <p:strVal val="visible"/>
                                      </p:to>
                                    </p:set>
                                  </p:childTnLst>
                                </p:cTn>
                              </p:par>
                            </p:childTnLst>
                          </p:cTn>
                        </p:par>
                        <p:par>
                          <p:cTn id="22" fill="hold">
                            <p:stCondLst>
                              <p:cond delay="1"/>
                            </p:stCondLst>
                            <p:childTnLst>
                              <p:par>
                                <p:cTn id="23" presetID="10" presetClass="entr" presetSubtype="0" fill="hold" nodeType="afterEffect">
                                  <p:stCondLst>
                                    <p:cond delay="0"/>
                                  </p:stCondLst>
                                  <p:childTnLst>
                                    <p:set>
                                      <p:cBhvr>
                                        <p:cTn id="24" dur="1" fill="hold">
                                          <p:stCondLst>
                                            <p:cond delay="0"/>
                                          </p:stCondLst>
                                        </p:cTn>
                                        <p:tgtEl>
                                          <p:spTgt spid="552"/>
                                        </p:tgtEl>
                                        <p:attrNameLst>
                                          <p:attrName>style.visibility</p:attrName>
                                        </p:attrNameLst>
                                      </p:cBhvr>
                                      <p:to>
                                        <p:strVal val="visible"/>
                                      </p:to>
                                    </p:set>
                                    <p:animEffect transition="in" filter="fade">
                                      <p:cBhvr>
                                        <p:cTn id="25" dur="1000"/>
                                        <p:tgtEl>
                                          <p:spTgt spid="552"/>
                                        </p:tgtEl>
                                      </p:cBhvr>
                                    </p:animEffect>
                                  </p:childTnLst>
                                </p:cTn>
                              </p:par>
                            </p:childTnLst>
                          </p:cTn>
                        </p:par>
                        <p:par>
                          <p:cTn id="26" fill="hold">
                            <p:stCondLst>
                              <p:cond delay="1001"/>
                            </p:stCondLst>
                            <p:childTnLst>
                              <p:par>
                                <p:cTn id="27" presetID="1" presetClass="entr" presetSubtype="0" fill="hold" nodeType="afterEffect">
                                  <p:stCondLst>
                                    <p:cond delay="0"/>
                                  </p:stCondLst>
                                  <p:childTnLst>
                                    <p:set>
                                      <p:cBhvr>
                                        <p:cTn id="28"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8"/>
          <p:cNvSpPr txBox="1">
            <a:spLocks noGrp="1"/>
          </p:cNvSpPr>
          <p:nvPr>
            <p:ph type="title"/>
          </p:nvPr>
        </p:nvSpPr>
        <p:spPr>
          <a:xfrm>
            <a:off x="763725" y="258075"/>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ct val="303030"/>
              <a:buNone/>
            </a:pPr>
            <a:r>
              <a:rPr lang="pl" sz="1100">
                <a:solidFill>
                  <a:srgbClr val="000000"/>
                </a:solidFill>
                <a:latin typeface="Times New Roman"/>
                <a:ea typeface="Times New Roman"/>
                <a:cs typeface="Times New Roman"/>
                <a:sym typeface="Times New Roman"/>
              </a:rPr>
              <a:t>                                                                 </a:t>
            </a:r>
            <a:r>
              <a:rPr lang="pl" sz="2544" b="1">
                <a:solidFill>
                  <a:schemeClr val="dk2"/>
                </a:solidFill>
                <a:latin typeface="Source Sans Pro"/>
                <a:ea typeface="Source Sans Pro"/>
                <a:cs typeface="Source Sans Pro"/>
                <a:sym typeface="Source Sans Pro"/>
              </a:rPr>
              <a:t>DAS SCHLOSS VADUZ</a:t>
            </a:r>
            <a:endParaRPr sz="2544" b="1">
              <a:solidFill>
                <a:schemeClr val="dk2"/>
              </a:solidFill>
              <a:latin typeface="Source Sans Pro"/>
              <a:ea typeface="Source Sans Pro"/>
              <a:cs typeface="Source Sans Pro"/>
              <a:sym typeface="Source Sans Pro"/>
            </a:endParaRPr>
          </a:p>
          <a:p>
            <a:pPr marL="0" lvl="0" indent="0" algn="l" rtl="0">
              <a:lnSpc>
                <a:spcPct val="100000"/>
              </a:lnSpc>
              <a:spcBef>
                <a:spcPts val="1200"/>
              </a:spcBef>
              <a:spcAft>
                <a:spcPts val="0"/>
              </a:spcAft>
              <a:buSzPct val="111111"/>
              <a:buNone/>
            </a:pPr>
            <a:endParaRPr/>
          </a:p>
        </p:txBody>
      </p:sp>
      <p:sp>
        <p:nvSpPr>
          <p:cNvPr id="559" name="Google Shape;559;p78"/>
          <p:cNvSpPr txBox="1">
            <a:spLocks noGrp="1"/>
          </p:cNvSpPr>
          <p:nvPr>
            <p:ph type="body" idx="1"/>
          </p:nvPr>
        </p:nvSpPr>
        <p:spPr>
          <a:xfrm>
            <a:off x="763725" y="762075"/>
            <a:ext cx="7695600" cy="2782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300"/>
              <a:buNone/>
            </a:pPr>
            <a:r>
              <a:rPr lang="pl" sz="1500" b="1">
                <a:solidFill>
                  <a:srgbClr val="4A86E8"/>
                </a:solidFill>
                <a:latin typeface="Times New Roman"/>
                <a:ea typeface="Times New Roman"/>
                <a:cs typeface="Times New Roman"/>
                <a:sym typeface="Times New Roman"/>
              </a:rPr>
              <a:t>Das Schloss Vaduz ist der Sitz  der Fürsten von Liechtenstein und thront rund 120 Meter über der Hauptstadt Vaduz. Es ist das Wahrzeichen der Stadt und schon von weitem sichtbar. Das Schloss ist über 700 Jahre alt und wurde auf einem steilen Felsenkamm im gotischen Stil gebaut. Die Fürstenfamilie wohnt im Schloss, deshalb kann man es von innen nicht besichtigen.</a:t>
            </a:r>
            <a:r>
              <a:rPr lang="pl" sz="1400" b="1">
                <a:solidFill>
                  <a:srgbClr val="4A86E8"/>
                </a:solidFill>
                <a:latin typeface="Times New Roman"/>
                <a:ea typeface="Times New Roman"/>
                <a:cs typeface="Times New Roman"/>
                <a:sym typeface="Times New Roman"/>
              </a:rPr>
              <a:t>Von oben hat man einen großartigen Blick auf Vaduz und das Rheintal.</a:t>
            </a:r>
            <a:endParaRPr sz="1400" b="1">
              <a:solidFill>
                <a:srgbClr val="4A86E8"/>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ts val="1300"/>
              <a:buNone/>
            </a:pPr>
            <a:endParaRPr sz="1500" b="1">
              <a:solidFill>
                <a:schemeClr val="lt1"/>
              </a:solidFill>
              <a:latin typeface="Times New Roman"/>
              <a:ea typeface="Times New Roman"/>
              <a:cs typeface="Times New Roman"/>
              <a:sym typeface="Times New Roman"/>
            </a:endParaRPr>
          </a:p>
        </p:txBody>
      </p:sp>
      <p:sp>
        <p:nvSpPr>
          <p:cNvPr id="560" name="Google Shape;560;p78"/>
          <p:cNvSpPr txBox="1"/>
          <p:nvPr/>
        </p:nvSpPr>
        <p:spPr>
          <a:xfrm>
            <a:off x="116050" y="2280400"/>
            <a:ext cx="6784200" cy="1604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500"/>
              <a:buFont typeface="Arial"/>
              <a:buNone/>
            </a:pPr>
            <a:r>
              <a:rPr lang="pl" sz="1500" b="1" i="0" u="none" strike="noStrike" cap="none">
                <a:solidFill>
                  <a:schemeClr val="lt1"/>
                </a:solidFill>
                <a:latin typeface="Times New Roman"/>
                <a:ea typeface="Times New Roman"/>
                <a:cs typeface="Times New Roman"/>
                <a:sym typeface="Times New Roman"/>
              </a:rPr>
              <a:t>                                                 </a:t>
            </a:r>
            <a:r>
              <a:rPr lang="pl" sz="1300" b="1" i="0" u="none" strike="noStrike" cap="none">
                <a:solidFill>
                  <a:srgbClr val="FF0000"/>
                </a:solidFill>
                <a:latin typeface="Times New Roman"/>
                <a:ea typeface="Times New Roman"/>
                <a:cs typeface="Times New Roman"/>
                <a:sym typeface="Times New Roman"/>
              </a:rPr>
              <a:t>ZAMEK VADUZ</a:t>
            </a:r>
            <a:endParaRPr sz="1300" b="1" i="0" u="none" strike="noStrike" cap="none">
              <a:solidFill>
                <a:srgbClr val="FF0000"/>
              </a:solidFill>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000000"/>
              </a:buClr>
              <a:buSzPts val="1300"/>
              <a:buFont typeface="Arial"/>
              <a:buNone/>
            </a:pPr>
            <a:r>
              <a:rPr lang="pl" sz="1300" b="1" i="0" u="none" strike="noStrike" cap="none">
                <a:solidFill>
                  <a:srgbClr val="FF0000"/>
                </a:solidFill>
                <a:latin typeface="Times New Roman"/>
                <a:ea typeface="Times New Roman"/>
                <a:cs typeface="Times New Roman"/>
                <a:sym typeface="Times New Roman"/>
              </a:rPr>
              <a:t>Zamek jest siedzibą książąt Liechtensteinu i wznosi się około 120 metrów nad stolicą Vaduz. Jest symbolem miasta i widać go z daleka. Zamek ma ponad 700 lat i został zbudowany na stromym grzbiecie skalnym w stylu gotyckim. W zamku mieszka rodzina książęca, dlatego nie można go zwiedzić od wewnątrz.Z góry rozpościera się wspaniały widok na Vaduz i dolinę Renu.</a:t>
            </a:r>
            <a:endParaRPr sz="2100" b="1" i="0" u="none" strike="noStrike" cap="none">
              <a:solidFill>
                <a:srgbClr val="FF0000"/>
              </a:solidFill>
              <a:latin typeface="Arial"/>
              <a:ea typeface="Arial"/>
              <a:cs typeface="Arial"/>
              <a:sym typeface="Arial"/>
            </a:endParaRPr>
          </a:p>
        </p:txBody>
      </p:sp>
      <p:pic>
        <p:nvPicPr>
          <p:cNvPr id="561" name="Google Shape;561;p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2425" y="2812850"/>
            <a:ext cx="2089500" cy="1874175"/>
          </a:xfrm>
          <a:prstGeom prst="rect">
            <a:avLst/>
          </a:prstGeom>
          <a:noFill/>
          <a:ln w="28575" cap="flat" cmpd="sng">
            <a:solidFill>
              <a:srgbClr val="FF9900"/>
            </a:solidFill>
            <a:prstDash val="dash"/>
            <a:round/>
            <a:headEnd type="none" w="sm" len="sm"/>
            <a:tailEnd type="none" w="sm" len="sm"/>
          </a:ln>
          <a:effectLst>
            <a:outerShdw blurRad="57150" dist="47625" dir="5400000" algn="bl" rotWithShape="0">
              <a:srgbClr val="000000">
                <a:alpha val="49803"/>
              </a:srgbClr>
            </a:outerShdw>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59"/>
                                        </p:tgtEl>
                                        <p:attrNameLst>
                                          <p:attrName>style.visibility</p:attrName>
                                        </p:attrNameLst>
                                      </p:cBhvr>
                                      <p:to>
                                        <p:strVal val="visible"/>
                                      </p:to>
                                    </p:set>
                                    <p:anim calcmode="lin" valueType="num">
                                      <p:cBhvr additive="base">
                                        <p:cTn id="11" dur="1000"/>
                                        <p:tgtEl>
                                          <p:spTgt spid="55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60"/>
                                        </p:tgtEl>
                                        <p:attrNameLst>
                                          <p:attrName>style.visibility</p:attrName>
                                        </p:attrNameLst>
                                      </p:cBhvr>
                                      <p:to>
                                        <p:strVal val="visible"/>
                                      </p:to>
                                    </p:set>
                                    <p:anim calcmode="lin" valueType="num">
                                      <p:cBhvr additive="base">
                                        <p:cTn id="16" dur="1000"/>
                                        <p:tgtEl>
                                          <p:spTgt spid="560"/>
                                        </p:tgtEl>
                                        <p:attrNameLst>
                                          <p:attrName>ppt_x</p:attrName>
                                        </p:attrNameLst>
                                      </p:cBhvr>
                                      <p:tavLst>
                                        <p:tav tm="0">
                                          <p:val>
                                            <p:strVal val="#ppt_x-1"/>
                                          </p:val>
                                        </p:tav>
                                        <p:tav tm="100000">
                                          <p:val>
                                            <p:strVal val="#ppt_x"/>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61"/>
                                        </p:tgtEl>
                                        <p:attrNameLst>
                                          <p:attrName>style.visibility</p:attrName>
                                        </p:attrNameLst>
                                      </p:cBhvr>
                                      <p:to>
                                        <p:strVal val="visible"/>
                                      </p:to>
                                    </p:set>
                                    <p:anim calcmode="lin" valueType="num">
                                      <p:cBhvr additive="base">
                                        <p:cTn id="20" dur="1000"/>
                                        <p:tgtEl>
                                          <p:spTgt spid="5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2"/>
          <p:cNvSpPr txBox="1">
            <a:spLocks noGrp="1"/>
          </p:cNvSpPr>
          <p:nvPr>
            <p:ph type="body" idx="1"/>
          </p:nvPr>
        </p:nvSpPr>
        <p:spPr>
          <a:xfrm>
            <a:off x="395536" y="141481"/>
            <a:ext cx="8352927" cy="2646294"/>
          </a:xfrm>
          <a:prstGeom prst="rect">
            <a:avLst/>
          </a:prstGeom>
          <a:noFill/>
          <a:ln>
            <a:noFill/>
          </a:ln>
        </p:spPr>
        <p:txBody>
          <a:bodyPr spcFirstLastPara="1" wrap="square" lIns="91425" tIns="45700" rIns="91425" bIns="45700" anchor="t" anchorCtr="0">
            <a:normAutofit/>
          </a:bodyPr>
          <a:lstStyle/>
          <a:p>
            <a:pPr marL="228600" lvl="0" indent="-231140" algn="l" rtl="0">
              <a:spcBef>
                <a:spcPts val="0"/>
              </a:spcBef>
              <a:spcAft>
                <a:spcPts val="0"/>
              </a:spcAft>
              <a:buSzPts val="3640"/>
              <a:buChar char="*"/>
            </a:pPr>
            <a:r>
              <a:rPr lang="pl" sz="2800" dirty="0">
                <a:solidFill>
                  <a:srgbClr val="C3260C"/>
                </a:solidFill>
              </a:rPr>
              <a:t>Deutschland liegt in Mittleuropa. Die Hauptstadt von Deutschland ist Berlin. Das Land besteht aus 16 </a:t>
            </a:r>
            <a:r>
              <a:rPr lang="pl" sz="2800" dirty="0">
                <a:solidFill>
                  <a:srgbClr val="C00000"/>
                </a:solidFill>
              </a:rPr>
              <a:t>Bundesländern</a:t>
            </a:r>
            <a:r>
              <a:rPr lang="pl" sz="2800" dirty="0">
                <a:solidFill>
                  <a:srgbClr val="C3260C"/>
                </a:solidFill>
              </a:rPr>
              <a:t> und </a:t>
            </a:r>
            <a:r>
              <a:rPr lang="pl" sz="2800" dirty="0">
                <a:solidFill>
                  <a:srgbClr val="C00000"/>
                </a:solidFill>
              </a:rPr>
              <a:t>zählt</a:t>
            </a:r>
            <a:r>
              <a:rPr lang="pl" sz="2800" dirty="0">
                <a:solidFill>
                  <a:srgbClr val="C3260C"/>
                </a:solidFill>
              </a:rPr>
              <a:t> 83 Millionen Einwohner.</a:t>
            </a:r>
            <a:endParaRPr dirty="0"/>
          </a:p>
          <a:p>
            <a:pPr marL="228600" lvl="0" indent="-182880" algn="l" rtl="0">
              <a:spcBef>
                <a:spcPts val="700"/>
              </a:spcBef>
              <a:spcAft>
                <a:spcPts val="0"/>
              </a:spcAft>
              <a:buSzPts val="2600"/>
              <a:buChar char="*"/>
            </a:pPr>
            <a:r>
              <a:rPr lang="pl" sz="2000" dirty="0">
                <a:solidFill>
                  <a:srgbClr val="92D050"/>
                </a:solidFill>
              </a:rPr>
              <a:t>Niemcy leżą w Europie Środkowej. Stolią Niemiec jest Berlin. Kraj składa się z 16 krajów związkowych i liczy 83 milony mieszkańców.</a:t>
            </a:r>
            <a:endParaRPr dirty="0"/>
          </a:p>
          <a:p>
            <a:pPr marL="228600" lvl="0" indent="-17779" algn="l" rtl="0">
              <a:spcBef>
                <a:spcPts val="700"/>
              </a:spcBef>
              <a:spcAft>
                <a:spcPts val="0"/>
              </a:spcAft>
              <a:buSzPts val="2600"/>
              <a:buNone/>
            </a:pPr>
            <a:endParaRPr sz="2000" dirty="0"/>
          </a:p>
        </p:txBody>
      </p:sp>
      <p:pic>
        <p:nvPicPr>
          <p:cNvPr id="353" name="Google Shape;353;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01336" y="2892751"/>
            <a:ext cx="1784412" cy="2196748"/>
          </a:xfrm>
          <a:prstGeom prst="rect">
            <a:avLst/>
          </a:prstGeom>
          <a:noFill/>
          <a:ln>
            <a:noFill/>
          </a:ln>
        </p:spPr>
      </p:pic>
      <p:pic>
        <p:nvPicPr>
          <p:cNvPr id="354" name="Google Shape;354;p52"/>
          <p:cNvPicPr preferRelativeResize="0"/>
          <p:nvPr/>
        </p:nvPicPr>
        <p:blipFill rotWithShape="1">
          <a:blip r:embed="rId4">
            <a:alphaModFix/>
          </a:blip>
          <a:srcRect/>
          <a:stretch/>
        </p:blipFill>
        <p:spPr>
          <a:xfrm>
            <a:off x="3431121" y="2892751"/>
            <a:ext cx="4030354" cy="2153000"/>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9"/>
          <p:cNvSpPr txBox="1">
            <a:spLocks noGrp="1"/>
          </p:cNvSpPr>
          <p:nvPr>
            <p:ph type="title"/>
          </p:nvPr>
        </p:nvSpPr>
        <p:spPr>
          <a:xfrm>
            <a:off x="697200" y="364100"/>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1200"/>
              </a:spcAft>
              <a:buSzPts val="3000"/>
              <a:buNone/>
            </a:pPr>
            <a:r>
              <a:rPr lang="pl" sz="1100">
                <a:solidFill>
                  <a:srgbClr val="000000"/>
                </a:solidFill>
                <a:latin typeface="Times New Roman"/>
                <a:ea typeface="Times New Roman"/>
                <a:cs typeface="Times New Roman"/>
                <a:sym typeface="Times New Roman"/>
              </a:rPr>
              <a:t>                                    </a:t>
            </a:r>
            <a:r>
              <a:rPr lang="pl" sz="2433">
                <a:latin typeface="Times New Roman"/>
                <a:ea typeface="Times New Roman"/>
                <a:cs typeface="Times New Roman"/>
                <a:sym typeface="Times New Roman"/>
              </a:rPr>
              <a:t>DAS SCHLOSS VADUZ-FOTOS</a:t>
            </a:r>
            <a:endParaRPr/>
          </a:p>
        </p:txBody>
      </p:sp>
      <p:pic>
        <p:nvPicPr>
          <p:cNvPr id="567" name="Google Shape;567;p79"/>
          <p:cNvPicPr preferRelativeResize="0"/>
          <p:nvPr/>
        </p:nvPicPr>
        <p:blipFill rotWithShape="1">
          <a:blip r:embed="rId3">
            <a:alphaModFix amt="94000"/>
          </a:blip>
          <a:srcRect/>
          <a:stretch/>
        </p:blipFill>
        <p:spPr>
          <a:xfrm rot="-863851">
            <a:off x="475200" y="1313837"/>
            <a:ext cx="3343275" cy="2371725"/>
          </a:xfrm>
          <a:prstGeom prst="rect">
            <a:avLst/>
          </a:prstGeom>
          <a:noFill/>
          <a:ln w="28575" cap="flat" cmpd="sng">
            <a:solidFill>
              <a:srgbClr val="00FF00"/>
            </a:solidFill>
            <a:prstDash val="dash"/>
            <a:round/>
            <a:headEnd type="none" w="sm" len="sm"/>
            <a:tailEnd type="none" w="sm" len="sm"/>
          </a:ln>
          <a:effectLst>
            <a:outerShdw blurRad="85725" dist="85725" dir="6900000" algn="bl" rotWithShape="0">
              <a:srgbClr val="FFFF00">
                <a:alpha val="49803"/>
              </a:srgbClr>
            </a:outerShdw>
          </a:effectLst>
        </p:spPr>
      </p:pic>
      <p:pic>
        <p:nvPicPr>
          <p:cNvPr id="568" name="Google Shape;568;p79"/>
          <p:cNvPicPr preferRelativeResize="0"/>
          <p:nvPr/>
        </p:nvPicPr>
        <p:blipFill rotWithShape="1">
          <a:blip r:embed="rId4">
            <a:alphaModFix/>
          </a:blip>
          <a:srcRect/>
          <a:stretch/>
        </p:blipFill>
        <p:spPr>
          <a:xfrm>
            <a:off x="5558353" y="2388063"/>
            <a:ext cx="3314700" cy="2486100"/>
          </a:xfrm>
          <a:prstGeom prst="snip2SameRect">
            <a:avLst>
              <a:gd name="adj1" fmla="val 16667"/>
              <a:gd name="adj2" fmla="val 0"/>
            </a:avLst>
          </a:prstGeom>
          <a:noFill/>
          <a:ln w="38100" cap="flat" cmpd="sng">
            <a:solidFill>
              <a:srgbClr val="9900FF"/>
            </a:solidFill>
            <a:prstDash val="solid"/>
            <a:round/>
            <a:headEnd type="none" w="sm" len="sm"/>
            <a:tailEnd type="none" w="sm" len="sm"/>
          </a:ln>
        </p:spPr>
      </p:pic>
      <p:pic>
        <p:nvPicPr>
          <p:cNvPr id="569" name="Google Shape;569;p7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04975" y="3418238"/>
            <a:ext cx="2021400" cy="1516200"/>
          </a:xfrm>
          <a:prstGeom prst="snip2DiagRect">
            <a:avLst>
              <a:gd name="adj1" fmla="val 0"/>
              <a:gd name="adj2" fmla="val 16667"/>
            </a:avLst>
          </a:prstGeom>
          <a:noFill/>
          <a:ln w="19050" cap="flat" cmpd="sng">
            <a:solidFill>
              <a:srgbClr val="CC4125"/>
            </a:solidFill>
            <a:prstDash val="solid"/>
            <a:round/>
            <a:headEnd type="none" w="sm" len="sm"/>
            <a:tailEnd type="none" w="sm" len="sm"/>
          </a:ln>
        </p:spPr>
      </p:pic>
      <p:pic>
        <p:nvPicPr>
          <p:cNvPr id="570" name="Google Shape;570;p7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210937">
            <a:off x="4178424" y="1094909"/>
            <a:ext cx="2578252" cy="1789572"/>
          </a:xfrm>
          <a:prstGeom prst="hexagon">
            <a:avLst>
              <a:gd name="adj" fmla="val 25000"/>
              <a:gd name="vf" fmla="val 115470"/>
            </a:avLst>
          </a:prstGeom>
          <a:noFill/>
          <a:ln w="38100" cap="flat" cmpd="sng">
            <a:solidFill>
              <a:srgbClr val="674EA7"/>
            </a:solidFill>
            <a:prstDash val="dash"/>
            <a:round/>
            <a:headEnd type="none" w="sm" len="sm"/>
            <a:tailEnd type="none" w="sm" len="sm"/>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67"/>
                                        </p:tgtEl>
                                        <p:attrNameLst>
                                          <p:attrName>style.visibility</p:attrName>
                                        </p:attrNameLst>
                                      </p:cBhvr>
                                      <p:to>
                                        <p:strVal val="visible"/>
                                      </p:to>
                                    </p:set>
                                    <p:anim calcmode="lin" valueType="num">
                                      <p:cBhvr additive="base">
                                        <p:cTn id="11" dur="1000"/>
                                        <p:tgtEl>
                                          <p:spTgt spid="56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570"/>
                                        </p:tgtEl>
                                        <p:attrNameLst>
                                          <p:attrName>style.visibility</p:attrName>
                                        </p:attrNameLst>
                                      </p:cBhvr>
                                      <p:to>
                                        <p:strVal val="visible"/>
                                      </p:to>
                                    </p:set>
                                    <p:anim calcmode="lin" valueType="num">
                                      <p:cBhvr additive="base">
                                        <p:cTn id="15" dur="1000"/>
                                        <p:tgtEl>
                                          <p:spTgt spid="570"/>
                                        </p:tgtEl>
                                        <p:attrNameLst>
                                          <p:attrName>ppt_x</p:attrName>
                                        </p:attrNameLst>
                                      </p:cBhvr>
                                      <p:tavLst>
                                        <p:tav tm="0">
                                          <p:val>
                                            <p:strVal val="#ppt_x-1"/>
                                          </p:val>
                                        </p:tav>
                                        <p:tav tm="100000">
                                          <p:val>
                                            <p:strVal val="#ppt_x"/>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69"/>
                                        </p:tgtEl>
                                        <p:attrNameLst>
                                          <p:attrName>style.visibility</p:attrName>
                                        </p:attrNameLst>
                                      </p:cBhvr>
                                      <p:to>
                                        <p:strVal val="visible"/>
                                      </p:to>
                                    </p:set>
                                    <p:anim calcmode="lin" valueType="num">
                                      <p:cBhvr additive="base">
                                        <p:cTn id="19" dur="1000"/>
                                        <p:tgtEl>
                                          <p:spTgt spid="569"/>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3" presetClass="entr" presetSubtype="16" fill="hold" nodeType="afterEffect">
                                  <p:stCondLst>
                                    <p:cond delay="0"/>
                                  </p:stCondLst>
                                  <p:childTnLst>
                                    <p:set>
                                      <p:cBhvr>
                                        <p:cTn id="22" dur="1" fill="hold">
                                          <p:stCondLst>
                                            <p:cond delay="0"/>
                                          </p:stCondLst>
                                        </p:cTn>
                                        <p:tgtEl>
                                          <p:spTgt spid="568"/>
                                        </p:tgtEl>
                                        <p:attrNameLst>
                                          <p:attrName>style.visibility</p:attrName>
                                        </p:attrNameLst>
                                      </p:cBhvr>
                                      <p:to>
                                        <p:strVal val="visible"/>
                                      </p:to>
                                    </p:set>
                                    <p:anim calcmode="lin" valueType="num">
                                      <p:cBhvr additive="base">
                                        <p:cTn id="23" dur="1000"/>
                                        <p:tgtEl>
                                          <p:spTgt spid="568"/>
                                        </p:tgtEl>
                                        <p:attrNameLst>
                                          <p:attrName>ppt_w</p:attrName>
                                        </p:attrNameLst>
                                      </p:cBhvr>
                                      <p:tavLst>
                                        <p:tav tm="0">
                                          <p:val>
                                            <p:strVal val="0"/>
                                          </p:val>
                                        </p:tav>
                                        <p:tav tm="100000">
                                          <p:val>
                                            <p:strVal val="#ppt_w"/>
                                          </p:val>
                                        </p:tav>
                                      </p:tavLst>
                                    </p:anim>
                                    <p:anim calcmode="lin" valueType="num">
                                      <p:cBhvr additive="base">
                                        <p:cTn id="24" dur="1000"/>
                                        <p:tgtEl>
                                          <p:spTgt spid="5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0"/>
          <p:cNvSpPr txBox="1">
            <a:spLocks noGrp="1"/>
          </p:cNvSpPr>
          <p:nvPr>
            <p:ph type="title"/>
          </p:nvPr>
        </p:nvSpPr>
        <p:spPr>
          <a:xfrm>
            <a:off x="738800" y="403575"/>
            <a:ext cx="7505700" cy="681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990"/>
              <a:buNone/>
            </a:pPr>
            <a:r>
              <a:rPr lang="pl" sz="2190" b="1">
                <a:solidFill>
                  <a:srgbClr val="000000"/>
                </a:solidFill>
                <a:latin typeface="Times New Roman"/>
                <a:ea typeface="Times New Roman"/>
                <a:cs typeface="Times New Roman"/>
                <a:sym typeface="Times New Roman"/>
              </a:rPr>
              <a:t>                                    </a:t>
            </a:r>
            <a:r>
              <a:rPr lang="pl" sz="2190" b="1">
                <a:solidFill>
                  <a:srgbClr val="000000"/>
                </a:solidFill>
                <a:latin typeface="Arial"/>
                <a:ea typeface="Arial"/>
                <a:cs typeface="Arial"/>
                <a:sym typeface="Arial"/>
              </a:rPr>
              <a:t> </a:t>
            </a:r>
            <a:r>
              <a:rPr lang="pl" sz="2100" b="1">
                <a:latin typeface="Arial"/>
                <a:ea typeface="Arial"/>
                <a:cs typeface="Arial"/>
                <a:sym typeface="Arial"/>
              </a:rPr>
              <a:t>das </a:t>
            </a:r>
            <a:r>
              <a:rPr lang="pl" sz="2100" b="1">
                <a:solidFill>
                  <a:schemeClr val="accent2"/>
                </a:solidFill>
                <a:latin typeface="Arial"/>
                <a:ea typeface="Arial"/>
                <a:cs typeface="Arial"/>
                <a:sym typeface="Arial"/>
              </a:rPr>
              <a:t>Po</a:t>
            </a:r>
            <a:r>
              <a:rPr lang="pl" sz="2100" b="1">
                <a:solidFill>
                  <a:srgbClr val="0000FF"/>
                </a:solidFill>
                <a:latin typeface="Arial"/>
                <a:ea typeface="Arial"/>
                <a:cs typeface="Arial"/>
                <a:sym typeface="Arial"/>
              </a:rPr>
              <a:t>st</a:t>
            </a:r>
            <a:r>
              <a:rPr lang="pl" sz="2100" b="1">
                <a:solidFill>
                  <a:srgbClr val="000000"/>
                </a:solidFill>
                <a:latin typeface="Arial"/>
                <a:ea typeface="Arial"/>
                <a:cs typeface="Arial"/>
                <a:sym typeface="Arial"/>
              </a:rPr>
              <a:t>mu</a:t>
            </a:r>
            <a:r>
              <a:rPr lang="pl" sz="2100" b="1">
                <a:solidFill>
                  <a:srgbClr val="CC4125"/>
                </a:solidFill>
                <a:latin typeface="Arial"/>
                <a:ea typeface="Arial"/>
                <a:cs typeface="Arial"/>
                <a:sym typeface="Arial"/>
              </a:rPr>
              <a:t>se</a:t>
            </a:r>
            <a:r>
              <a:rPr lang="pl" sz="2100" b="1">
                <a:solidFill>
                  <a:srgbClr val="93C47D"/>
                </a:solidFill>
                <a:latin typeface="Arial"/>
                <a:ea typeface="Arial"/>
                <a:cs typeface="Arial"/>
                <a:sym typeface="Arial"/>
              </a:rPr>
              <a:t>um</a:t>
            </a:r>
            <a:endParaRPr sz="2100" b="1">
              <a:solidFill>
                <a:srgbClr val="93C47D"/>
              </a:solidFill>
              <a:latin typeface="Arial"/>
              <a:ea typeface="Arial"/>
              <a:cs typeface="Arial"/>
              <a:sym typeface="Arial"/>
            </a:endParaRPr>
          </a:p>
          <a:p>
            <a:pPr marL="0" lvl="0" indent="0" algn="l" rtl="0">
              <a:lnSpc>
                <a:spcPct val="115000"/>
              </a:lnSpc>
              <a:spcBef>
                <a:spcPts val="1200"/>
              </a:spcBef>
              <a:spcAft>
                <a:spcPts val="0"/>
              </a:spcAft>
              <a:buSzPts val="990"/>
              <a:buNone/>
            </a:pPr>
            <a:r>
              <a:rPr lang="pl" sz="2190" b="1">
                <a:solidFill>
                  <a:srgbClr val="000000"/>
                </a:solidFill>
                <a:latin typeface="Times New Roman"/>
                <a:ea typeface="Times New Roman"/>
                <a:cs typeface="Times New Roman"/>
                <a:sym typeface="Times New Roman"/>
              </a:rPr>
              <a:t>                                   </a:t>
            </a:r>
            <a:endParaRPr sz="2890" b="1">
              <a:latin typeface="Times New Roman"/>
              <a:ea typeface="Times New Roman"/>
              <a:cs typeface="Times New Roman"/>
              <a:sym typeface="Times New Roman"/>
            </a:endParaRPr>
          </a:p>
          <a:p>
            <a:pPr marL="0" lvl="0" indent="0" algn="l" rtl="0">
              <a:lnSpc>
                <a:spcPct val="100000"/>
              </a:lnSpc>
              <a:spcBef>
                <a:spcPts val="1200"/>
              </a:spcBef>
              <a:spcAft>
                <a:spcPts val="0"/>
              </a:spcAft>
              <a:buSzPts val="990"/>
              <a:buNone/>
            </a:pPr>
            <a:endParaRPr sz="2700"/>
          </a:p>
        </p:txBody>
      </p:sp>
      <p:sp>
        <p:nvSpPr>
          <p:cNvPr id="576" name="Google Shape;576;p80"/>
          <p:cNvSpPr txBox="1">
            <a:spLocks noGrp="1"/>
          </p:cNvSpPr>
          <p:nvPr>
            <p:ph type="body" idx="1"/>
          </p:nvPr>
        </p:nvSpPr>
        <p:spPr>
          <a:xfrm>
            <a:off x="227250" y="1287800"/>
            <a:ext cx="8562900" cy="932400"/>
          </a:xfrm>
          <a:prstGeom prst="rect">
            <a:avLst/>
          </a:prstGeom>
          <a:noFill/>
          <a:ln w="76200" cap="flat" cmpd="sng">
            <a:solidFill>
              <a:srgbClr val="FFF2CC"/>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pl" sz="1500" b="1" dirty="0">
                <a:solidFill>
                  <a:schemeClr val="lt1"/>
                </a:solidFill>
                <a:latin typeface="Times New Roman"/>
                <a:ea typeface="Times New Roman"/>
                <a:cs typeface="Times New Roman"/>
                <a:sym typeface="Times New Roman"/>
              </a:rPr>
              <a:t>   Das Postmuseum zeigt die Geschichte der Philatelie und Post in Liechtenstein</a:t>
            </a:r>
            <a:r>
              <a:rPr lang="pl" sz="1500" b="1" dirty="0" smtClean="0">
                <a:solidFill>
                  <a:schemeClr val="lt1"/>
                </a:solidFill>
                <a:latin typeface="Times New Roman"/>
                <a:ea typeface="Times New Roman"/>
                <a:cs typeface="Times New Roman"/>
                <a:sym typeface="Times New Roman"/>
              </a:rPr>
              <a:t>. Es </a:t>
            </a:r>
            <a:r>
              <a:rPr lang="pl" sz="1500" b="1" dirty="0">
                <a:solidFill>
                  <a:schemeClr val="lt1"/>
                </a:solidFill>
                <a:latin typeface="Times New Roman"/>
                <a:ea typeface="Times New Roman"/>
                <a:cs typeface="Times New Roman"/>
                <a:sym typeface="Times New Roman"/>
              </a:rPr>
              <a:t>befindet sich im Erdgeschoss des Engländerbaus. Im Museum kann man die ersten liechtensteinischen Briefmarken von 1912 und Geräte aus der Postgeschichte sehen.</a:t>
            </a:r>
            <a:endParaRPr sz="1500" b="1" dirty="0">
              <a:solidFill>
                <a:schemeClr val="lt1"/>
              </a:solidFill>
              <a:latin typeface="Times New Roman"/>
              <a:ea typeface="Times New Roman"/>
              <a:cs typeface="Times New Roman"/>
              <a:sym typeface="Times New Roman"/>
            </a:endParaRPr>
          </a:p>
          <a:p>
            <a:pPr marL="0" lvl="0" indent="0" algn="just" rtl="0">
              <a:lnSpc>
                <a:spcPct val="100000"/>
              </a:lnSpc>
              <a:spcBef>
                <a:spcPts val="1200"/>
              </a:spcBef>
              <a:spcAft>
                <a:spcPts val="0"/>
              </a:spcAft>
              <a:buSzPts val="1300"/>
              <a:buNone/>
            </a:pPr>
            <a:endParaRPr sz="1500" b="1" dirty="0">
              <a:solidFill>
                <a:schemeClr val="lt1"/>
              </a:solidFill>
              <a:latin typeface="Times New Roman"/>
              <a:ea typeface="Times New Roman"/>
              <a:cs typeface="Times New Roman"/>
              <a:sym typeface="Times New Roman"/>
            </a:endParaRPr>
          </a:p>
          <a:p>
            <a:pPr marL="0" lvl="0" indent="0" algn="just" rtl="0">
              <a:lnSpc>
                <a:spcPct val="100000"/>
              </a:lnSpc>
              <a:spcBef>
                <a:spcPts val="1200"/>
              </a:spcBef>
              <a:spcAft>
                <a:spcPts val="0"/>
              </a:spcAft>
              <a:buSzPts val="1300"/>
              <a:buNone/>
            </a:pPr>
            <a:r>
              <a:rPr lang="pl" sz="1400" b="1" dirty="0">
                <a:solidFill>
                  <a:srgbClr val="6AA84F"/>
                </a:solidFill>
                <a:latin typeface="Times New Roman"/>
                <a:ea typeface="Times New Roman"/>
                <a:cs typeface="Times New Roman"/>
                <a:sym typeface="Times New Roman"/>
              </a:rPr>
              <a:t>Muzeum Poczty przedstawia historię filatelistyki i poczty w Liechtensteinie.Znajduje się na parterze Engländerbau. W muzeum można zobaczyć pierwsze znaczki pocztowe Liechtensteinu z 1912 roku i urządzenia z historii poczty.</a:t>
            </a:r>
            <a:endParaRPr sz="1400" b="1" dirty="0">
              <a:solidFill>
                <a:srgbClr val="6AA84F"/>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300"/>
              <a:buNone/>
            </a:pPr>
            <a:endParaRPr sz="1500" b="1" dirty="0">
              <a:solidFill>
                <a:schemeClr val="lt1"/>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300"/>
              <a:buNone/>
            </a:pPr>
            <a:endParaRPr sz="1500" b="1" dirty="0">
              <a:solidFill>
                <a:schemeClr val="lt1"/>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300"/>
              <a:buNone/>
            </a:pPr>
            <a:endParaRPr sz="11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ts val="1300"/>
              <a:buNone/>
            </a:pPr>
            <a:r>
              <a:rPr lang="pl" sz="1100" dirty="0">
                <a:solidFill>
                  <a:srgbClr val="000000"/>
                </a:solidFill>
                <a:latin typeface="Times New Roman"/>
                <a:ea typeface="Times New Roman"/>
                <a:cs typeface="Times New Roman"/>
                <a:sym typeface="Times New Roman"/>
              </a:rPr>
              <a:t>                                                                                                                                                                          </a:t>
            </a:r>
            <a:endParaRPr sz="1100" dirty="0">
              <a:solidFill>
                <a:srgbClr val="000000"/>
              </a:solidFill>
              <a:latin typeface="Times New Roman"/>
              <a:ea typeface="Times New Roman"/>
              <a:cs typeface="Times New Roman"/>
              <a:sym typeface="Times New Roman"/>
            </a:endParaRPr>
          </a:p>
        </p:txBody>
      </p:sp>
      <p:pic>
        <p:nvPicPr>
          <p:cNvPr id="577" name="Google Shape;577;p80"/>
          <p:cNvPicPr preferRelativeResize="0"/>
          <p:nvPr/>
        </p:nvPicPr>
        <p:blipFill rotWithShape="1">
          <a:blip r:embed="rId3">
            <a:alphaModFix/>
          </a:blip>
          <a:srcRect/>
          <a:stretch/>
        </p:blipFill>
        <p:spPr>
          <a:xfrm>
            <a:off x="582638" y="3371088"/>
            <a:ext cx="2257425" cy="1495425"/>
          </a:xfrm>
          <a:prstGeom prst="rect">
            <a:avLst/>
          </a:prstGeom>
          <a:noFill/>
          <a:ln w="38100" cap="flat" cmpd="sng">
            <a:solidFill>
              <a:srgbClr val="4DB232"/>
            </a:solidFill>
            <a:prstDash val="dash"/>
            <a:round/>
            <a:headEnd type="none" w="sm" len="sm"/>
            <a:tailEnd type="none" w="sm" len="sm"/>
          </a:ln>
        </p:spPr>
      </p:pic>
      <p:pic>
        <p:nvPicPr>
          <p:cNvPr id="578" name="Google Shape;578;p80"/>
          <p:cNvPicPr preferRelativeResize="0"/>
          <p:nvPr/>
        </p:nvPicPr>
        <p:blipFill rotWithShape="1">
          <a:blip r:embed="rId4">
            <a:alphaModFix/>
          </a:blip>
          <a:srcRect/>
          <a:stretch/>
        </p:blipFill>
        <p:spPr>
          <a:xfrm>
            <a:off x="3598900" y="3228225"/>
            <a:ext cx="2190750" cy="1638300"/>
          </a:xfrm>
          <a:prstGeom prst="rect">
            <a:avLst/>
          </a:prstGeom>
          <a:noFill/>
          <a:ln w="38100" cap="flat" cmpd="sng">
            <a:solidFill>
              <a:srgbClr val="EA9999"/>
            </a:solidFill>
            <a:prstDash val="solid"/>
            <a:round/>
            <a:headEnd type="none" w="sm" len="sm"/>
            <a:tailEnd type="none" w="sm" len="sm"/>
          </a:ln>
        </p:spPr>
      </p:pic>
      <p:pic>
        <p:nvPicPr>
          <p:cNvPr id="579" name="Google Shape;579;p80"/>
          <p:cNvPicPr preferRelativeResize="0"/>
          <p:nvPr/>
        </p:nvPicPr>
        <p:blipFill rotWithShape="1">
          <a:blip r:embed="rId5">
            <a:alphaModFix/>
          </a:blip>
          <a:srcRect/>
          <a:stretch/>
        </p:blipFill>
        <p:spPr>
          <a:xfrm>
            <a:off x="6320863" y="3271075"/>
            <a:ext cx="2428875" cy="1552575"/>
          </a:xfrm>
          <a:prstGeom prst="rect">
            <a:avLst/>
          </a:prstGeom>
          <a:noFill/>
          <a:ln w="76200" cap="flat" cmpd="sng">
            <a:solidFill>
              <a:srgbClr val="FCE5CD"/>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childTnLst>
                          </p:cTn>
                        </p:par>
                        <p:par>
                          <p:cTn id="7" fill="hold">
                            <p:stCondLst>
                              <p:cond delay="1"/>
                            </p:stCondLst>
                            <p:childTnLst>
                              <p:par>
                                <p:cTn id="8" presetID="8" presetClass="emph" presetSubtype="0" fill="hold" nodeType="afterEffect">
                                  <p:stCondLst>
                                    <p:cond delay="0"/>
                                  </p:stCondLst>
                                  <p:childTnLst>
                                    <p:animRot by="-21600000">
                                      <p:cBhvr>
                                        <p:cTn id="9" dur="1000" fill="hold"/>
                                        <p:tgtEl>
                                          <p:spTgt spid="576"/>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77"/>
                                        </p:tgtEl>
                                        <p:attrNameLst>
                                          <p:attrName>style.visibility</p:attrName>
                                        </p:attrNameLst>
                                      </p:cBhvr>
                                      <p:to>
                                        <p:strVal val="visible"/>
                                      </p:to>
                                    </p:set>
                                    <p:animEffect transition="in" filter="fade">
                                      <p:cBhvr>
                                        <p:cTn id="14" dur="1000"/>
                                        <p:tgtEl>
                                          <p:spTgt spid="57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fade">
                                      <p:cBhvr>
                                        <p:cTn id="18" dur="1000"/>
                                        <p:tgtEl>
                                          <p:spTgt spid="57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579"/>
                                        </p:tgtEl>
                                        <p:attrNameLst>
                                          <p:attrName>style.visibility</p:attrName>
                                        </p:attrNameLst>
                                      </p:cBhvr>
                                      <p:to>
                                        <p:strVal val="visible"/>
                                      </p:to>
                                    </p:set>
                                    <p:animEffect transition="in" filter="fade">
                                      <p:cBhvr>
                                        <p:cTn id="22" dur="10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1"/>
          <p:cNvSpPr txBox="1">
            <a:spLocks noGrp="1"/>
          </p:cNvSpPr>
          <p:nvPr>
            <p:ph type="title"/>
          </p:nvPr>
        </p:nvSpPr>
        <p:spPr>
          <a:xfrm>
            <a:off x="316850" y="232850"/>
            <a:ext cx="7505700" cy="761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pl"/>
              <a:t>                            </a:t>
            </a:r>
            <a:r>
              <a:rPr lang="pl" sz="1900" b="1">
                <a:solidFill>
                  <a:schemeClr val="accent2"/>
                </a:solidFill>
                <a:latin typeface="Arial"/>
                <a:ea typeface="Arial"/>
                <a:cs typeface="Arial"/>
                <a:sym typeface="Arial"/>
              </a:rPr>
              <a:t>Die Schatzkammer</a:t>
            </a:r>
            <a:r>
              <a:rPr lang="pl" sz="1700" b="1">
                <a:solidFill>
                  <a:srgbClr val="000000"/>
                </a:solidFill>
                <a:latin typeface="Times New Roman"/>
                <a:ea typeface="Times New Roman"/>
                <a:cs typeface="Times New Roman"/>
                <a:sym typeface="Times New Roman"/>
              </a:rPr>
              <a:t> </a:t>
            </a:r>
            <a:endParaRPr sz="3600"/>
          </a:p>
        </p:txBody>
      </p:sp>
      <p:sp>
        <p:nvSpPr>
          <p:cNvPr id="585" name="Google Shape;585;p81"/>
          <p:cNvSpPr txBox="1">
            <a:spLocks noGrp="1"/>
          </p:cNvSpPr>
          <p:nvPr>
            <p:ph type="body" idx="1"/>
          </p:nvPr>
        </p:nvSpPr>
        <p:spPr>
          <a:xfrm rot="206918">
            <a:off x="672931" y="2903414"/>
            <a:ext cx="7505792" cy="1707984"/>
          </a:xfrm>
          <a:prstGeom prst="rect">
            <a:avLst/>
          </a:prstGeom>
          <a:noFill/>
          <a:ln w="38100" cap="flat" cmpd="sng">
            <a:solidFill>
              <a:srgbClr val="E06666"/>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300"/>
              <a:buNone/>
            </a:pPr>
            <a:r>
              <a:rPr lang="pl" sz="1500" b="1">
                <a:solidFill>
                  <a:srgbClr val="CC4125"/>
                </a:solidFill>
                <a:latin typeface="Times New Roman"/>
                <a:ea typeface="Times New Roman"/>
                <a:cs typeface="Times New Roman"/>
                <a:sym typeface="Times New Roman"/>
              </a:rPr>
              <a:t>Skarbiec Liechtensteinu.</a:t>
            </a:r>
            <a:endParaRPr sz="1500" b="1">
              <a:solidFill>
                <a:srgbClr val="CC4125"/>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300"/>
              <a:buNone/>
            </a:pPr>
            <a:r>
              <a:rPr lang="pl" b="1">
                <a:solidFill>
                  <a:srgbClr val="CC4125"/>
                </a:solidFill>
                <a:latin typeface="Times New Roman"/>
                <a:ea typeface="Times New Roman"/>
                <a:cs typeface="Times New Roman"/>
                <a:sym typeface="Times New Roman"/>
              </a:rPr>
              <a:t>W skarbcu znajduje się reprezentatywny wybór skarbów z książęcych kolekcji, takich jak dzieła sztuki wykonane z cennych materiałów, broń historyczna, reprezentacyjne dary królów i cesarzy, między innymi Fryderyka II Wielkiego i cesarza Józefa II.W muzeum znajduje się również kolekcja cennych rosyjskich jajek wielkanocnych, w tym słynnego na całym świecie „jaja kwiatu jabłoni” autorstwa Fabergé</a:t>
            </a:r>
            <a:r>
              <a:rPr lang="pl" sz="800" b="1">
                <a:solidFill>
                  <a:srgbClr val="CC4125"/>
                </a:solidFill>
                <a:latin typeface="Times New Roman"/>
                <a:ea typeface="Times New Roman"/>
                <a:cs typeface="Times New Roman"/>
                <a:sym typeface="Times New Roman"/>
              </a:rPr>
              <a:t>. </a:t>
            </a:r>
            <a:endParaRPr sz="800" b="1">
              <a:solidFill>
                <a:srgbClr val="CC4125"/>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ts val="1300"/>
              <a:buNone/>
            </a:pPr>
            <a:endParaRPr>
              <a:solidFill>
                <a:srgbClr val="CC4125"/>
              </a:solidFill>
            </a:endParaRPr>
          </a:p>
        </p:txBody>
      </p:sp>
      <p:sp>
        <p:nvSpPr>
          <p:cNvPr id="586" name="Google Shape;586;p81"/>
          <p:cNvSpPr txBox="1"/>
          <p:nvPr/>
        </p:nvSpPr>
        <p:spPr>
          <a:xfrm>
            <a:off x="791250" y="746800"/>
            <a:ext cx="7461000" cy="1915500"/>
          </a:xfrm>
          <a:prstGeom prst="rect">
            <a:avLst/>
          </a:prstGeom>
          <a:noFill/>
          <a:ln w="38100" cap="flat" cmpd="sng">
            <a:solidFill>
              <a:srgbClr val="6FA8DC"/>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000000"/>
              </a:buClr>
              <a:buSzPts val="1400"/>
              <a:buFont typeface="Arial"/>
              <a:buNone/>
            </a:pPr>
            <a:r>
              <a:rPr lang="pl" sz="1400" b="1" i="0" u="none" strike="noStrike" cap="none">
                <a:solidFill>
                  <a:srgbClr val="6AA84F"/>
                </a:solidFill>
                <a:latin typeface="Times New Roman"/>
                <a:ea typeface="Times New Roman"/>
                <a:cs typeface="Times New Roman"/>
                <a:sym typeface="Times New Roman"/>
              </a:rPr>
              <a:t>Die Schatzkammer Liechtenstein </a:t>
            </a:r>
            <a:endParaRPr sz="1400" b="1" i="0" u="none" strike="noStrike" cap="none">
              <a:solidFill>
                <a:srgbClr val="6AA84F"/>
              </a:solidFill>
              <a:latin typeface="Times New Roman"/>
              <a:ea typeface="Times New Roman"/>
              <a:cs typeface="Times New Roman"/>
              <a:sym typeface="Times New Roman"/>
            </a:endParaRPr>
          </a:p>
          <a:p>
            <a:pPr marL="0" marR="0" lvl="0" indent="0" algn="l" rtl="0">
              <a:lnSpc>
                <a:spcPct val="115000"/>
              </a:lnSpc>
              <a:spcBef>
                <a:spcPts val="1200"/>
              </a:spcBef>
              <a:spcAft>
                <a:spcPts val="0"/>
              </a:spcAft>
              <a:buClr>
                <a:srgbClr val="000000"/>
              </a:buClr>
              <a:buSzPts val="1400"/>
              <a:buFont typeface="Arial"/>
              <a:buNone/>
            </a:pPr>
            <a:r>
              <a:rPr lang="pl" sz="1400" b="1" i="0" u="none" strike="noStrike" cap="none">
                <a:solidFill>
                  <a:srgbClr val="6AA84F"/>
                </a:solidFill>
                <a:latin typeface="Times New Roman"/>
                <a:ea typeface="Times New Roman"/>
                <a:cs typeface="Times New Roman"/>
                <a:sym typeface="Times New Roman"/>
              </a:rPr>
              <a:t>Die Schatzkammer zeigt eine repräsentative Auswahl von Kostbarkeiten der fürstlichen Sammlungen wie Kunstwerke aus wertvollen Materialien, historische Waffen, repräsentative Geschenke von Königen und Kaisern wie Friedrich II. dem Großen und Kaiser Joseph II.</a:t>
            </a:r>
            <a:endParaRPr sz="1400" b="1" i="0" u="none" strike="noStrike" cap="none">
              <a:solidFill>
                <a:srgbClr val="6AA84F"/>
              </a:solidFill>
              <a:latin typeface="Times New Roman"/>
              <a:ea typeface="Times New Roman"/>
              <a:cs typeface="Times New Roman"/>
              <a:sym typeface="Times New Roman"/>
            </a:endParaRPr>
          </a:p>
          <a:p>
            <a:pPr marL="0" marR="0" lvl="0" indent="0" algn="l" rtl="0">
              <a:lnSpc>
                <a:spcPct val="115000"/>
              </a:lnSpc>
              <a:spcBef>
                <a:spcPts val="1200"/>
              </a:spcBef>
              <a:spcAft>
                <a:spcPts val="0"/>
              </a:spcAft>
              <a:buClr>
                <a:srgbClr val="000000"/>
              </a:buClr>
              <a:buSzPts val="1400"/>
              <a:buFont typeface="Arial"/>
              <a:buNone/>
            </a:pPr>
            <a:r>
              <a:rPr lang="pl" sz="1400" b="1" i="0" u="none" strike="noStrike" cap="none">
                <a:solidFill>
                  <a:srgbClr val="6AA84F"/>
                </a:solidFill>
                <a:latin typeface="Times New Roman"/>
                <a:ea typeface="Times New Roman"/>
                <a:cs typeface="Times New Roman"/>
                <a:sym typeface="Times New Roman"/>
              </a:rPr>
              <a:t>Im Museum befindet sich auch eine Sammlung von wertvollen  russischen Ostereiern, darunter das welbekannte „Apfelblütenei“ von Fabergé.</a:t>
            </a:r>
            <a:endParaRPr sz="1400" b="1" i="0" u="none" strike="noStrike" cap="none">
              <a:solidFill>
                <a:srgbClr val="6AA84F"/>
              </a:solidFill>
              <a:latin typeface="Times New Roman"/>
              <a:ea typeface="Times New Roman"/>
              <a:cs typeface="Times New Roman"/>
              <a:sym typeface="Times New Roman"/>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1000"/>
                                        <p:tgtEl>
                                          <p:spTgt spid="58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586"/>
                                        </p:tgtEl>
                                        <p:attrNameLst>
                                          <p:attrName>style.visibility</p:attrName>
                                        </p:attrNameLst>
                                      </p:cBhvr>
                                      <p:to>
                                        <p:strVal val="visible"/>
                                      </p:to>
                                    </p:set>
                                    <p:anim calcmode="lin" valueType="num">
                                      <p:cBhvr additive="base">
                                        <p:cTn id="11" dur="1000"/>
                                        <p:tgtEl>
                                          <p:spTgt spid="586"/>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1000"/>
                                        <p:tgtEl>
                                          <p:spTgt spid="5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82"/>
          <p:cNvPicPr preferRelativeResize="0"/>
          <p:nvPr/>
        </p:nvPicPr>
        <p:blipFill rotWithShape="1">
          <a:blip r:embed="rId3">
            <a:alphaModFix/>
          </a:blip>
          <a:srcRect/>
          <a:stretch/>
        </p:blipFill>
        <p:spPr>
          <a:xfrm rot="-352">
            <a:off x="2876827" y="1155320"/>
            <a:ext cx="2932200" cy="1958400"/>
          </a:xfrm>
          <a:prstGeom prst="snip2SameRect">
            <a:avLst>
              <a:gd name="adj1" fmla="val 16667"/>
              <a:gd name="adj2" fmla="val 0"/>
            </a:avLst>
          </a:prstGeom>
          <a:noFill/>
          <a:ln w="76200" cap="flat" cmpd="sng">
            <a:solidFill>
              <a:srgbClr val="FCE5CD"/>
            </a:solidFill>
            <a:prstDash val="lgDashDot"/>
            <a:round/>
            <a:headEnd type="none" w="sm" len="sm"/>
            <a:tailEnd type="none" w="sm" len="sm"/>
          </a:ln>
        </p:spPr>
      </p:pic>
      <p:pic>
        <p:nvPicPr>
          <p:cNvPr id="592" name="Google Shape;592;p82"/>
          <p:cNvPicPr preferRelativeResize="0"/>
          <p:nvPr/>
        </p:nvPicPr>
        <p:blipFill rotWithShape="1">
          <a:blip r:embed="rId4">
            <a:alphaModFix amt="88000"/>
          </a:blip>
          <a:srcRect/>
          <a:stretch/>
        </p:blipFill>
        <p:spPr>
          <a:xfrm rot="-1805846">
            <a:off x="5365427" y="2151725"/>
            <a:ext cx="3215831" cy="2070068"/>
          </a:xfrm>
          <a:prstGeom prst="rect">
            <a:avLst/>
          </a:prstGeom>
          <a:noFill/>
          <a:ln w="76200" cap="flat" cmpd="sng">
            <a:solidFill>
              <a:srgbClr val="CC3877"/>
            </a:solidFill>
            <a:prstDash val="dash"/>
            <a:round/>
            <a:headEnd type="none" w="sm" len="sm"/>
            <a:tailEnd type="none" w="sm" len="sm"/>
          </a:ln>
          <a:effectLst>
            <a:outerShdw blurRad="157163" dist="19050" dir="5400000" algn="bl" rotWithShape="0">
              <a:srgbClr val="000000">
                <a:alpha val="49803"/>
              </a:srgbClr>
            </a:outerShdw>
          </a:effectLst>
        </p:spPr>
      </p:pic>
      <p:pic>
        <p:nvPicPr>
          <p:cNvPr id="593" name="Google Shape;593;p82"/>
          <p:cNvPicPr preferRelativeResize="0"/>
          <p:nvPr/>
        </p:nvPicPr>
        <p:blipFill rotWithShape="1">
          <a:blip r:embed="rId5" cstate="email">
            <a:alphaModFix amt="95000"/>
            <a:extLst>
              <a:ext uri="{28A0092B-C50C-407E-A947-70E740481C1C}">
                <a14:useLocalDpi xmlns:a14="http://schemas.microsoft.com/office/drawing/2010/main"/>
              </a:ext>
            </a:extLst>
          </a:blip>
          <a:srcRect/>
          <a:stretch/>
        </p:blipFill>
        <p:spPr>
          <a:xfrm rot="413910">
            <a:off x="320750" y="2537925"/>
            <a:ext cx="2427675" cy="2015600"/>
          </a:xfrm>
          <a:prstGeom prst="rect">
            <a:avLst/>
          </a:prstGeom>
          <a:noFill/>
          <a:ln w="38100" cap="flat" cmpd="sng">
            <a:solidFill>
              <a:srgbClr val="4DB232"/>
            </a:solidFill>
            <a:prstDash val="dash"/>
            <a:round/>
            <a:headEnd type="none" w="sm" len="sm"/>
            <a:tailEnd type="none" w="sm" len="sm"/>
          </a:ln>
          <a:effectLst>
            <a:outerShdw blurRad="128588" dist="66675" dir="7200000" algn="bl" rotWithShape="0">
              <a:srgbClr val="C9DAF8">
                <a:alpha val="61960"/>
              </a:srgbClr>
            </a:outerShdw>
          </a:effectLst>
        </p:spPr>
      </p:pic>
      <p:sp>
        <p:nvSpPr>
          <p:cNvPr id="594" name="Google Shape;594;p82"/>
          <p:cNvSpPr txBox="1"/>
          <p:nvPr/>
        </p:nvSpPr>
        <p:spPr>
          <a:xfrm>
            <a:off x="1526975" y="532425"/>
            <a:ext cx="42294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 sz="1900" b="0" i="0" u="none" strike="noStrike" cap="none">
                <a:solidFill>
                  <a:srgbClr val="F6B26B"/>
                </a:solidFill>
                <a:latin typeface="Caveat"/>
                <a:ea typeface="Caveat"/>
                <a:cs typeface="Caveat"/>
                <a:sym typeface="Caveat"/>
              </a:rPr>
              <a:t>d</a:t>
            </a:r>
            <a:r>
              <a:rPr lang="pl" sz="2100" b="1" i="0" u="none" strike="noStrike" cap="none">
                <a:solidFill>
                  <a:srgbClr val="F6B26B"/>
                </a:solidFill>
                <a:latin typeface="Caveat"/>
                <a:ea typeface="Caveat"/>
                <a:cs typeface="Caveat"/>
                <a:sym typeface="Caveat"/>
              </a:rPr>
              <a:t>ie Schatzkammer Liechtenstein- Fotos</a:t>
            </a:r>
            <a:endParaRPr sz="2400" b="1" i="0" u="none" strike="noStrike" cap="none">
              <a:solidFill>
                <a:srgbClr val="F6B26B"/>
              </a:solidFill>
              <a:latin typeface="Caveat"/>
              <a:ea typeface="Caveat"/>
              <a:cs typeface="Caveat"/>
              <a:sym typeface="Caveat"/>
            </a:endParaRPr>
          </a:p>
        </p:txBody>
      </p:sp>
      <p:pic>
        <p:nvPicPr>
          <p:cNvPr id="595" name="Google Shape;595;p82"/>
          <p:cNvPicPr preferRelativeResize="0"/>
          <p:nvPr/>
        </p:nvPicPr>
        <p:blipFill rotWithShape="1">
          <a:blip r:embed="rId6" cstate="email">
            <a:alphaModFix amt="93000"/>
            <a:extLst>
              <a:ext uri="{28A0092B-C50C-407E-A947-70E740481C1C}">
                <a14:useLocalDpi xmlns:a14="http://schemas.microsoft.com/office/drawing/2010/main"/>
              </a:ext>
            </a:extLst>
          </a:blip>
          <a:srcRect/>
          <a:stretch/>
        </p:blipFill>
        <p:spPr>
          <a:xfrm rot="-694844">
            <a:off x="3088400" y="3200293"/>
            <a:ext cx="1841325" cy="1569789"/>
          </a:xfrm>
          <a:prstGeom prst="rect">
            <a:avLst/>
          </a:prstGeom>
          <a:noFill/>
          <a:ln w="38100" cap="flat" cmpd="sng">
            <a:solidFill>
              <a:srgbClr val="4DB232"/>
            </a:solidFill>
            <a:prstDash val="dash"/>
            <a:round/>
            <a:headEnd type="none" w="sm" len="sm"/>
            <a:tailEnd type="none" w="sm" len="sm"/>
          </a:ln>
          <a:effectLst>
            <a:outerShdw blurRad="128588" dist="66675" dir="7200000" algn="bl" rotWithShape="0">
              <a:srgbClr val="C9DAF8">
                <a:alpha val="61960"/>
              </a:srgbClr>
            </a:outerShdw>
          </a:effec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fade">
                                      <p:cBhvr>
                                        <p:cTn id="11" dur="3500"/>
                                        <p:tgtEl>
                                          <p:spTgt spid="593"/>
                                        </p:tgtEl>
                                      </p:cBhvr>
                                    </p:animEffect>
                                  </p:childTnLst>
                                </p:cTn>
                              </p:par>
                            </p:childTnLst>
                          </p:cTn>
                        </p:par>
                        <p:par>
                          <p:cTn id="12" fill="hold">
                            <p:stCondLst>
                              <p:cond delay="3500"/>
                            </p:stCondLst>
                            <p:childTnLst>
                              <p:par>
                                <p:cTn id="13" presetID="2" presetClass="entr" presetSubtype="1" fill="hold" nodeType="afterEffect">
                                  <p:stCondLst>
                                    <p:cond delay="0"/>
                                  </p:stCondLst>
                                  <p:childTnLst>
                                    <p:set>
                                      <p:cBhvr>
                                        <p:cTn id="14" dur="1" fill="hold">
                                          <p:stCondLst>
                                            <p:cond delay="0"/>
                                          </p:stCondLst>
                                        </p:cTn>
                                        <p:tgtEl>
                                          <p:spTgt spid="591"/>
                                        </p:tgtEl>
                                        <p:attrNameLst>
                                          <p:attrName>style.visibility</p:attrName>
                                        </p:attrNameLst>
                                      </p:cBhvr>
                                      <p:to>
                                        <p:strVal val="visible"/>
                                      </p:to>
                                    </p:set>
                                    <p:anim calcmode="lin" valueType="num">
                                      <p:cBhvr additive="base">
                                        <p:cTn id="15" dur="3500"/>
                                        <p:tgtEl>
                                          <p:spTgt spid="591"/>
                                        </p:tgtEl>
                                        <p:attrNameLst>
                                          <p:attrName>ppt_y</p:attrName>
                                        </p:attrNameLst>
                                      </p:cBhvr>
                                      <p:tavLst>
                                        <p:tav tm="0">
                                          <p:val>
                                            <p:strVal val="#ppt_y-1"/>
                                          </p:val>
                                        </p:tav>
                                        <p:tav tm="100000">
                                          <p:val>
                                            <p:strVal val="#ppt_y"/>
                                          </p:val>
                                        </p:tav>
                                      </p:tavLst>
                                    </p:anim>
                                  </p:childTnLst>
                                </p:cTn>
                              </p:par>
                            </p:childTnLst>
                          </p:cTn>
                        </p:par>
                        <p:par>
                          <p:cTn id="16" fill="hold">
                            <p:stCondLst>
                              <p:cond delay="7000"/>
                            </p:stCondLst>
                            <p:childTnLst>
                              <p:par>
                                <p:cTn id="17" presetID="1" presetClass="entr" presetSubtype="0" fill="hold" nodeType="afterEffect">
                                  <p:stCondLst>
                                    <p:cond delay="0"/>
                                  </p:stCondLst>
                                  <p:childTnLst>
                                    <p:set>
                                      <p:cBhvr>
                                        <p:cTn id="18" dur="1" fill="hold">
                                          <p:stCondLst>
                                            <p:cond delay="0"/>
                                          </p:stCondLst>
                                        </p:cTn>
                                        <p:tgtEl>
                                          <p:spTgt spid="595"/>
                                        </p:tgtEl>
                                        <p:attrNameLst>
                                          <p:attrName>style.visibility</p:attrName>
                                        </p:attrNameLst>
                                      </p:cBhvr>
                                      <p:to>
                                        <p:strVal val="visible"/>
                                      </p:to>
                                    </p:set>
                                  </p:childTnLst>
                                </p:cTn>
                              </p:par>
                            </p:childTnLst>
                          </p:cTn>
                        </p:par>
                        <p:par>
                          <p:cTn id="19" fill="hold">
                            <p:stCondLst>
                              <p:cond delay="7001"/>
                            </p:stCondLst>
                            <p:childTnLst>
                              <p:par>
                                <p:cTn id="20" presetID="23" presetClass="entr" presetSubtype="16" fill="hold" nodeType="afterEffect">
                                  <p:stCondLst>
                                    <p:cond delay="0"/>
                                  </p:stCondLst>
                                  <p:childTnLst>
                                    <p:set>
                                      <p:cBhvr>
                                        <p:cTn id="21" dur="1" fill="hold">
                                          <p:stCondLst>
                                            <p:cond delay="0"/>
                                          </p:stCondLst>
                                        </p:cTn>
                                        <p:tgtEl>
                                          <p:spTgt spid="592"/>
                                        </p:tgtEl>
                                        <p:attrNameLst>
                                          <p:attrName>style.visibility</p:attrName>
                                        </p:attrNameLst>
                                      </p:cBhvr>
                                      <p:to>
                                        <p:strVal val="visible"/>
                                      </p:to>
                                    </p:set>
                                    <p:anim calcmode="lin" valueType="num">
                                      <p:cBhvr additive="base">
                                        <p:cTn id="22" dur="3500"/>
                                        <p:tgtEl>
                                          <p:spTgt spid="592"/>
                                        </p:tgtEl>
                                        <p:attrNameLst>
                                          <p:attrName>ppt_w</p:attrName>
                                        </p:attrNameLst>
                                      </p:cBhvr>
                                      <p:tavLst>
                                        <p:tav tm="0">
                                          <p:val>
                                            <p:strVal val="0"/>
                                          </p:val>
                                        </p:tav>
                                        <p:tav tm="100000">
                                          <p:val>
                                            <p:strVal val="#ppt_w"/>
                                          </p:val>
                                        </p:tav>
                                      </p:tavLst>
                                    </p:anim>
                                    <p:anim calcmode="lin" valueType="num">
                                      <p:cBhvr additive="base">
                                        <p:cTn id="23" dur="3500"/>
                                        <p:tgtEl>
                                          <p:spTgt spid="5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99"/>
        <p:cNvGrpSpPr/>
        <p:nvPr/>
      </p:nvGrpSpPr>
      <p:grpSpPr>
        <a:xfrm>
          <a:off x="0" y="0"/>
          <a:ext cx="0" cy="0"/>
          <a:chOff x="0" y="0"/>
          <a:chExt cx="0" cy="0"/>
        </a:xfrm>
      </p:grpSpPr>
      <p:sp>
        <p:nvSpPr>
          <p:cNvPr id="600" name="Google Shape;600;p83"/>
          <p:cNvSpPr txBox="1">
            <a:spLocks noGrp="1"/>
          </p:cNvSpPr>
          <p:nvPr>
            <p:ph type="title"/>
          </p:nvPr>
        </p:nvSpPr>
        <p:spPr>
          <a:xfrm>
            <a:off x="1095000" y="363375"/>
            <a:ext cx="5712900" cy="45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pl" sz="1400" b="1">
                <a:solidFill>
                  <a:srgbClr val="000000"/>
                </a:solidFill>
                <a:latin typeface="Times New Roman"/>
                <a:ea typeface="Times New Roman"/>
                <a:cs typeface="Times New Roman"/>
                <a:sym typeface="Times New Roman"/>
              </a:rPr>
              <a:t>                                         </a:t>
            </a:r>
            <a:r>
              <a:rPr lang="pl" sz="1500" b="1">
                <a:solidFill>
                  <a:srgbClr val="9900FF"/>
                </a:solidFill>
                <a:latin typeface="Times New Roman"/>
                <a:ea typeface="Times New Roman"/>
                <a:cs typeface="Times New Roman"/>
                <a:sym typeface="Times New Roman"/>
              </a:rPr>
              <a:t>Die KATHEDRALE ST. FLORIN</a:t>
            </a:r>
            <a:endParaRPr sz="3400">
              <a:solidFill>
                <a:srgbClr val="9900FF"/>
              </a:solidFill>
            </a:endParaRPr>
          </a:p>
        </p:txBody>
      </p:sp>
      <p:sp>
        <p:nvSpPr>
          <p:cNvPr id="601" name="Google Shape;601;p83"/>
          <p:cNvSpPr txBox="1">
            <a:spLocks noGrp="1"/>
          </p:cNvSpPr>
          <p:nvPr>
            <p:ph type="body" idx="1"/>
          </p:nvPr>
        </p:nvSpPr>
        <p:spPr>
          <a:xfrm>
            <a:off x="268925" y="884050"/>
            <a:ext cx="7406100" cy="1456500"/>
          </a:xfrm>
          <a:prstGeom prst="rect">
            <a:avLst/>
          </a:prstGeom>
          <a:noFill/>
          <a:ln w="38100" cap="flat" cmpd="sng">
            <a:solidFill>
              <a:srgbClr val="F1C232"/>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300"/>
              <a:buNone/>
            </a:pPr>
            <a:r>
              <a:rPr lang="pl" b="1">
                <a:solidFill>
                  <a:srgbClr val="FF0000"/>
                </a:solidFill>
                <a:latin typeface="Times New Roman"/>
                <a:ea typeface="Times New Roman"/>
                <a:cs typeface="Times New Roman"/>
                <a:sym typeface="Times New Roman"/>
              </a:rPr>
              <a:t>Die KATHEDRALE ST. FLORIN </a:t>
            </a:r>
            <a:r>
              <a:rPr lang="pl" sz="1100" b="1">
                <a:solidFill>
                  <a:srgbClr val="000000"/>
                </a:solidFill>
                <a:latin typeface="Times New Roman"/>
                <a:ea typeface="Times New Roman"/>
                <a:cs typeface="Times New Roman"/>
                <a:sym typeface="Times New Roman"/>
              </a:rPr>
              <a:t>	</a:t>
            </a:r>
            <a:endParaRPr sz="1100" b="1">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300"/>
              <a:buNone/>
            </a:pPr>
            <a:r>
              <a:rPr lang="pl" b="1">
                <a:solidFill>
                  <a:srgbClr val="FF9900"/>
                </a:solidFill>
                <a:highlight>
                  <a:srgbClr val="FFFFFF"/>
                </a:highlight>
                <a:latin typeface="Times New Roman"/>
                <a:ea typeface="Times New Roman"/>
                <a:cs typeface="Times New Roman"/>
                <a:sym typeface="Times New Roman"/>
              </a:rPr>
              <a:t>Die Kathedrale  ist eine neugotische dreischiffige Kirche. Sie wurde in den Jahren 1869 - 1873 nach den Plänen des Wiener Architekten Friedrich von Schmidt errichtet. Die Pfarrkirche St. Florin wurde am 21. Dezember 1997 im Zusammenhang mit der Errichtung des Erzbistums Vaduz zur Kathedrale erhoben.Der Patron der Kirche ist der heilige Florin.</a:t>
            </a:r>
            <a:endParaRPr b="1">
              <a:solidFill>
                <a:srgbClr val="FF9900"/>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1200"/>
              </a:spcAft>
              <a:buSzPts val="1300"/>
              <a:buNone/>
            </a:pPr>
            <a:endParaRPr/>
          </a:p>
        </p:txBody>
      </p:sp>
      <p:sp>
        <p:nvSpPr>
          <p:cNvPr id="602" name="Google Shape;602;p83"/>
          <p:cNvSpPr txBox="1"/>
          <p:nvPr/>
        </p:nvSpPr>
        <p:spPr>
          <a:xfrm rot="-236881">
            <a:off x="620523" y="2491435"/>
            <a:ext cx="7315761" cy="1576944"/>
          </a:xfrm>
          <a:prstGeom prst="rect">
            <a:avLst/>
          </a:prstGeom>
          <a:noFill/>
          <a:ln w="28575" cap="flat" cmpd="sng">
            <a:solidFill>
              <a:srgbClr val="C27BA0"/>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000000"/>
              </a:buClr>
              <a:buSzPts val="1000"/>
              <a:buFont typeface="Arial"/>
              <a:buNone/>
            </a:pPr>
            <a:r>
              <a:rPr lang="pl" sz="1000" b="1" i="0" u="none" strike="noStrike" cap="none">
                <a:solidFill>
                  <a:srgbClr val="000000"/>
                </a:solidFill>
                <a:highlight>
                  <a:srgbClr val="FFFFFF"/>
                </a:highlight>
                <a:latin typeface="Times New Roman"/>
                <a:ea typeface="Times New Roman"/>
                <a:cs typeface="Times New Roman"/>
                <a:sym typeface="Times New Roman"/>
              </a:rPr>
              <a:t>                                                                                                                                                          </a:t>
            </a:r>
            <a:r>
              <a:rPr lang="pl" sz="1200" b="1" i="0" u="none" strike="noStrike" cap="none">
                <a:solidFill>
                  <a:schemeClr val="accent2"/>
                </a:solidFill>
                <a:highlight>
                  <a:srgbClr val="FFFFFF"/>
                </a:highlight>
                <a:latin typeface="Georgia"/>
                <a:ea typeface="Georgia"/>
                <a:cs typeface="Georgia"/>
                <a:sym typeface="Georgia"/>
              </a:rPr>
              <a:t>   KATEDRA ŚW. FLORYNA</a:t>
            </a:r>
            <a:endParaRPr sz="1200" b="1" i="0" u="none" strike="noStrike" cap="none">
              <a:solidFill>
                <a:schemeClr val="accent2"/>
              </a:solidFill>
              <a:highlight>
                <a:srgbClr val="FFFFFF"/>
              </a:highlight>
              <a:latin typeface="Georgia"/>
              <a:ea typeface="Georgia"/>
              <a:cs typeface="Georgia"/>
              <a:sym typeface="Georgia"/>
            </a:endParaRPr>
          </a:p>
          <a:p>
            <a:pPr marL="0" marR="0" lvl="0" indent="0" algn="l" rtl="0">
              <a:lnSpc>
                <a:spcPct val="115000"/>
              </a:lnSpc>
              <a:spcBef>
                <a:spcPts val="1200"/>
              </a:spcBef>
              <a:spcAft>
                <a:spcPts val="0"/>
              </a:spcAft>
              <a:buClr>
                <a:srgbClr val="000000"/>
              </a:buClr>
              <a:buSzPts val="1100"/>
              <a:buFont typeface="Arial"/>
              <a:buNone/>
            </a:pPr>
            <a:r>
              <a:rPr lang="pl" sz="1100" b="1" i="0" u="none" strike="noStrike" cap="none">
                <a:solidFill>
                  <a:srgbClr val="4A86E8"/>
                </a:solidFill>
                <a:highlight>
                  <a:srgbClr val="FFFFFF"/>
                </a:highlight>
                <a:latin typeface="Georgia"/>
                <a:ea typeface="Georgia"/>
                <a:cs typeface="Georgia"/>
                <a:sym typeface="Georgia"/>
              </a:rPr>
              <a:t>Katedra jest neogotyckim kościołem trójnawowym. Kościół został zbudowany w latach 1869-1873 według planów wiedeńskiego architekta Friedricha von Schmidta. Kościół parafialny św. Floryna został podniesiony do rangi katedry 21 grudnia 1997 r. w związku z utworzeniem archidiecezji Vaduz.</a:t>
            </a:r>
            <a:endParaRPr sz="1100" b="1" i="0" u="none" strike="noStrike" cap="none">
              <a:solidFill>
                <a:srgbClr val="4A86E8"/>
              </a:solidFill>
              <a:highlight>
                <a:srgbClr val="FFFFFF"/>
              </a:highlight>
              <a:latin typeface="Georgia"/>
              <a:ea typeface="Georgia"/>
              <a:cs typeface="Georgia"/>
              <a:sym typeface="Georgia"/>
            </a:endParaRPr>
          </a:p>
          <a:p>
            <a:pPr marL="0" marR="0" lvl="0" indent="0" algn="l" rtl="0">
              <a:lnSpc>
                <a:spcPct val="115000"/>
              </a:lnSpc>
              <a:spcBef>
                <a:spcPts val="1200"/>
              </a:spcBef>
              <a:spcAft>
                <a:spcPts val="1200"/>
              </a:spcAft>
              <a:buClr>
                <a:srgbClr val="000000"/>
              </a:buClr>
              <a:buSzPts val="1100"/>
              <a:buFont typeface="Arial"/>
              <a:buNone/>
            </a:pPr>
            <a:r>
              <a:rPr lang="pl" sz="1100" b="1" i="0" u="none" strike="noStrike" cap="none">
                <a:solidFill>
                  <a:srgbClr val="4A86E8"/>
                </a:solidFill>
                <a:highlight>
                  <a:srgbClr val="FFFFFF"/>
                </a:highlight>
                <a:latin typeface="Georgia"/>
                <a:ea typeface="Georgia"/>
                <a:cs typeface="Georgia"/>
                <a:sym typeface="Georgia"/>
              </a:rPr>
              <a:t>Patronem kościoła jest święty Floryn.</a:t>
            </a:r>
            <a:endParaRPr sz="1100" b="1" i="0" u="none" strike="noStrike" cap="none">
              <a:solidFill>
                <a:srgbClr val="4A86E8"/>
              </a:solidFill>
              <a:highlight>
                <a:srgbClr val="FFFFFF"/>
              </a:highlight>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601"/>
                                        </p:tgtEl>
                                        <p:attrNameLst>
                                          <p:attrName>style.visibility</p:attrName>
                                        </p:attrNameLst>
                                      </p:cBhvr>
                                      <p:to>
                                        <p:strVal val="visible"/>
                                      </p:to>
                                    </p:set>
                                    <p:anim calcmode="lin" valueType="num">
                                      <p:cBhvr additive="base">
                                        <p:cTn id="9" dur="1000"/>
                                        <p:tgtEl>
                                          <p:spTgt spid="601"/>
                                        </p:tgtEl>
                                        <p:attrNameLst>
                                          <p:attrName>ppt_x</p:attrName>
                                        </p:attrNameLst>
                                      </p:cBhvr>
                                      <p:tavLst>
                                        <p:tav tm="0">
                                          <p:val>
                                            <p:strVal val="#ppt_x-1"/>
                                          </p:val>
                                        </p:tav>
                                        <p:tav tm="100000">
                                          <p:val>
                                            <p:strVal val="#ppt_x"/>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02"/>
                                        </p:tgtEl>
                                        <p:attrNameLst>
                                          <p:attrName>style.visibility</p:attrName>
                                        </p:attrNameLst>
                                      </p:cBhvr>
                                      <p:to>
                                        <p:strVal val="visible"/>
                                      </p:to>
                                    </p:set>
                                    <p:anim calcmode="lin" valueType="num">
                                      <p:cBhvr additive="base">
                                        <p:cTn id="13" dur="1000"/>
                                        <p:tgtEl>
                                          <p:spTgt spid="60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4"/>
          <p:cNvSpPr txBox="1">
            <a:spLocks noGrp="1"/>
          </p:cNvSpPr>
          <p:nvPr>
            <p:ph type="title"/>
          </p:nvPr>
        </p:nvSpPr>
        <p:spPr>
          <a:xfrm>
            <a:off x="1145225" y="323225"/>
            <a:ext cx="6516600" cy="52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pl" sz="1500" b="1">
                <a:solidFill>
                  <a:srgbClr val="9900FF"/>
                </a:solidFill>
                <a:latin typeface="Times New Roman"/>
                <a:ea typeface="Times New Roman"/>
                <a:cs typeface="Times New Roman"/>
                <a:sym typeface="Times New Roman"/>
              </a:rPr>
              <a:t>                                           </a:t>
            </a:r>
            <a:r>
              <a:rPr lang="pl" sz="1500" b="1">
                <a:solidFill>
                  <a:srgbClr val="FF0000"/>
                </a:solidFill>
                <a:latin typeface="Caveat"/>
                <a:ea typeface="Caveat"/>
                <a:cs typeface="Caveat"/>
                <a:sym typeface="Caveat"/>
              </a:rPr>
              <a:t>Die KATHEDRALE ST. FLORIN-Das Foto</a:t>
            </a:r>
            <a:r>
              <a:rPr lang="pl"/>
              <a:t>    </a:t>
            </a:r>
            <a:endParaRPr/>
          </a:p>
        </p:txBody>
      </p:sp>
      <p:pic>
        <p:nvPicPr>
          <p:cNvPr id="608" name="Google Shape;608;p84"/>
          <p:cNvPicPr preferRelativeResize="0"/>
          <p:nvPr/>
        </p:nvPicPr>
        <p:blipFill rotWithShape="1">
          <a:blip r:embed="rId3">
            <a:alphaModFix amt="88000"/>
          </a:blip>
          <a:srcRect/>
          <a:stretch/>
        </p:blipFill>
        <p:spPr>
          <a:xfrm rot="2308784">
            <a:off x="979525" y="1101800"/>
            <a:ext cx="1504950" cy="2009775"/>
          </a:xfrm>
          <a:prstGeom prst="rect">
            <a:avLst/>
          </a:prstGeom>
          <a:noFill/>
          <a:ln w="76200" cap="flat" cmpd="sng">
            <a:solidFill>
              <a:srgbClr val="FF0000"/>
            </a:solidFill>
            <a:prstDash val="dash"/>
            <a:round/>
            <a:headEnd type="none" w="sm" len="sm"/>
            <a:tailEnd type="none" w="sm" len="sm"/>
          </a:ln>
          <a:effectLst>
            <a:outerShdw blurRad="85725" dist="85725" dir="6240000" algn="bl" rotWithShape="0">
              <a:srgbClr val="000000">
                <a:alpha val="60000"/>
              </a:srgbClr>
            </a:outerShdw>
          </a:effectLst>
        </p:spPr>
      </p:pic>
      <p:pic>
        <p:nvPicPr>
          <p:cNvPr id="609" name="Google Shape;609;p84"/>
          <p:cNvPicPr preferRelativeResize="0"/>
          <p:nvPr/>
        </p:nvPicPr>
        <p:blipFill rotWithShape="1">
          <a:blip r:embed="rId4">
            <a:alphaModFix amt="92000"/>
          </a:blip>
          <a:srcRect/>
          <a:stretch/>
        </p:blipFill>
        <p:spPr>
          <a:xfrm rot="-374565">
            <a:off x="3875037" y="1128863"/>
            <a:ext cx="1514475" cy="2343150"/>
          </a:xfrm>
          <a:prstGeom prst="rect">
            <a:avLst/>
          </a:prstGeom>
          <a:noFill/>
          <a:ln w="76200" cap="flat" cmpd="sng">
            <a:solidFill>
              <a:srgbClr val="FF9900"/>
            </a:solidFill>
            <a:prstDash val="dashDot"/>
            <a:round/>
            <a:headEnd type="none" w="sm" len="sm"/>
            <a:tailEnd type="none" w="sm" len="sm"/>
          </a:ln>
          <a:effectLst>
            <a:outerShdw blurRad="57150" dist="85725" dir="8100000" algn="bl" rotWithShape="0">
              <a:schemeClr val="accent4">
                <a:alpha val="43921"/>
              </a:schemeClr>
            </a:outerShdw>
          </a:effectLst>
        </p:spPr>
      </p:pic>
      <p:pic>
        <p:nvPicPr>
          <p:cNvPr id="610" name="Google Shape;610;p84"/>
          <p:cNvPicPr preferRelativeResize="0"/>
          <p:nvPr/>
        </p:nvPicPr>
        <p:blipFill rotWithShape="1">
          <a:blip r:embed="rId5">
            <a:alphaModFix amt="89000"/>
          </a:blip>
          <a:srcRect/>
          <a:stretch/>
        </p:blipFill>
        <p:spPr>
          <a:xfrm rot="666638">
            <a:off x="6470670" y="811338"/>
            <a:ext cx="1752600" cy="1752600"/>
          </a:xfrm>
          <a:prstGeom prst="rect">
            <a:avLst/>
          </a:prstGeom>
          <a:noFill/>
          <a:ln w="76200" cap="flat" cmpd="sng">
            <a:solidFill>
              <a:srgbClr val="00FF00"/>
            </a:solidFill>
            <a:prstDash val="dot"/>
            <a:round/>
            <a:headEnd type="none" w="sm" len="sm"/>
            <a:tailEnd type="none" w="sm" len="sm"/>
          </a:ln>
          <a:effectLst>
            <a:outerShdw blurRad="57150" dist="47625" dir="9660000" algn="bl" rotWithShape="0">
              <a:schemeClr val="accent1">
                <a:alpha val="49803"/>
              </a:schemeClr>
            </a:outerShdw>
          </a:effectLst>
        </p:spPr>
      </p:pic>
      <p:pic>
        <p:nvPicPr>
          <p:cNvPr id="611" name="Google Shape;611;p84"/>
          <p:cNvPicPr preferRelativeResize="0"/>
          <p:nvPr/>
        </p:nvPicPr>
        <p:blipFill rotWithShape="1">
          <a:blip r:embed="rId6">
            <a:alphaModFix amt="88000"/>
          </a:blip>
          <a:srcRect/>
          <a:stretch/>
        </p:blipFill>
        <p:spPr>
          <a:xfrm>
            <a:off x="1870250" y="3205858"/>
            <a:ext cx="1628775" cy="1628775"/>
          </a:xfrm>
          <a:prstGeom prst="rect">
            <a:avLst/>
          </a:prstGeom>
          <a:noFill/>
          <a:ln w="76200" cap="flat" cmpd="sng">
            <a:solidFill>
              <a:srgbClr val="FFFF00"/>
            </a:solidFill>
            <a:prstDash val="dash"/>
            <a:round/>
            <a:headEnd type="none" w="sm" len="sm"/>
            <a:tailEnd type="none" w="sm" len="sm"/>
          </a:ln>
          <a:effectLst>
            <a:outerShdw blurRad="57150" dist="114300" dir="9660000" algn="bl" rotWithShape="0">
              <a:srgbClr val="000000">
                <a:alpha val="49803"/>
              </a:srgbClr>
            </a:outerShdw>
          </a:effectLst>
        </p:spPr>
      </p:pic>
      <p:pic>
        <p:nvPicPr>
          <p:cNvPr id="612" name="Google Shape;612;p84"/>
          <p:cNvPicPr preferRelativeResize="0"/>
          <p:nvPr/>
        </p:nvPicPr>
        <p:blipFill rotWithShape="1">
          <a:blip r:embed="rId7" cstate="email">
            <a:alphaModFix amt="95000"/>
            <a:extLst>
              <a:ext uri="{28A0092B-C50C-407E-A947-70E740481C1C}">
                <a14:useLocalDpi xmlns:a14="http://schemas.microsoft.com/office/drawing/2010/main"/>
              </a:ext>
            </a:extLst>
          </a:blip>
          <a:srcRect/>
          <a:stretch/>
        </p:blipFill>
        <p:spPr>
          <a:xfrm>
            <a:off x="5765520" y="2716367"/>
            <a:ext cx="2988163" cy="1979658"/>
          </a:xfrm>
          <a:prstGeom prst="rect">
            <a:avLst/>
          </a:prstGeom>
          <a:noFill/>
          <a:ln w="76200" cap="flat" cmpd="sng">
            <a:solidFill>
              <a:srgbClr val="DD7E6B"/>
            </a:solidFill>
            <a:prstDash val="solid"/>
            <a:round/>
            <a:headEnd type="none" w="sm" len="sm"/>
            <a:tailEnd type="none" w="sm" len="sm"/>
          </a:ln>
          <a:effectLst>
            <a:outerShdw blurRad="200025" dist="104775" dir="9360000" algn="bl" rotWithShape="0">
              <a:srgbClr val="6D9EEB">
                <a:alpha val="48627"/>
              </a:srgbClr>
            </a:outerShdw>
          </a:effectLst>
        </p:spPr>
      </p:pic>
    </p:spTree>
  </p:cSld>
  <p:clrMapOvr>
    <a:masterClrMapping/>
  </p:clrMapOvr>
  <mc:AlternateContent xmlns:mc="http://schemas.openxmlformats.org/markup-compatibility/2006" xmlns:p14="http://schemas.microsoft.com/office/powerpoint/2010/main">
    <mc:Choice Requires="p14">
      <p:transition spd="slow" p14:dur="35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07"/>
                                        </p:tgtEl>
                                        <p:attrNameLst>
                                          <p:attrName>style.visibility</p:attrName>
                                        </p:attrNameLst>
                                      </p:cBhvr>
                                      <p:to>
                                        <p:strVal val="visible"/>
                                      </p:to>
                                    </p:set>
                                    <p:anim calcmode="lin" valueType="num">
                                      <p:cBhvr additive="base">
                                        <p:cTn id="7" dur="1000"/>
                                        <p:tgtEl>
                                          <p:spTgt spid="60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08"/>
                                        </p:tgtEl>
                                        <p:attrNameLst>
                                          <p:attrName>style.visibility</p:attrName>
                                        </p:attrNameLst>
                                      </p:cBhvr>
                                      <p:to>
                                        <p:strVal val="visible"/>
                                      </p:to>
                                    </p:set>
                                    <p:anim calcmode="lin" valueType="num">
                                      <p:cBhvr additive="base">
                                        <p:cTn id="12" dur="1000"/>
                                        <p:tgtEl>
                                          <p:spTgt spid="608"/>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11"/>
                                        </p:tgtEl>
                                        <p:attrNameLst>
                                          <p:attrName>style.visibility</p:attrName>
                                        </p:attrNameLst>
                                      </p:cBhvr>
                                      <p:to>
                                        <p:strVal val="visible"/>
                                      </p:to>
                                    </p:set>
                                    <p:anim calcmode="lin" valueType="num">
                                      <p:cBhvr additive="base">
                                        <p:cTn id="16" dur="3600"/>
                                        <p:tgtEl>
                                          <p:spTgt spid="611"/>
                                        </p:tgtEl>
                                        <p:attrNameLst>
                                          <p:attrName>ppt_x</p:attrName>
                                        </p:attrNameLst>
                                      </p:cBhvr>
                                      <p:tavLst>
                                        <p:tav tm="0">
                                          <p:val>
                                            <p:strVal val="#ppt_x-1"/>
                                          </p:val>
                                        </p:tav>
                                        <p:tav tm="100000">
                                          <p:val>
                                            <p:strVal val="#ppt_x"/>
                                          </p:val>
                                        </p:tav>
                                      </p:tavLst>
                                    </p:anim>
                                  </p:childTnLst>
                                </p:cTn>
                              </p:par>
                            </p:childTnLst>
                          </p:cTn>
                        </p:par>
                        <p:par>
                          <p:cTn id="17" fill="hold">
                            <p:stCondLst>
                              <p:cond delay="4600"/>
                            </p:stCondLst>
                            <p:childTnLst>
                              <p:par>
                                <p:cTn id="18" presetID="23" presetClass="entr" presetSubtype="16" fill="hold" nodeType="afterEffect">
                                  <p:stCondLst>
                                    <p:cond delay="0"/>
                                  </p:stCondLst>
                                  <p:childTnLst>
                                    <p:set>
                                      <p:cBhvr>
                                        <p:cTn id="19" dur="1" fill="hold">
                                          <p:stCondLst>
                                            <p:cond delay="0"/>
                                          </p:stCondLst>
                                        </p:cTn>
                                        <p:tgtEl>
                                          <p:spTgt spid="609"/>
                                        </p:tgtEl>
                                        <p:attrNameLst>
                                          <p:attrName>style.visibility</p:attrName>
                                        </p:attrNameLst>
                                      </p:cBhvr>
                                      <p:to>
                                        <p:strVal val="visible"/>
                                      </p:to>
                                    </p:set>
                                    <p:anim calcmode="lin" valueType="num">
                                      <p:cBhvr additive="base">
                                        <p:cTn id="20" dur="3500"/>
                                        <p:tgtEl>
                                          <p:spTgt spid="609"/>
                                        </p:tgtEl>
                                        <p:attrNameLst>
                                          <p:attrName>ppt_w</p:attrName>
                                        </p:attrNameLst>
                                      </p:cBhvr>
                                      <p:tavLst>
                                        <p:tav tm="0">
                                          <p:val>
                                            <p:strVal val="0"/>
                                          </p:val>
                                        </p:tav>
                                        <p:tav tm="100000">
                                          <p:val>
                                            <p:strVal val="#ppt_w"/>
                                          </p:val>
                                        </p:tav>
                                      </p:tavLst>
                                    </p:anim>
                                    <p:anim calcmode="lin" valueType="num">
                                      <p:cBhvr additive="base">
                                        <p:cTn id="21" dur="3500"/>
                                        <p:tgtEl>
                                          <p:spTgt spid="609"/>
                                        </p:tgtEl>
                                        <p:attrNameLst>
                                          <p:attrName>ppt_h</p:attrName>
                                        </p:attrNameLst>
                                      </p:cBhvr>
                                      <p:tavLst>
                                        <p:tav tm="0">
                                          <p:val>
                                            <p:strVal val="0"/>
                                          </p:val>
                                        </p:tav>
                                        <p:tav tm="100000">
                                          <p:val>
                                            <p:strVal val="#ppt_h"/>
                                          </p:val>
                                        </p:tav>
                                      </p:tavLst>
                                    </p:anim>
                                  </p:childTnLst>
                                </p:cTn>
                              </p:par>
                            </p:childTnLst>
                          </p:cTn>
                        </p:par>
                        <p:par>
                          <p:cTn id="22" fill="hold">
                            <p:stCondLst>
                              <p:cond delay="8100"/>
                            </p:stCondLst>
                            <p:childTnLst>
                              <p:par>
                                <p:cTn id="23" presetID="10" presetClass="entr" presetSubtype="0" fill="hold" nodeType="afterEffect">
                                  <p:stCondLst>
                                    <p:cond delay="0"/>
                                  </p:stCondLst>
                                  <p:childTnLst>
                                    <p:set>
                                      <p:cBhvr>
                                        <p:cTn id="24" dur="1" fill="hold">
                                          <p:stCondLst>
                                            <p:cond delay="0"/>
                                          </p:stCondLst>
                                        </p:cTn>
                                        <p:tgtEl>
                                          <p:spTgt spid="612"/>
                                        </p:tgtEl>
                                        <p:attrNameLst>
                                          <p:attrName>style.visibility</p:attrName>
                                        </p:attrNameLst>
                                      </p:cBhvr>
                                      <p:to>
                                        <p:strVal val="visible"/>
                                      </p:to>
                                    </p:set>
                                    <p:animEffect transition="in" filter="fade">
                                      <p:cBhvr>
                                        <p:cTn id="25" dur="3500"/>
                                        <p:tgtEl>
                                          <p:spTgt spid="612"/>
                                        </p:tgtEl>
                                      </p:cBhvr>
                                    </p:animEffect>
                                  </p:childTnLst>
                                </p:cTn>
                              </p:par>
                            </p:childTnLst>
                          </p:cTn>
                        </p:par>
                        <p:par>
                          <p:cTn id="26" fill="hold">
                            <p:stCondLst>
                              <p:cond delay="11600"/>
                            </p:stCondLst>
                            <p:childTnLst>
                              <p:par>
                                <p:cTn id="27" presetID="2" presetClass="entr" presetSubtype="4" fill="hold" nodeType="afterEffect">
                                  <p:stCondLst>
                                    <p:cond delay="0"/>
                                  </p:stCondLst>
                                  <p:childTnLst>
                                    <p:set>
                                      <p:cBhvr>
                                        <p:cTn id="28" dur="1" fill="hold">
                                          <p:stCondLst>
                                            <p:cond delay="0"/>
                                          </p:stCondLst>
                                        </p:cTn>
                                        <p:tgtEl>
                                          <p:spTgt spid="610"/>
                                        </p:tgtEl>
                                        <p:attrNameLst>
                                          <p:attrName>style.visibility</p:attrName>
                                        </p:attrNameLst>
                                      </p:cBhvr>
                                      <p:to>
                                        <p:strVal val="visible"/>
                                      </p:to>
                                    </p:set>
                                    <p:anim calcmode="lin" valueType="num">
                                      <p:cBhvr additive="base">
                                        <p:cTn id="29" dur="3500"/>
                                        <p:tgtEl>
                                          <p:spTgt spid="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5"/>
          <p:cNvSpPr txBox="1">
            <a:spLocks noGrp="1"/>
          </p:cNvSpPr>
          <p:nvPr>
            <p:ph type="body" idx="2"/>
          </p:nvPr>
        </p:nvSpPr>
        <p:spPr>
          <a:xfrm>
            <a:off x="859325" y="1050500"/>
            <a:ext cx="5859900" cy="1782600"/>
          </a:xfrm>
          <a:prstGeom prst="rect">
            <a:avLst/>
          </a:prstGeom>
          <a:noFill/>
          <a:ln w="38100" cap="flat" cmpd="sng">
            <a:solidFill>
              <a:srgbClr val="00FF00"/>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300"/>
              <a:buNone/>
            </a:pPr>
            <a:r>
              <a:rPr lang="pl" sz="1600" b="1">
                <a:solidFill>
                  <a:srgbClr val="FF9900"/>
                </a:solidFill>
                <a:latin typeface="Georgia"/>
                <a:ea typeface="Georgia"/>
                <a:cs typeface="Georgia"/>
                <a:sym typeface="Georgia"/>
              </a:rPr>
              <a:t>Vaduz ist das pulsierende Herz inmitten von Liechtenstein. Die Fussgängerzone vom Regierungsviertel bis zum Vaduzer Rathaus ist verkehrsfei. Geschichte, moderne Kunst, historische Sammlungen, Gastgärten, Restaurants, Fachgeschäfte: Alles im Herzen von Vaduz. </a:t>
            </a:r>
            <a:endParaRPr sz="1600" b="1">
              <a:solidFill>
                <a:srgbClr val="FF9900"/>
              </a:solidFill>
              <a:latin typeface="Georgia"/>
              <a:ea typeface="Georgia"/>
              <a:cs typeface="Georgia"/>
              <a:sym typeface="Georgia"/>
            </a:endParaRPr>
          </a:p>
        </p:txBody>
      </p:sp>
      <p:sp>
        <p:nvSpPr>
          <p:cNvPr id="618" name="Google Shape;618;p85"/>
          <p:cNvSpPr txBox="1"/>
          <p:nvPr/>
        </p:nvSpPr>
        <p:spPr>
          <a:xfrm>
            <a:off x="1627425" y="411875"/>
            <a:ext cx="5645700" cy="415500"/>
          </a:xfrm>
          <a:prstGeom prst="rect">
            <a:avLst/>
          </a:prstGeom>
          <a:noFill/>
          <a:ln w="28575" cap="flat" cmpd="sng">
            <a:solidFill>
              <a:srgbClr val="1155CC"/>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 sz="1500" b="1" i="0" u="none" strike="noStrike" cap="none">
                <a:solidFill>
                  <a:srgbClr val="FFFF00"/>
                </a:solidFill>
                <a:latin typeface="Georgia"/>
                <a:ea typeface="Georgia"/>
                <a:cs typeface="Georgia"/>
                <a:sym typeface="Georgia"/>
              </a:rPr>
              <a:t>          Vaduz - die schöne Hauptstadt Liechtensteins</a:t>
            </a:r>
            <a:endParaRPr sz="1500" b="1" i="0" u="none" strike="noStrike" cap="none">
              <a:solidFill>
                <a:srgbClr val="FFFF00"/>
              </a:solidFill>
              <a:latin typeface="Georgia"/>
              <a:ea typeface="Georgia"/>
              <a:cs typeface="Georgia"/>
              <a:sym typeface="Georgia"/>
            </a:endParaRPr>
          </a:p>
        </p:txBody>
      </p:sp>
      <p:sp>
        <p:nvSpPr>
          <p:cNvPr id="619" name="Google Shape;619;p85"/>
          <p:cNvSpPr txBox="1"/>
          <p:nvPr/>
        </p:nvSpPr>
        <p:spPr>
          <a:xfrm>
            <a:off x="1788150" y="2935525"/>
            <a:ext cx="6218400" cy="1569900"/>
          </a:xfrm>
          <a:prstGeom prst="rect">
            <a:avLst/>
          </a:prstGeom>
          <a:noFill/>
          <a:ln w="28575" cap="flat" cmpd="sng">
            <a:solidFill>
              <a:srgbClr val="FF0000"/>
            </a:solidFill>
            <a:prstDash val="lg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l" sz="1800" b="1" i="0" u="none" strike="noStrike" cap="none">
                <a:solidFill>
                  <a:schemeClr val="accent4"/>
                </a:solidFill>
                <a:latin typeface="Source Sans Pro"/>
                <a:ea typeface="Source Sans Pro"/>
                <a:cs typeface="Source Sans Pro"/>
                <a:sym typeface="Source Sans Pro"/>
              </a:rPr>
              <a:t>Vaduz to bijące serce w środku Liechtensteinu. Strefa dla pieszych od dzielnicy rządowej do ratusza Vaduz jest wolna od ruchu. Historia, sztuka współczesna, kolekcje historyczne, ogrody dla gości, restauracje, sklepy : wszystko w sercu Vaduz.</a:t>
            </a:r>
            <a:endParaRPr sz="1800" b="1" i="0" u="none" strike="noStrike" cap="none">
              <a:solidFill>
                <a:schemeClr val="accent4"/>
              </a:solidFill>
              <a:latin typeface="Source Sans Pro"/>
              <a:ea typeface="Source Sans Pro"/>
              <a:cs typeface="Source Sans Pro"/>
              <a:sym typeface="Source Sans Pro"/>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3000"/>
                                        <p:tgtEl>
                                          <p:spTgt spid="6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17"/>
                                        </p:tgtEl>
                                        <p:attrNameLst>
                                          <p:attrName>style.visibility</p:attrName>
                                        </p:attrNameLst>
                                      </p:cBhvr>
                                      <p:to>
                                        <p:strVal val="visible"/>
                                      </p:to>
                                    </p:set>
                                    <p:anim calcmode="lin" valueType="num">
                                      <p:cBhvr additive="base">
                                        <p:cTn id="12" dur="3000"/>
                                        <p:tgtEl>
                                          <p:spTgt spid="61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19"/>
                                        </p:tgtEl>
                                        <p:attrNameLst>
                                          <p:attrName>style.visibility</p:attrName>
                                        </p:attrNameLst>
                                      </p:cBhvr>
                                      <p:to>
                                        <p:strVal val="visible"/>
                                      </p:to>
                                    </p:set>
                                    <p:anim calcmode="lin" valueType="num">
                                      <p:cBhvr additive="base">
                                        <p:cTn id="17" dur="1000"/>
                                        <p:tgtEl>
                                          <p:spTgt spid="619"/>
                                        </p:tgtEl>
                                        <p:attrNameLst>
                                          <p:attrName>ppt_w</p:attrName>
                                        </p:attrNameLst>
                                      </p:cBhvr>
                                      <p:tavLst>
                                        <p:tav tm="0">
                                          <p:val>
                                            <p:strVal val="0"/>
                                          </p:val>
                                        </p:tav>
                                        <p:tav tm="100000">
                                          <p:val>
                                            <p:strVal val="#ppt_w"/>
                                          </p:val>
                                        </p:tav>
                                      </p:tavLst>
                                    </p:anim>
                                    <p:anim calcmode="lin" valueType="num">
                                      <p:cBhvr additive="base">
                                        <p:cTn id="18" dur="1000"/>
                                        <p:tgtEl>
                                          <p:spTgt spid="6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86"/>
          <p:cNvPicPr preferRelativeResize="0"/>
          <p:nvPr/>
        </p:nvPicPr>
        <p:blipFill rotWithShape="1">
          <a:blip r:embed="rId3">
            <a:alphaModFix amt="97000"/>
          </a:blip>
          <a:srcRect/>
          <a:stretch/>
        </p:blipFill>
        <p:spPr>
          <a:xfrm rot="261677">
            <a:off x="440875" y="3057525"/>
            <a:ext cx="2590800" cy="1762125"/>
          </a:xfrm>
          <a:prstGeom prst="rect">
            <a:avLst/>
          </a:prstGeom>
          <a:noFill/>
          <a:ln w="19050" cap="flat" cmpd="sng">
            <a:solidFill>
              <a:srgbClr val="CC0000"/>
            </a:solidFill>
            <a:prstDash val="dash"/>
            <a:round/>
            <a:headEnd type="none" w="sm" len="sm"/>
            <a:tailEnd type="none" w="sm" len="sm"/>
          </a:ln>
          <a:effectLst>
            <a:outerShdw blurRad="114300" dist="57150" dir="5400000" algn="bl" rotWithShape="0">
              <a:srgbClr val="000000">
                <a:alpha val="49803"/>
              </a:srgbClr>
            </a:outerShdw>
          </a:effectLst>
        </p:spPr>
      </p:pic>
      <p:pic>
        <p:nvPicPr>
          <p:cNvPr id="625" name="Google Shape;625;p86"/>
          <p:cNvPicPr preferRelativeResize="0"/>
          <p:nvPr/>
        </p:nvPicPr>
        <p:blipFill rotWithShape="1">
          <a:blip r:embed="rId4">
            <a:alphaModFix/>
          </a:blip>
          <a:srcRect/>
          <a:stretch/>
        </p:blipFill>
        <p:spPr>
          <a:xfrm rot="335596">
            <a:off x="6142475" y="3209925"/>
            <a:ext cx="2457450" cy="1609725"/>
          </a:xfrm>
          <a:prstGeom prst="rect">
            <a:avLst/>
          </a:prstGeom>
          <a:noFill/>
          <a:ln w="28575" cap="flat" cmpd="sng">
            <a:solidFill>
              <a:srgbClr val="4DB232"/>
            </a:solidFill>
            <a:prstDash val="lgDashDot"/>
            <a:round/>
            <a:headEnd type="none" w="sm" len="sm"/>
            <a:tailEnd type="none" w="sm" len="sm"/>
          </a:ln>
        </p:spPr>
      </p:pic>
      <p:pic>
        <p:nvPicPr>
          <p:cNvPr id="626" name="Google Shape;626;p86"/>
          <p:cNvPicPr preferRelativeResize="0"/>
          <p:nvPr/>
        </p:nvPicPr>
        <p:blipFill rotWithShape="1">
          <a:blip r:embed="rId5">
            <a:alphaModFix amt="92000"/>
          </a:blip>
          <a:srcRect/>
          <a:stretch/>
        </p:blipFill>
        <p:spPr>
          <a:xfrm>
            <a:off x="3333750" y="3162300"/>
            <a:ext cx="2476500" cy="1657350"/>
          </a:xfrm>
          <a:prstGeom prst="rect">
            <a:avLst/>
          </a:prstGeom>
          <a:noFill/>
          <a:ln w="76200" cap="flat" cmpd="sng">
            <a:solidFill>
              <a:schemeClr val="accent3"/>
            </a:solidFill>
            <a:prstDash val="dash"/>
            <a:round/>
            <a:headEnd type="none" w="sm" len="sm"/>
            <a:tailEnd type="none" w="sm" len="sm"/>
          </a:ln>
          <a:effectLst>
            <a:outerShdw blurRad="57150" dist="66675" dir="5400000" algn="bl" rotWithShape="0">
              <a:srgbClr val="D9EAD3">
                <a:alpha val="49803"/>
              </a:srgbClr>
            </a:outerShdw>
          </a:effectLst>
        </p:spPr>
      </p:pic>
      <p:pic>
        <p:nvPicPr>
          <p:cNvPr id="627" name="Google Shape;627;p86"/>
          <p:cNvPicPr preferRelativeResize="0"/>
          <p:nvPr/>
        </p:nvPicPr>
        <p:blipFill rotWithShape="1">
          <a:blip r:embed="rId6">
            <a:alphaModFix amt="95000"/>
          </a:blip>
          <a:srcRect/>
          <a:stretch/>
        </p:blipFill>
        <p:spPr>
          <a:xfrm rot="-1215766">
            <a:off x="6365400" y="1691425"/>
            <a:ext cx="2266950" cy="971550"/>
          </a:xfrm>
          <a:prstGeom prst="rect">
            <a:avLst/>
          </a:prstGeom>
          <a:noFill/>
          <a:ln w="28575" cap="flat" cmpd="sng">
            <a:solidFill>
              <a:schemeClr val="accent4"/>
            </a:solidFill>
            <a:prstDash val="dot"/>
            <a:round/>
            <a:headEnd type="none" w="sm" len="sm"/>
            <a:tailEnd type="none" w="sm" len="sm"/>
          </a:ln>
          <a:effectLst>
            <a:outerShdw blurRad="57150" dist="38100" dir="4200000" algn="bl" rotWithShape="0">
              <a:srgbClr val="000000">
                <a:alpha val="49803"/>
              </a:srgbClr>
            </a:outerShdw>
          </a:effectLst>
        </p:spPr>
      </p:pic>
      <p:pic>
        <p:nvPicPr>
          <p:cNvPr id="628" name="Google Shape;628;p86"/>
          <p:cNvPicPr preferRelativeResize="0"/>
          <p:nvPr/>
        </p:nvPicPr>
        <p:blipFill rotWithShape="1">
          <a:blip r:embed="rId7">
            <a:alphaModFix amt="94000"/>
          </a:blip>
          <a:srcRect/>
          <a:stretch/>
        </p:blipFill>
        <p:spPr>
          <a:xfrm rot="432933">
            <a:off x="3809100" y="1297625"/>
            <a:ext cx="2133600" cy="1600200"/>
          </a:xfrm>
          <a:prstGeom prst="rect">
            <a:avLst/>
          </a:prstGeom>
          <a:noFill/>
          <a:ln w="38100" cap="flat" cmpd="sng">
            <a:solidFill>
              <a:srgbClr val="FF00FF"/>
            </a:solidFill>
            <a:prstDash val="dot"/>
            <a:round/>
            <a:headEnd type="none" w="sm" len="sm"/>
            <a:tailEnd type="none" w="sm" len="sm"/>
          </a:ln>
          <a:effectLst>
            <a:outerShdw blurRad="57150" dist="66675" dir="4680000" algn="bl" rotWithShape="0">
              <a:srgbClr val="000000">
                <a:alpha val="49803"/>
              </a:srgbClr>
            </a:outerShdw>
          </a:effectLst>
        </p:spPr>
      </p:pic>
      <p:pic>
        <p:nvPicPr>
          <p:cNvPr id="629" name="Google Shape;629;p86"/>
          <p:cNvPicPr preferRelativeResize="0"/>
          <p:nvPr/>
        </p:nvPicPr>
        <p:blipFill rotWithShape="1">
          <a:blip r:embed="rId8">
            <a:alphaModFix amt="98000"/>
          </a:blip>
          <a:srcRect/>
          <a:stretch/>
        </p:blipFill>
        <p:spPr>
          <a:xfrm rot="-298175">
            <a:off x="342250" y="1297625"/>
            <a:ext cx="3076575" cy="1447800"/>
          </a:xfrm>
          <a:prstGeom prst="rect">
            <a:avLst/>
          </a:prstGeom>
          <a:noFill/>
          <a:ln w="38100" cap="flat" cmpd="sng">
            <a:solidFill>
              <a:srgbClr val="00FF00"/>
            </a:solidFill>
            <a:prstDash val="solid"/>
            <a:round/>
            <a:headEnd type="none" w="sm" len="sm"/>
            <a:tailEnd type="none" w="sm" len="sm"/>
          </a:ln>
          <a:effectLst>
            <a:outerShdw blurRad="57150" dist="47625" dir="5400000" algn="bl" rotWithShape="0">
              <a:srgbClr val="000000">
                <a:alpha val="73725"/>
              </a:srgbClr>
            </a:outerShdw>
          </a:effectLst>
        </p:spPr>
      </p:pic>
      <p:sp>
        <p:nvSpPr>
          <p:cNvPr id="630" name="Google Shape;630;p86"/>
          <p:cNvSpPr txBox="1"/>
          <p:nvPr/>
        </p:nvSpPr>
        <p:spPr>
          <a:xfrm>
            <a:off x="2876700" y="331500"/>
            <a:ext cx="3390600" cy="5223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 sz="1400" b="0" i="0" u="none" strike="noStrike" cap="none">
                <a:solidFill>
                  <a:srgbClr val="000000"/>
                </a:solidFill>
                <a:latin typeface="Calibri"/>
                <a:ea typeface="Calibri"/>
                <a:cs typeface="Calibri"/>
                <a:sym typeface="Calibri"/>
              </a:rPr>
              <a:t>                        </a:t>
            </a:r>
            <a:r>
              <a:rPr lang="pl" sz="1700" b="1" i="0" u="none" strike="noStrike" cap="none">
                <a:solidFill>
                  <a:srgbClr val="FF0000"/>
                </a:solidFill>
                <a:latin typeface="Calibri"/>
                <a:ea typeface="Calibri"/>
                <a:cs typeface="Calibri"/>
                <a:sym typeface="Calibri"/>
              </a:rPr>
              <a:t>Vaduz-Fotos</a:t>
            </a:r>
            <a:endParaRPr sz="1700" b="1" i="0" u="none" strike="noStrike" cap="none">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5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2500"/>
                                        <p:tgtEl>
                                          <p:spTgt spid="6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29"/>
                                        </p:tgtEl>
                                        <p:attrNameLst>
                                          <p:attrName>style.visibility</p:attrName>
                                        </p:attrNameLst>
                                      </p:cBhvr>
                                      <p:to>
                                        <p:strVal val="visible"/>
                                      </p:to>
                                    </p:set>
                                    <p:anim calcmode="lin" valueType="num">
                                      <p:cBhvr additive="base">
                                        <p:cTn id="12" dur="2000"/>
                                        <p:tgtEl>
                                          <p:spTgt spid="629"/>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24"/>
                                        </p:tgtEl>
                                        <p:attrNameLst>
                                          <p:attrName>style.visibility</p:attrName>
                                        </p:attrNameLst>
                                      </p:cBhvr>
                                      <p:to>
                                        <p:strVal val="visible"/>
                                      </p:to>
                                    </p:set>
                                    <p:anim calcmode="lin" valueType="num">
                                      <p:cBhvr additive="base">
                                        <p:cTn id="15" dur="1000"/>
                                        <p:tgtEl>
                                          <p:spTgt spid="6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628"/>
                                        </p:tgtEl>
                                        <p:attrNameLst>
                                          <p:attrName>style.visibility</p:attrName>
                                        </p:attrNameLst>
                                      </p:cBhvr>
                                      <p:to>
                                        <p:strVal val="visible"/>
                                      </p:to>
                                    </p:set>
                                    <p:anim calcmode="lin" valueType="num">
                                      <p:cBhvr additive="base">
                                        <p:cTn id="20" dur="1000"/>
                                        <p:tgtEl>
                                          <p:spTgt spid="628"/>
                                        </p:tgtEl>
                                        <p:attrNameLst>
                                          <p:attrName>ppt_x</p:attrName>
                                        </p:attrNameLst>
                                      </p:cBhvr>
                                      <p:tavLst>
                                        <p:tav tm="0">
                                          <p:val>
                                            <p:strVal val="#ppt_x+1"/>
                                          </p:val>
                                        </p:tav>
                                        <p:tav tm="100000">
                                          <p:val>
                                            <p:strVal val="#ppt_x"/>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626"/>
                                        </p:tgtEl>
                                        <p:attrNameLst>
                                          <p:attrName>style.visibility</p:attrName>
                                        </p:attrNameLst>
                                      </p:cBhvr>
                                      <p:to>
                                        <p:strVal val="visible"/>
                                      </p:to>
                                    </p:set>
                                    <p:anim calcmode="lin" valueType="num">
                                      <p:cBhvr additive="base">
                                        <p:cTn id="24" dur="2500"/>
                                        <p:tgtEl>
                                          <p:spTgt spid="626"/>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27"/>
                                        </p:tgtEl>
                                        <p:attrNameLst>
                                          <p:attrName>style.visibility</p:attrName>
                                        </p:attrNameLst>
                                      </p:cBhvr>
                                      <p:to>
                                        <p:strVal val="visible"/>
                                      </p:to>
                                    </p:set>
                                    <p:anim calcmode="lin" valueType="num">
                                      <p:cBhvr additive="base">
                                        <p:cTn id="29" dur="1000"/>
                                        <p:tgtEl>
                                          <p:spTgt spid="627"/>
                                        </p:tgtEl>
                                        <p:attrNameLst>
                                          <p:attrName>ppt_w</p:attrName>
                                        </p:attrNameLst>
                                      </p:cBhvr>
                                      <p:tavLst>
                                        <p:tav tm="0">
                                          <p:val>
                                            <p:strVal val="0"/>
                                          </p:val>
                                        </p:tav>
                                        <p:tav tm="100000">
                                          <p:val>
                                            <p:strVal val="#ppt_w"/>
                                          </p:val>
                                        </p:tav>
                                      </p:tavLst>
                                    </p:anim>
                                    <p:anim calcmode="lin" valueType="num">
                                      <p:cBhvr additive="base">
                                        <p:cTn id="30" dur="1000"/>
                                        <p:tgtEl>
                                          <p:spTgt spid="627"/>
                                        </p:tgtEl>
                                        <p:attrNameLst>
                                          <p:attrName>ppt_h</p:attrName>
                                        </p:attrNameLst>
                                      </p:cBhvr>
                                      <p:tavLst>
                                        <p:tav tm="0">
                                          <p:val>
                                            <p:strVal val="0"/>
                                          </p:val>
                                        </p:tav>
                                        <p:tav tm="100000">
                                          <p:val>
                                            <p:strVal val="#ppt_h"/>
                                          </p:val>
                                        </p:tav>
                                      </p:tavLst>
                                    </p:anim>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0925" y="210975"/>
            <a:ext cx="8739927" cy="4721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path path="circle">
            <a:fillToRect l="50000" t="50000" r="50000" b="50000"/>
          </a:path>
          <a:tileRect/>
        </a:gradFill>
        <a:effectLst/>
      </p:bgPr>
    </p:bg>
    <p:spTree>
      <p:nvGrpSpPr>
        <p:cNvPr id="1" name="Shape 641"/>
        <p:cNvGrpSpPr/>
        <p:nvPr/>
      </p:nvGrpSpPr>
      <p:grpSpPr>
        <a:xfrm>
          <a:off x="0" y="0"/>
          <a:ext cx="0" cy="0"/>
          <a:chOff x="0" y="0"/>
          <a:chExt cx="0" cy="0"/>
        </a:xfrm>
      </p:grpSpPr>
      <p:sp>
        <p:nvSpPr>
          <p:cNvPr id="642" name="Google Shape;642;p88"/>
          <p:cNvSpPr txBox="1">
            <a:spLocks noGrp="1"/>
          </p:cNvSpPr>
          <p:nvPr>
            <p:ph type="title"/>
          </p:nvPr>
        </p:nvSpPr>
        <p:spPr>
          <a:xfrm>
            <a:off x="1544250" y="501950"/>
            <a:ext cx="6321600" cy="635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5031"/>
              <a:buNone/>
            </a:pPr>
            <a:r>
              <a:rPr lang="pl" sz="2666">
                <a:solidFill>
                  <a:srgbClr val="000000"/>
                </a:solidFill>
                <a:latin typeface="Roboto"/>
                <a:ea typeface="Roboto"/>
                <a:cs typeface="Roboto"/>
                <a:sym typeface="Roboto"/>
              </a:rPr>
              <a:t>                           </a:t>
            </a:r>
            <a:r>
              <a:rPr lang="pl" sz="2888">
                <a:solidFill>
                  <a:srgbClr val="000000"/>
                </a:solidFill>
                <a:latin typeface="Roboto"/>
                <a:ea typeface="Roboto"/>
                <a:cs typeface="Roboto"/>
                <a:sym typeface="Roboto"/>
              </a:rPr>
              <a:t>Ö</a:t>
            </a:r>
            <a:r>
              <a:rPr lang="pl"/>
              <a:t>sterreich </a:t>
            </a:r>
            <a:endParaRPr/>
          </a:p>
        </p:txBody>
      </p:sp>
      <p:sp>
        <p:nvSpPr>
          <p:cNvPr id="643" name="Google Shape;643;p88"/>
          <p:cNvSpPr txBox="1">
            <a:spLocks noGrp="1"/>
          </p:cNvSpPr>
          <p:nvPr>
            <p:ph type="body" idx="1"/>
          </p:nvPr>
        </p:nvSpPr>
        <p:spPr>
          <a:xfrm>
            <a:off x="1110300" y="1264988"/>
            <a:ext cx="6321600" cy="237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pl" b="1"/>
              <a:t>Das Land liegt im Herzen Europas,also in Mitteleuropa. Es z</a:t>
            </a:r>
            <a:r>
              <a:rPr lang="pl" sz="1900" b="1">
                <a:solidFill>
                  <a:srgbClr val="000000"/>
                </a:solidFill>
                <a:latin typeface="Roboto"/>
                <a:ea typeface="Roboto"/>
                <a:cs typeface="Roboto"/>
                <a:sym typeface="Roboto"/>
              </a:rPr>
              <a:t>ählt 8 Millionen Einwohner.</a:t>
            </a:r>
            <a:r>
              <a:rPr lang="pl" sz="1966" b="1">
                <a:latin typeface="Roboto"/>
                <a:ea typeface="Roboto"/>
                <a:cs typeface="Roboto"/>
                <a:sym typeface="Roboto"/>
              </a:rPr>
              <a:t>Österreich besteht aus 9 Bundesl</a:t>
            </a:r>
            <a:r>
              <a:rPr lang="pl" sz="1900" b="1">
                <a:solidFill>
                  <a:srgbClr val="000000"/>
                </a:solidFill>
                <a:latin typeface="Roboto"/>
                <a:ea typeface="Roboto"/>
                <a:cs typeface="Roboto"/>
                <a:sym typeface="Roboto"/>
              </a:rPr>
              <a:t>ändern. Der L</a:t>
            </a:r>
            <a:r>
              <a:rPr lang="pl" sz="1700" b="1">
                <a:solidFill>
                  <a:srgbClr val="000000"/>
                </a:solidFill>
                <a:latin typeface="Roboto"/>
                <a:ea typeface="Roboto"/>
                <a:cs typeface="Roboto"/>
                <a:sym typeface="Roboto"/>
              </a:rPr>
              <a:t>ängste Fluss ist die Donau.Das ist ein kleines, </a:t>
            </a:r>
            <a:r>
              <a:rPr lang="pl" b="1">
                <a:solidFill>
                  <a:srgbClr val="000000"/>
                </a:solidFill>
                <a:latin typeface="Roboto"/>
                <a:ea typeface="Roboto"/>
                <a:cs typeface="Roboto"/>
                <a:sym typeface="Roboto"/>
              </a:rPr>
              <a:t>aber sch</a:t>
            </a:r>
            <a:r>
              <a:rPr lang="pl" sz="1700" b="1">
                <a:solidFill>
                  <a:srgbClr val="000000"/>
                </a:solidFill>
                <a:latin typeface="Roboto"/>
                <a:ea typeface="Roboto"/>
                <a:cs typeface="Roboto"/>
                <a:sym typeface="Roboto"/>
              </a:rPr>
              <a:t>önes Land.Die Hauptstadt von</a:t>
            </a:r>
            <a:r>
              <a:rPr lang="pl" sz="1500" b="1">
                <a:solidFill>
                  <a:srgbClr val="000000"/>
                </a:solidFill>
                <a:latin typeface="Roboto"/>
                <a:ea typeface="Roboto"/>
                <a:cs typeface="Roboto"/>
                <a:sym typeface="Roboto"/>
              </a:rPr>
              <a:t> </a:t>
            </a:r>
            <a:r>
              <a:rPr lang="pl" sz="1866" b="1">
                <a:latin typeface="Roboto"/>
                <a:ea typeface="Roboto"/>
                <a:cs typeface="Roboto"/>
                <a:sym typeface="Roboto"/>
              </a:rPr>
              <a:t>Österreich hei</a:t>
            </a:r>
            <a:r>
              <a:rPr lang="pl" b="1">
                <a:solidFill>
                  <a:srgbClr val="000000"/>
                </a:solidFill>
                <a:latin typeface="Roboto"/>
                <a:ea typeface="Roboto"/>
                <a:cs typeface="Roboto"/>
                <a:sym typeface="Roboto"/>
              </a:rPr>
              <a:t>βt Wien.</a:t>
            </a:r>
            <a:endParaRPr sz="5600" b="1">
              <a:solidFill>
                <a:srgbClr val="000000"/>
              </a:solidFill>
            </a:endParaRPr>
          </a:p>
        </p:txBody>
      </p:sp>
      <p:sp>
        <p:nvSpPr>
          <p:cNvPr id="644" name="Google Shape;644;p88"/>
          <p:cNvSpPr txBox="1"/>
          <p:nvPr/>
        </p:nvSpPr>
        <p:spPr>
          <a:xfrm>
            <a:off x="1411200" y="2934050"/>
            <a:ext cx="57198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 sz="1400" b="1" i="0" u="none" strike="noStrike" cap="none">
                <a:solidFill>
                  <a:srgbClr val="000000"/>
                </a:solidFill>
                <a:latin typeface="Lato"/>
                <a:ea typeface="Lato"/>
                <a:cs typeface="Lato"/>
                <a:sym typeface="Lato"/>
              </a:rPr>
              <a:t>Kraj leży w sercu Europy czyli w Europie Środkowej. Liczy 8 milionów mieszkańców.Austria składa się z 9 landów.Najdłuższą rzeką jest Dunaj.To jest mały ale piękny kraj.Stolicą Austrii jest Wiedeń.</a:t>
            </a:r>
            <a:endParaRPr sz="1400" b="1" i="0" u="none" strike="noStrike" cap="none">
              <a:solidFill>
                <a:srgbClr val="000000"/>
              </a:solidFill>
              <a:latin typeface="Lato"/>
              <a:ea typeface="Lato"/>
              <a:cs typeface="Lato"/>
              <a:sym typeface="Lato"/>
            </a:endParaRPr>
          </a:p>
        </p:txBody>
      </p:sp>
      <p:pic>
        <p:nvPicPr>
          <p:cNvPr id="645" name="Google Shape;645;p88"/>
          <p:cNvPicPr preferRelativeResize="0"/>
          <p:nvPr/>
        </p:nvPicPr>
        <p:blipFill rotWithShape="1">
          <a:blip r:embed="rId3" cstate="email">
            <a:alphaModFix amt="91000"/>
            <a:extLst>
              <a:ext uri="{28A0092B-C50C-407E-A947-70E740481C1C}">
                <a14:useLocalDpi xmlns:a14="http://schemas.microsoft.com/office/drawing/2010/main"/>
              </a:ext>
            </a:extLst>
          </a:blip>
          <a:srcRect/>
          <a:stretch/>
        </p:blipFill>
        <p:spPr>
          <a:xfrm>
            <a:off x="1411200" y="3842949"/>
            <a:ext cx="1591875" cy="1058428"/>
          </a:xfrm>
          <a:prstGeom prst="rect">
            <a:avLst/>
          </a:prstGeom>
          <a:noFill/>
          <a:ln>
            <a:noFill/>
          </a:ln>
          <a:effectLst>
            <a:outerShdw blurRad="128588" dist="38100" dir="5640000" algn="bl" rotWithShape="0">
              <a:srgbClr val="000000">
                <a:alpha val="45882"/>
              </a:srgbClr>
            </a:outerShdw>
            <a:reflection stA="90000" endPos="30000" dist="57150" dir="5400000" fadeDir="5400012" sy="-100000" algn="bl" rotWithShape="0"/>
          </a:effectLst>
        </p:spPr>
      </p:pic>
      <p:pic>
        <p:nvPicPr>
          <p:cNvPr id="646" name="Google Shape;646;p88"/>
          <p:cNvPicPr preferRelativeResize="0"/>
          <p:nvPr/>
        </p:nvPicPr>
        <p:blipFill rotWithShape="1">
          <a:blip r:embed="rId4">
            <a:alphaModFix/>
          </a:blip>
          <a:srcRect/>
          <a:stretch/>
        </p:blipFill>
        <p:spPr>
          <a:xfrm>
            <a:off x="7732800" y="3460288"/>
            <a:ext cx="1219200" cy="1285875"/>
          </a:xfrm>
          <a:prstGeom prst="rect">
            <a:avLst/>
          </a:prstGeom>
          <a:noFill/>
          <a:ln>
            <a:noFill/>
          </a:ln>
          <a:effectLst>
            <a:outerShdw blurRad="57150" dist="66675" dir="5400000" algn="bl" rotWithShape="0">
              <a:srgbClr val="000000">
                <a:alpha val="53725"/>
              </a:srgbClr>
            </a:outerShdw>
            <a:reflection stA="98000" endPos="30000" dist="38100" dir="5400000" fadeDir="5400012" sy="-100000" algn="bl" rotWithShape="0"/>
          </a:effectLst>
        </p:spPr>
      </p:pic>
      <p:pic>
        <p:nvPicPr>
          <p:cNvPr id="647" name="Google Shape;647;p8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208350" y="3857625"/>
            <a:ext cx="2080269" cy="1285875"/>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1000"/>
                                        <p:tgtEl>
                                          <p:spTgt spid="6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additive="base">
                                        <p:cTn id="12" dur="1000"/>
                                        <p:tgtEl>
                                          <p:spTgt spid="643"/>
                                        </p:tgtEl>
                                        <p:attrNameLst>
                                          <p:attrName>ppt_x</p:attrName>
                                        </p:attrNameLst>
                                      </p:cBhvr>
                                      <p:tavLst>
                                        <p:tav tm="0">
                                          <p:val>
                                            <p:strVal val="#ppt_x+1"/>
                                          </p:val>
                                        </p:tav>
                                        <p:tav tm="100000">
                                          <p:val>
                                            <p:strVal val="#ppt_x"/>
                                          </p:val>
                                        </p:tav>
                                      </p:tavLst>
                                    </p:anim>
                                  </p:childTnLst>
                                </p:cTn>
                              </p:par>
                              <p:par>
                                <p:cTn id="13" presetID="2" presetClass="entr" presetSubtype="8" fill="hold" nodeType="withEffect">
                                  <p:stCondLst>
                                    <p:cond delay="0"/>
                                  </p:stCondLst>
                                  <p:childTnLst>
                                    <p:set>
                                      <p:cBhvr>
                                        <p:cTn id="14" dur="1" fill="hold">
                                          <p:stCondLst>
                                            <p:cond delay="0"/>
                                          </p:stCondLst>
                                        </p:cTn>
                                        <p:tgtEl>
                                          <p:spTgt spid="644"/>
                                        </p:tgtEl>
                                        <p:attrNameLst>
                                          <p:attrName>style.visibility</p:attrName>
                                        </p:attrNameLst>
                                      </p:cBhvr>
                                      <p:to>
                                        <p:strVal val="visible"/>
                                      </p:to>
                                    </p:set>
                                    <p:anim calcmode="lin" valueType="num">
                                      <p:cBhvr additive="base">
                                        <p:cTn id="15" dur="1000"/>
                                        <p:tgtEl>
                                          <p:spTgt spid="644"/>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5"/>
                                        </p:tgtEl>
                                        <p:attrNameLst>
                                          <p:attrName>style.visibility</p:attrName>
                                        </p:attrNameLst>
                                      </p:cBhvr>
                                      <p:to>
                                        <p:strVal val="visible"/>
                                      </p:to>
                                    </p:set>
                                    <p:animEffect transition="in" filter="fade">
                                      <p:cBhvr>
                                        <p:cTn id="20" dur="1700"/>
                                        <p:tgtEl>
                                          <p:spTgt spid="645"/>
                                        </p:tgtEl>
                                      </p:cBhvr>
                                    </p:animEffect>
                                  </p:childTnLst>
                                </p:cTn>
                              </p:par>
                            </p:childTnLst>
                          </p:cTn>
                        </p:par>
                        <p:par>
                          <p:cTn id="21" fill="hold">
                            <p:stCondLst>
                              <p:cond delay="1700"/>
                            </p:stCondLst>
                            <p:childTnLst>
                              <p:par>
                                <p:cTn id="22" presetID="10" presetClass="entr" presetSubtype="0" fill="hold" nodeType="afterEffect">
                                  <p:stCondLst>
                                    <p:cond delay="0"/>
                                  </p:stCondLst>
                                  <p:childTnLst>
                                    <p:set>
                                      <p:cBhvr>
                                        <p:cTn id="23" dur="1" fill="hold">
                                          <p:stCondLst>
                                            <p:cond delay="0"/>
                                          </p:stCondLst>
                                        </p:cTn>
                                        <p:tgtEl>
                                          <p:spTgt spid="647"/>
                                        </p:tgtEl>
                                        <p:attrNameLst>
                                          <p:attrName>style.visibility</p:attrName>
                                        </p:attrNameLst>
                                      </p:cBhvr>
                                      <p:to>
                                        <p:strVal val="visible"/>
                                      </p:to>
                                    </p:set>
                                    <p:animEffect transition="in" filter="fade">
                                      <p:cBhvr>
                                        <p:cTn id="24" dur="1000"/>
                                        <p:tgtEl>
                                          <p:spTgt spid="647"/>
                                        </p:tgtEl>
                                      </p:cBhvr>
                                    </p:animEffect>
                                  </p:childTnLst>
                                </p:cTn>
                              </p:par>
                            </p:childTnLst>
                          </p:cTn>
                        </p:par>
                        <p:par>
                          <p:cTn id="25" fill="hold">
                            <p:stCondLst>
                              <p:cond delay="2700"/>
                            </p:stCondLst>
                            <p:childTnLst>
                              <p:par>
                                <p:cTn id="26" presetID="10" presetClass="entr" presetSubtype="0" fill="hold" nodeType="afterEffect">
                                  <p:stCondLst>
                                    <p:cond delay="0"/>
                                  </p:stCondLst>
                                  <p:childTnLst>
                                    <p:set>
                                      <p:cBhvr>
                                        <p:cTn id="27" dur="1" fill="hold">
                                          <p:stCondLst>
                                            <p:cond delay="0"/>
                                          </p:stCondLst>
                                        </p:cTn>
                                        <p:tgtEl>
                                          <p:spTgt spid="646"/>
                                        </p:tgtEl>
                                        <p:attrNameLst>
                                          <p:attrName>style.visibility</p:attrName>
                                        </p:attrNameLst>
                                      </p:cBhvr>
                                      <p:to>
                                        <p:strVal val="visible"/>
                                      </p:to>
                                    </p:set>
                                    <p:animEffect transition="in" filter="fade">
                                      <p:cBhvr>
                                        <p:cTn id="28" dur="10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3"/>
          <p:cNvSpPr txBox="1">
            <a:spLocks noGrp="1"/>
          </p:cNvSpPr>
          <p:nvPr>
            <p:ph type="title"/>
          </p:nvPr>
        </p:nvSpPr>
        <p:spPr>
          <a:xfrm>
            <a:off x="-2602325" y="91796"/>
            <a:ext cx="8147100" cy="1237800"/>
          </a:xfrm>
          <a:prstGeom prst="rect">
            <a:avLst/>
          </a:prstGeom>
          <a:noFill/>
          <a:ln>
            <a:noFill/>
          </a:ln>
        </p:spPr>
        <p:txBody>
          <a:bodyPr spcFirstLastPara="1" wrap="square" lIns="91425" tIns="45700" rIns="91425" bIns="45700" anchor="t" anchorCtr="0">
            <a:noAutofit/>
          </a:bodyPr>
          <a:lstStyle/>
          <a:p>
            <a:pPr marL="320040" lvl="0" indent="-373888" algn="r" rtl="0">
              <a:spcBef>
                <a:spcPts val="0"/>
              </a:spcBef>
              <a:spcAft>
                <a:spcPts val="0"/>
              </a:spcAft>
              <a:buSzPts val="5888"/>
              <a:buChar char="*"/>
            </a:pPr>
            <a:r>
              <a:rPr lang="pl">
                <a:solidFill>
                  <a:srgbClr val="7030A0"/>
                </a:solidFill>
              </a:rPr>
              <a:t>Berlin </a:t>
            </a:r>
            <a:endParaRPr>
              <a:solidFill>
                <a:srgbClr val="7030A0"/>
              </a:solidFill>
            </a:endParaRPr>
          </a:p>
        </p:txBody>
      </p:sp>
      <p:sp>
        <p:nvSpPr>
          <p:cNvPr id="360" name="Google Shape;360;p53"/>
          <p:cNvSpPr txBox="1">
            <a:spLocks noGrp="1"/>
          </p:cNvSpPr>
          <p:nvPr>
            <p:ph type="body" idx="1"/>
          </p:nvPr>
        </p:nvSpPr>
        <p:spPr>
          <a:xfrm>
            <a:off x="323528" y="1329612"/>
            <a:ext cx="8640960" cy="3618402"/>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Char char="*"/>
            </a:pPr>
            <a:r>
              <a:rPr lang="pl" b="1" dirty="0">
                <a:solidFill>
                  <a:srgbClr val="31479F"/>
                </a:solidFill>
              </a:rPr>
              <a:t>BERLIN -</a:t>
            </a:r>
            <a:r>
              <a:rPr lang="pl" dirty="0">
                <a:solidFill>
                  <a:srgbClr val="31479F"/>
                </a:solidFill>
              </a:rPr>
              <a:t> ist eine sehr schöne und sehenswerte Stadt. Es zählt 3,4 Millionen Einwohner. Die Stadt liegt an der Spree und wurde im Jahr 1237gegründet. </a:t>
            </a:r>
            <a:r>
              <a:rPr lang="pl" b="1" dirty="0">
                <a:solidFill>
                  <a:srgbClr val="31479F"/>
                </a:solidFill>
              </a:rPr>
              <a:t> </a:t>
            </a:r>
            <a:r>
              <a:rPr lang="pl" dirty="0">
                <a:solidFill>
                  <a:srgbClr val="31479F"/>
                </a:solidFill>
              </a:rPr>
              <a:t>Berlin hat einen Bären im Wappen.</a:t>
            </a:r>
            <a:endParaRPr dirty="0"/>
          </a:p>
          <a:p>
            <a:pPr marL="228600" lvl="0" indent="-182880" algn="l" rtl="0">
              <a:spcBef>
                <a:spcPts val="660"/>
              </a:spcBef>
              <a:spcAft>
                <a:spcPts val="0"/>
              </a:spcAft>
              <a:buSzPts val="2340"/>
              <a:buChar char="*"/>
            </a:pPr>
            <a:r>
              <a:rPr lang="pl" sz="1800" b="1" dirty="0">
                <a:solidFill>
                  <a:srgbClr val="7030A0"/>
                </a:solidFill>
              </a:rPr>
              <a:t>BERLIN-</a:t>
            </a:r>
            <a:r>
              <a:rPr lang="pl" sz="1800" dirty="0">
                <a:solidFill>
                  <a:srgbClr val="7030A0"/>
                </a:solidFill>
              </a:rPr>
              <a:t> jest bardzo pięknym i godnym zobaczenia miastem. Liczy około 3,4 miliona mieszkańców. Miasto leży nad Szprewą i zostało założone w 1237 roku. Berlin ma w herbie  niedźwiedzia.</a:t>
            </a:r>
            <a:endParaRPr dirty="0"/>
          </a:p>
          <a:p>
            <a:pPr marL="228600" lvl="0" indent="0" algn="l" rtl="0">
              <a:spcBef>
                <a:spcPts val="740"/>
              </a:spcBef>
              <a:spcAft>
                <a:spcPts val="0"/>
              </a:spcAft>
              <a:buSzPts val="2860"/>
              <a:buNone/>
            </a:pPr>
            <a:endParaRPr dirty="0"/>
          </a:p>
        </p:txBody>
      </p:sp>
      <p:pic>
        <p:nvPicPr>
          <p:cNvPr id="361" name="Google Shape;361;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18846" y="3421700"/>
            <a:ext cx="1965929" cy="1478925"/>
          </a:xfrm>
          <a:prstGeom prst="rect">
            <a:avLst/>
          </a:prstGeom>
          <a:noFill/>
          <a:ln>
            <a:noFill/>
          </a:ln>
        </p:spPr>
      </p:pic>
      <p:pic>
        <p:nvPicPr>
          <p:cNvPr id="362" name="Google Shape;362;p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8373" y="3528016"/>
            <a:ext cx="2681056" cy="1478409"/>
          </a:xfrm>
          <a:prstGeom prst="rect">
            <a:avLst/>
          </a:prstGeom>
          <a:noFill/>
          <a:ln>
            <a:noFill/>
          </a:ln>
        </p:spPr>
      </p:pic>
      <p:pic>
        <p:nvPicPr>
          <p:cNvPr id="363" name="Google Shape;363;p5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912528" y="3528016"/>
            <a:ext cx="2760955" cy="14578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80CCBC"/>
            </a:gs>
            <a:gs pos="100000">
              <a:srgbClr val="418979"/>
            </a:gs>
          </a:gsLst>
          <a:path path="circle">
            <a:fillToRect l="50000" t="50000" r="50000" b="50000"/>
          </a:path>
          <a:tileRect/>
        </a:gradFill>
        <a:effectLst/>
      </p:bgPr>
    </p:bg>
    <p:spTree>
      <p:nvGrpSpPr>
        <p:cNvPr id="1" name="Shape 651"/>
        <p:cNvGrpSpPr/>
        <p:nvPr/>
      </p:nvGrpSpPr>
      <p:grpSpPr>
        <a:xfrm>
          <a:off x="0" y="0"/>
          <a:ext cx="0" cy="0"/>
          <a:chOff x="0" y="0"/>
          <a:chExt cx="0" cy="0"/>
        </a:xfrm>
      </p:grpSpPr>
      <p:sp>
        <p:nvSpPr>
          <p:cNvPr id="652" name="Google Shape;652;p89"/>
          <p:cNvSpPr txBox="1">
            <a:spLocks noGrp="1"/>
          </p:cNvSpPr>
          <p:nvPr>
            <p:ph type="title"/>
          </p:nvPr>
        </p:nvSpPr>
        <p:spPr>
          <a:xfrm>
            <a:off x="311700" y="341550"/>
            <a:ext cx="8520600" cy="8121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60606"/>
              <a:buNone/>
            </a:pPr>
            <a:r>
              <a:rPr lang="pl" sz="5500">
                <a:solidFill>
                  <a:srgbClr val="000000"/>
                </a:solidFill>
                <a:latin typeface="Arial"/>
                <a:ea typeface="Arial"/>
                <a:cs typeface="Arial"/>
                <a:sym typeface="Arial"/>
              </a:rPr>
              <a:t>                  Wien</a:t>
            </a:r>
            <a:endParaRPr sz="11300" b="1">
              <a:solidFill>
                <a:srgbClr val="000000"/>
              </a:solidFill>
              <a:latin typeface="Arial"/>
              <a:ea typeface="Arial"/>
              <a:cs typeface="Arial"/>
              <a:sym typeface="Arial"/>
            </a:endParaRPr>
          </a:p>
        </p:txBody>
      </p:sp>
      <p:sp>
        <p:nvSpPr>
          <p:cNvPr id="653" name="Google Shape;653;p89"/>
          <p:cNvSpPr txBox="1">
            <a:spLocks noGrp="1"/>
          </p:cNvSpPr>
          <p:nvPr>
            <p:ph type="body" idx="1"/>
          </p:nvPr>
        </p:nvSpPr>
        <p:spPr>
          <a:xfrm>
            <a:off x="261475" y="1153638"/>
            <a:ext cx="8287500" cy="1285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1200"/>
              </a:spcBef>
              <a:spcAft>
                <a:spcPts val="1200"/>
              </a:spcAft>
              <a:buSzPts val="1800"/>
              <a:buNone/>
            </a:pPr>
            <a:r>
              <a:rPr lang="pl" sz="1600" b="1" dirty="0">
                <a:solidFill>
                  <a:srgbClr val="000000"/>
                </a:solidFill>
                <a:latin typeface="Times New Roman"/>
                <a:ea typeface="Times New Roman"/>
                <a:cs typeface="Times New Roman"/>
                <a:sym typeface="Times New Roman"/>
              </a:rPr>
              <a:t>WIEN ist die Hauptstadt von Österreich und gehört zu den schönsten und gröβten Städten Europas. 1,6 Millionen Menschen leben in der Stadt. Wien liegt an der schönen blauen </a:t>
            </a:r>
            <a:r>
              <a:rPr lang="pl" sz="1600" b="1" dirty="0" smtClean="0">
                <a:solidFill>
                  <a:srgbClr val="000000"/>
                </a:solidFill>
                <a:latin typeface="Times New Roman"/>
                <a:ea typeface="Times New Roman"/>
                <a:cs typeface="Times New Roman"/>
                <a:sym typeface="Times New Roman"/>
              </a:rPr>
              <a:t>Donau und </a:t>
            </a:r>
            <a:r>
              <a:rPr lang="pl" sz="1391" b="1" dirty="0" smtClean="0">
                <a:solidFill>
                  <a:srgbClr val="000000"/>
                </a:solidFill>
                <a:latin typeface="Times New Roman"/>
                <a:ea typeface="Times New Roman"/>
                <a:cs typeface="Times New Roman"/>
                <a:sym typeface="Times New Roman"/>
              </a:rPr>
              <a:t>ist </a:t>
            </a:r>
            <a:r>
              <a:rPr lang="pl" sz="1391" b="1" dirty="0">
                <a:solidFill>
                  <a:srgbClr val="000000"/>
                </a:solidFill>
                <a:latin typeface="Times New Roman"/>
                <a:ea typeface="Times New Roman"/>
                <a:cs typeface="Times New Roman"/>
                <a:sym typeface="Times New Roman"/>
              </a:rPr>
              <a:t>die Stadt der Musik, der Kunst und Kultur und ist für Millionen von Touristen ein attraktives Reiseziel</a:t>
            </a:r>
            <a:r>
              <a:rPr lang="pl" sz="1400" b="1" dirty="0">
                <a:solidFill>
                  <a:srgbClr val="202124"/>
                </a:solidFill>
                <a:latin typeface="Times New Roman"/>
                <a:ea typeface="Times New Roman"/>
                <a:cs typeface="Times New Roman"/>
                <a:sym typeface="Times New Roman"/>
              </a:rPr>
              <a:t>.</a:t>
            </a:r>
            <a:endParaRPr sz="2600" b="1" dirty="0">
              <a:solidFill>
                <a:srgbClr val="000000"/>
              </a:solidFill>
            </a:endParaRPr>
          </a:p>
        </p:txBody>
      </p:sp>
      <p:sp>
        <p:nvSpPr>
          <p:cNvPr id="654" name="Google Shape;654;p89"/>
          <p:cNvSpPr txBox="1"/>
          <p:nvPr/>
        </p:nvSpPr>
        <p:spPr>
          <a:xfrm>
            <a:off x="1486750" y="2439450"/>
            <a:ext cx="6017400" cy="107641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pl" sz="1100" b="1" i="0" u="none" strike="noStrike" cap="none" dirty="0">
                <a:solidFill>
                  <a:srgbClr val="FFF2CC"/>
                </a:solidFill>
                <a:latin typeface="Times New Roman"/>
                <a:ea typeface="Times New Roman"/>
                <a:cs typeface="Times New Roman"/>
                <a:sym typeface="Times New Roman"/>
              </a:rPr>
              <a:t>WIEDEŃ jest stolicą Austrii i należy do jednych z  najpiękniejszych i największych miast w Europie. W mieście mieszka 1,6 miliona ludzi. Wiedeń leży nad pięknym modrym </a:t>
            </a:r>
            <a:r>
              <a:rPr lang="pl" sz="1100" b="1" i="0" u="none" strike="noStrike" cap="none" dirty="0" smtClean="0">
                <a:solidFill>
                  <a:srgbClr val="FFF2CC"/>
                </a:solidFill>
                <a:latin typeface="Times New Roman"/>
                <a:ea typeface="Times New Roman"/>
                <a:cs typeface="Times New Roman"/>
                <a:sym typeface="Times New Roman"/>
              </a:rPr>
              <a:t>Dunajem i </a:t>
            </a:r>
            <a:r>
              <a:rPr lang="pl" sz="1100" b="1" i="0" u="none" strike="noStrike" cap="none" dirty="0">
                <a:solidFill>
                  <a:srgbClr val="FFF2CC"/>
                </a:solidFill>
                <a:latin typeface="Times New Roman"/>
                <a:ea typeface="Times New Roman"/>
                <a:cs typeface="Times New Roman"/>
                <a:sym typeface="Times New Roman"/>
              </a:rPr>
              <a:t>jest miastem muzyki, sztuki i kultury i jest atrakcyjnym celem podróży dla milionów turystów.</a:t>
            </a:r>
            <a:endParaRPr sz="1600" b="1" i="0" u="none" strike="noStrike" cap="none" dirty="0">
              <a:solidFill>
                <a:srgbClr val="FFF2CC"/>
              </a:solidFill>
              <a:latin typeface="Arial"/>
              <a:ea typeface="Arial"/>
              <a:cs typeface="Arial"/>
              <a:sym typeface="Arial"/>
            </a:endParaRPr>
          </a:p>
        </p:txBody>
      </p:sp>
      <p:pic>
        <p:nvPicPr>
          <p:cNvPr id="655" name="Google Shape;655;p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4300" y="3512013"/>
            <a:ext cx="2191200" cy="1226400"/>
          </a:xfrm>
          <a:prstGeom prst="flowChartProcess">
            <a:avLst/>
          </a:prstGeom>
          <a:noFill/>
          <a:ln w="19050" cap="flat" cmpd="sng">
            <a:solidFill>
              <a:srgbClr val="4A86E8"/>
            </a:solidFill>
            <a:prstDash val="dash"/>
            <a:round/>
            <a:headEnd type="none" w="sm" len="sm"/>
            <a:tailEnd type="none" w="sm" len="sm"/>
          </a:ln>
          <a:effectLst>
            <a:outerShdw blurRad="57150" dist="19050" dir="5880000" algn="bl" rotWithShape="0">
              <a:srgbClr val="000000">
                <a:alpha val="46666"/>
              </a:srgbClr>
            </a:outerShdw>
            <a:reflection stA="94000" endPos="30000" dist="76200" dir="5400000" fadeDir="5400012" sy="-100000" algn="bl" rotWithShape="0"/>
          </a:effectLst>
        </p:spPr>
      </p:pic>
      <p:pic>
        <p:nvPicPr>
          <p:cNvPr id="656" name="Google Shape;656;p89"/>
          <p:cNvPicPr preferRelativeResize="0"/>
          <p:nvPr/>
        </p:nvPicPr>
        <p:blipFill rotWithShape="1">
          <a:blip r:embed="rId4">
            <a:alphaModFix/>
          </a:blip>
          <a:srcRect/>
          <a:stretch/>
        </p:blipFill>
        <p:spPr>
          <a:xfrm>
            <a:off x="5709000" y="3401325"/>
            <a:ext cx="2505075" cy="1447800"/>
          </a:xfrm>
          <a:prstGeom prst="rect">
            <a:avLst/>
          </a:prstGeom>
          <a:noFill/>
          <a:ln w="28575" cap="flat" cmpd="sng">
            <a:solidFill>
              <a:srgbClr val="00FFFF"/>
            </a:solidFill>
            <a:prstDash val="solid"/>
            <a:round/>
            <a:headEnd type="none" w="sm" len="sm"/>
            <a:tailEnd type="none" w="sm" len="sm"/>
          </a:ln>
          <a:effectLst>
            <a:outerShdw blurRad="57150" dist="85725" dir="5400000" algn="bl" rotWithShape="0">
              <a:srgbClr val="000000">
                <a:alpha val="53725"/>
              </a:srgbClr>
            </a:outerShdw>
            <a:reflection endPos="20000" dist="38100" dir="5400000" fadeDir="5400012" sy="-100000" algn="bl" rotWithShape="0"/>
          </a:effectLst>
        </p:spPr>
      </p:pic>
      <p:pic>
        <p:nvPicPr>
          <p:cNvPr id="657" name="Google Shape;657;p89"/>
          <p:cNvPicPr preferRelativeResize="0"/>
          <p:nvPr/>
        </p:nvPicPr>
        <p:blipFill rotWithShape="1">
          <a:blip r:embed="rId5">
            <a:alphaModFix/>
          </a:blip>
          <a:srcRect/>
          <a:stretch/>
        </p:blipFill>
        <p:spPr>
          <a:xfrm>
            <a:off x="3277900" y="3529950"/>
            <a:ext cx="2201213" cy="1461150"/>
          </a:xfrm>
          <a:prstGeom prst="rect">
            <a:avLst/>
          </a:prstGeom>
          <a:noFill/>
          <a:ln w="28575" cap="flat" cmpd="sng">
            <a:solidFill>
              <a:srgbClr val="6D9EEB"/>
            </a:solidFill>
            <a:prstDash val="dash"/>
            <a:round/>
            <a:headEnd type="none" w="sm" len="sm"/>
            <a:tailEnd type="none" w="sm" len="sm"/>
          </a:ln>
          <a:effectLst>
            <a:outerShdw blurRad="85725" dist="19050" dir="5400000" algn="bl" rotWithShape="0">
              <a:srgbClr val="000000">
                <a:alpha val="49803"/>
              </a:srgbClr>
            </a:outerShdw>
            <a:reflection stA="93000" endPos="9000" dist="38100" dir="5400000" fadeDir="5400012"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1000"/>
                                        <p:tgtEl>
                                          <p:spTgt spid="6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53"/>
                                        </p:tgtEl>
                                        <p:attrNameLst>
                                          <p:attrName>style.visibility</p:attrName>
                                        </p:attrNameLst>
                                      </p:cBhvr>
                                      <p:to>
                                        <p:strVal val="visible"/>
                                      </p:to>
                                    </p:set>
                                    <p:animEffect transition="in" filter="fade">
                                      <p:cBhvr>
                                        <p:cTn id="11" dur="1000"/>
                                        <p:tgtEl>
                                          <p:spTgt spid="65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54"/>
                                        </p:tgtEl>
                                        <p:attrNameLst>
                                          <p:attrName>style.visibility</p:attrName>
                                        </p:attrNameLst>
                                      </p:cBhvr>
                                      <p:to>
                                        <p:strVal val="visible"/>
                                      </p:to>
                                    </p:set>
                                    <p:anim calcmode="lin" valueType="num">
                                      <p:cBhvr additive="base">
                                        <p:cTn id="16" dur="1000"/>
                                        <p:tgtEl>
                                          <p:spTgt spid="65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655"/>
                                        </p:tgtEl>
                                        <p:attrNameLst>
                                          <p:attrName>style.visibility</p:attrName>
                                        </p:attrNameLst>
                                      </p:cBhvr>
                                      <p:to>
                                        <p:strVal val="visible"/>
                                      </p:to>
                                    </p:set>
                                    <p:anim calcmode="lin" valueType="num">
                                      <p:cBhvr additive="base">
                                        <p:cTn id="21" dur="1000"/>
                                        <p:tgtEl>
                                          <p:spTgt spid="655"/>
                                        </p:tgtEl>
                                        <p:attrNameLst>
                                          <p:attrName>ppt_w</p:attrName>
                                        </p:attrNameLst>
                                      </p:cBhvr>
                                      <p:tavLst>
                                        <p:tav tm="0">
                                          <p:val>
                                            <p:strVal val="0"/>
                                          </p:val>
                                        </p:tav>
                                        <p:tav tm="100000">
                                          <p:val>
                                            <p:strVal val="#ppt_w"/>
                                          </p:val>
                                        </p:tav>
                                      </p:tavLst>
                                    </p:anim>
                                    <p:anim calcmode="lin" valueType="num">
                                      <p:cBhvr additive="base">
                                        <p:cTn id="22" dur="1000"/>
                                        <p:tgtEl>
                                          <p:spTgt spid="655"/>
                                        </p:tgtEl>
                                        <p:attrNameLst>
                                          <p:attrName>ppt_h</p:attrName>
                                        </p:attrNameLst>
                                      </p:cBhvr>
                                      <p:tavLst>
                                        <p:tav tm="0">
                                          <p:val>
                                            <p:strVal val="0"/>
                                          </p:val>
                                        </p:tav>
                                        <p:tav tm="100000">
                                          <p:val>
                                            <p:strVal val="#ppt_h"/>
                                          </p:val>
                                        </p:tav>
                                      </p:tavLst>
                                    </p:anim>
                                  </p:childTnLst>
                                </p:cTn>
                              </p:par>
                            </p:childTnLst>
                          </p:cTn>
                        </p:par>
                        <p:par>
                          <p:cTn id="23" fill="hold">
                            <p:stCondLst>
                              <p:cond delay="1000"/>
                            </p:stCondLst>
                            <p:childTnLst>
                              <p:par>
                                <p:cTn id="24" presetID="8" presetClass="emph" presetSubtype="0" fill="hold" nodeType="afterEffect">
                                  <p:stCondLst>
                                    <p:cond delay="0"/>
                                  </p:stCondLst>
                                  <p:childTnLst>
                                    <p:animRot by="-21600000">
                                      <p:cBhvr>
                                        <p:cTn id="25" dur="1000" fill="hold"/>
                                        <p:tgtEl>
                                          <p:spTgt spid="65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1"/>
        <p:cNvGrpSpPr/>
        <p:nvPr/>
      </p:nvGrpSpPr>
      <p:grpSpPr>
        <a:xfrm>
          <a:off x="0" y="0"/>
          <a:ext cx="0" cy="0"/>
          <a:chOff x="0" y="0"/>
          <a:chExt cx="0" cy="0"/>
        </a:xfrm>
      </p:grpSpPr>
      <p:sp>
        <p:nvSpPr>
          <p:cNvPr id="662" name="Google Shape;662;p90"/>
          <p:cNvSpPr txBox="1">
            <a:spLocks noGrp="1"/>
          </p:cNvSpPr>
          <p:nvPr>
            <p:ph type="title"/>
          </p:nvPr>
        </p:nvSpPr>
        <p:spPr>
          <a:xfrm>
            <a:off x="1230375" y="555850"/>
            <a:ext cx="6321600" cy="6354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238095"/>
              <a:buNone/>
            </a:pPr>
            <a:r>
              <a:rPr lang="pl"/>
              <a:t>                     </a:t>
            </a:r>
            <a:r>
              <a:rPr lang="pl" sz="2511">
                <a:solidFill>
                  <a:srgbClr val="F9CB9C"/>
                </a:solidFill>
                <a:latin typeface="Times New Roman"/>
                <a:ea typeface="Times New Roman"/>
                <a:cs typeface="Times New Roman"/>
                <a:sym typeface="Times New Roman"/>
              </a:rPr>
              <a:t>Das kaiserliche Wien</a:t>
            </a:r>
            <a:r>
              <a:rPr lang="pl" sz="1400">
                <a:solidFill>
                  <a:srgbClr val="F9CB9C"/>
                </a:solidFill>
                <a:latin typeface="Times New Roman"/>
                <a:ea typeface="Times New Roman"/>
                <a:cs typeface="Times New Roman"/>
                <a:sym typeface="Times New Roman"/>
              </a:rPr>
              <a:t> </a:t>
            </a:r>
            <a:endParaRPr sz="1400">
              <a:solidFill>
                <a:srgbClr val="F9CB9C"/>
              </a:solidFill>
              <a:latin typeface="Times New Roman"/>
              <a:ea typeface="Times New Roman"/>
              <a:cs typeface="Times New Roman"/>
              <a:sym typeface="Times New Roman"/>
            </a:endParaRPr>
          </a:p>
          <a:p>
            <a:pPr marL="0" lvl="0" indent="0" algn="l" rtl="0">
              <a:lnSpc>
                <a:spcPct val="100000"/>
              </a:lnSpc>
              <a:spcBef>
                <a:spcPts val="0"/>
              </a:spcBef>
              <a:spcAft>
                <a:spcPts val="0"/>
              </a:spcAft>
              <a:buSzPct val="111111"/>
              <a:buNone/>
            </a:pPr>
            <a:endParaRPr/>
          </a:p>
        </p:txBody>
      </p:sp>
      <p:sp>
        <p:nvSpPr>
          <p:cNvPr id="663" name="Google Shape;663;p90"/>
          <p:cNvSpPr txBox="1">
            <a:spLocks noGrp="1"/>
          </p:cNvSpPr>
          <p:nvPr>
            <p:ph type="body" idx="1"/>
          </p:nvPr>
        </p:nvSpPr>
        <p:spPr>
          <a:xfrm>
            <a:off x="863000" y="1324525"/>
            <a:ext cx="6321600" cy="18501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63908"/>
              <a:buNone/>
            </a:pPr>
            <a:r>
              <a:rPr lang="pl" sz="1417" b="1" u="sng">
                <a:solidFill>
                  <a:srgbClr val="000000"/>
                </a:solidFill>
                <a:highlight>
                  <a:srgbClr val="C9DAF8"/>
                </a:highlight>
              </a:rPr>
              <a:t>Ein Spaziergang durch Wien ist wie eine Zeitreise in die kaiserliche Vergangenheit. 650 Jahre lang haben die Habsburger Österreich regiert und das prägt heute noch die Stadt. Die kaiserlichen  Prachtbauten von der Hofburg bis zum Schloss Schönbrunn, das Schloss Belvedere mit seinen wunderschönen Gärten und die Wiener Ringstraße – ein einzigartiger Prachtboulevard – wären ohne die kaiserliche Geschichte nicht entstanden. Die imperiale Atmosphäre zieht sich durch die Straßen und Gassen der Wiener Altstadt bis zur Stallburg, wo die </a:t>
            </a:r>
            <a:r>
              <a:rPr lang="pl" sz="1417" b="1" u="sng">
                <a:solidFill>
                  <a:schemeClr val="hlink"/>
                </a:solidFill>
                <a:highlight>
                  <a:srgbClr val="C9DAF8"/>
                </a:highlight>
                <a:hlinkClick r:id="rId4"/>
              </a:rPr>
              <a:t>Lipizzaner</a:t>
            </a:r>
            <a:r>
              <a:rPr lang="pl" sz="1417" b="1" u="sng">
                <a:solidFill>
                  <a:srgbClr val="000000"/>
                </a:solidFill>
                <a:highlight>
                  <a:srgbClr val="C9DAF8"/>
                </a:highlight>
              </a:rPr>
              <a:t> bis heute untergebracht sind</a:t>
            </a:r>
            <a:r>
              <a:rPr lang="pl" sz="1417" u="sng">
                <a:solidFill>
                  <a:srgbClr val="000000"/>
                </a:solidFill>
                <a:highlight>
                  <a:srgbClr val="C9DAF8"/>
                </a:highlight>
              </a:rPr>
              <a:t>.</a:t>
            </a:r>
            <a:r>
              <a:rPr lang="pl" sz="1325" b="1" u="sng">
                <a:solidFill>
                  <a:srgbClr val="000000"/>
                </a:solidFill>
                <a:highlight>
                  <a:srgbClr val="C9DAF8"/>
                </a:highlight>
              </a:rPr>
              <a:t>In Wien trifft man auf Schritt und Tritt  Eleganz und Charme!</a:t>
            </a:r>
            <a:endParaRPr sz="1325" b="1" u="sng">
              <a:solidFill>
                <a:srgbClr val="000000"/>
              </a:solidFill>
              <a:highlight>
                <a:srgbClr val="C9DAF8"/>
              </a:highlight>
            </a:endParaRPr>
          </a:p>
          <a:p>
            <a:pPr marL="0" lvl="0" indent="0" algn="l" rtl="0">
              <a:lnSpc>
                <a:spcPct val="115000"/>
              </a:lnSpc>
              <a:spcBef>
                <a:spcPts val="1200"/>
              </a:spcBef>
              <a:spcAft>
                <a:spcPts val="1200"/>
              </a:spcAft>
              <a:buSzPct val="178660"/>
              <a:buNone/>
            </a:pPr>
            <a:endParaRPr sz="1300" b="1">
              <a:solidFill>
                <a:srgbClr val="000000"/>
              </a:solidFill>
              <a:highlight>
                <a:srgbClr val="FFFF00"/>
              </a:highlight>
            </a:endParaRPr>
          </a:p>
        </p:txBody>
      </p:sp>
      <p:sp>
        <p:nvSpPr>
          <p:cNvPr id="664" name="Google Shape;664;p90"/>
          <p:cNvSpPr txBox="1"/>
          <p:nvPr/>
        </p:nvSpPr>
        <p:spPr>
          <a:xfrm>
            <a:off x="2361525" y="2812875"/>
            <a:ext cx="6379200" cy="205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800"/>
              <a:buFont typeface="Arial"/>
              <a:buNone/>
            </a:pPr>
            <a:r>
              <a:rPr lang="pl" sz="1800" b="1" i="0" u="none" strike="noStrike" cap="none">
                <a:solidFill>
                  <a:srgbClr val="FF0000"/>
                </a:solidFill>
                <a:latin typeface="Times New Roman"/>
                <a:ea typeface="Times New Roman"/>
                <a:cs typeface="Times New Roman"/>
                <a:sym typeface="Times New Roman"/>
              </a:rPr>
              <a:t>Cesarski Wiedeń</a:t>
            </a:r>
            <a:endParaRPr sz="1800" b="1" i="0" u="none" strike="noStrike" cap="none">
              <a:solidFill>
                <a:srgbClr val="FF0000"/>
              </a:solidFill>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000000"/>
              </a:buClr>
              <a:buSzPts val="1300"/>
              <a:buFont typeface="Arial"/>
              <a:buNone/>
            </a:pPr>
            <a:r>
              <a:rPr lang="pl" sz="1300" b="1" i="0" u="none" strike="noStrike" cap="none">
                <a:solidFill>
                  <a:srgbClr val="000000"/>
                </a:solidFill>
                <a:highlight>
                  <a:srgbClr val="D9D2E9"/>
                </a:highlight>
                <a:latin typeface="Times New Roman"/>
                <a:ea typeface="Times New Roman"/>
                <a:cs typeface="Times New Roman"/>
                <a:sym typeface="Times New Roman"/>
              </a:rPr>
              <a:t>Spacer po Wiedniu jest jak podróż w czasie do cesarskiej przeszłości. Przez 650 lat Habsburgowie rządzili Austrią i do dziś odczuwalna jest w mieście atmosfera tamtych czasów. Wspaniałe cesarskie budowle od Hofburga po pałac Schönbrunn, Belweder z pięknymi ogrodami i wiedeńska Ringstrasse - jedyny w swoim rodzaju wspaniały bulwar - nie powstałyby bez historii cesarstwa. Imperialna atmosfera przebiega ulicami i alejkami wiedeńskiej starówki aż do Stallburga, gdzie do dziś mieszkają konie rasy lipicańskiej</a:t>
            </a:r>
            <a:r>
              <a:rPr lang="pl" sz="1200" b="1" i="0" u="none" strike="noStrike" cap="none">
                <a:solidFill>
                  <a:srgbClr val="000000"/>
                </a:solidFill>
                <a:highlight>
                  <a:srgbClr val="D9D2E9"/>
                </a:highlight>
                <a:latin typeface="Times New Roman"/>
                <a:ea typeface="Times New Roman"/>
                <a:cs typeface="Times New Roman"/>
                <a:sym typeface="Times New Roman"/>
              </a:rPr>
              <a:t>.</a:t>
            </a:r>
            <a:r>
              <a:rPr lang="pl" sz="1300" b="1" i="0" u="none" strike="noStrike" cap="none">
                <a:solidFill>
                  <a:srgbClr val="000000"/>
                </a:solidFill>
                <a:highlight>
                  <a:srgbClr val="D9D2E9"/>
                </a:highlight>
                <a:latin typeface="Times New Roman"/>
                <a:ea typeface="Times New Roman"/>
                <a:cs typeface="Times New Roman"/>
                <a:sym typeface="Times New Roman"/>
              </a:rPr>
              <a:t>W Wiedniu na każdym kroku spotyka się elegancję i urok.</a:t>
            </a:r>
            <a:endParaRPr sz="2000" b="1" i="0" u="none" strike="noStrike" cap="none">
              <a:solidFill>
                <a:srgbClr val="000000"/>
              </a:solidFill>
              <a:highlight>
                <a:srgbClr val="D9D2E9"/>
              </a:highlight>
              <a:latin typeface="Arial"/>
              <a:ea typeface="Arial"/>
              <a:cs typeface="Arial"/>
              <a:sym typeface="Arial"/>
            </a:endParaRPr>
          </a:p>
        </p:txBody>
      </p:sp>
      <p:pic>
        <p:nvPicPr>
          <p:cNvPr id="665" name="Google Shape;665;p90"/>
          <p:cNvPicPr preferRelativeResize="0"/>
          <p:nvPr/>
        </p:nvPicPr>
        <p:blipFill rotWithShape="1">
          <a:blip r:embed="rId5">
            <a:alphaModFix/>
          </a:blip>
          <a:srcRect/>
          <a:stretch/>
        </p:blipFill>
        <p:spPr>
          <a:xfrm>
            <a:off x="7184600" y="1324526"/>
            <a:ext cx="1754625" cy="1043400"/>
          </a:xfrm>
          <a:prstGeom prst="rect">
            <a:avLst/>
          </a:prstGeom>
          <a:noFill/>
          <a:ln w="19050" cap="flat" cmpd="sng">
            <a:solidFill>
              <a:schemeClr val="accent2"/>
            </a:solidFill>
            <a:prstDash val="dash"/>
            <a:round/>
            <a:headEnd type="none" w="sm" len="sm"/>
            <a:tailEnd type="none" w="sm" len="sm"/>
          </a:ln>
          <a:effectLst>
            <a:outerShdw blurRad="57150" dist="19050" dir="5040000" algn="bl" rotWithShape="0">
              <a:srgbClr val="000000">
                <a:alpha val="69803"/>
              </a:srgbClr>
            </a:outerShdw>
            <a:reflection stA="92000" endPos="30000" dist="76200" dir="5400000" fadeDir="5400012" sy="-100000" algn="bl" rotWithShape="0"/>
          </a:effectLst>
        </p:spPr>
      </p:pic>
      <p:pic>
        <p:nvPicPr>
          <p:cNvPr id="666" name="Google Shape;666;p90"/>
          <p:cNvPicPr preferRelativeResize="0"/>
          <p:nvPr/>
        </p:nvPicPr>
        <p:blipFill rotWithShape="1">
          <a:blip r:embed="rId6">
            <a:alphaModFix/>
          </a:blip>
          <a:srcRect/>
          <a:stretch/>
        </p:blipFill>
        <p:spPr>
          <a:xfrm>
            <a:off x="170775" y="3049350"/>
            <a:ext cx="2190750" cy="1238250"/>
          </a:xfrm>
          <a:prstGeom prst="rect">
            <a:avLst/>
          </a:prstGeom>
          <a:noFill/>
          <a:ln w="19050" cap="flat" cmpd="sng">
            <a:solidFill>
              <a:srgbClr val="4A86E8"/>
            </a:solidFill>
            <a:prstDash val="solid"/>
            <a:round/>
            <a:headEnd type="none" w="sm" len="sm"/>
            <a:tailEnd type="none" w="sm" len="sm"/>
          </a:ln>
          <a:effectLst>
            <a:outerShdw blurRad="57150" dist="19050" dir="5040000" algn="bl" rotWithShape="0">
              <a:srgbClr val="000000">
                <a:alpha val="69803"/>
              </a:srgbClr>
            </a:outerShdw>
            <a:reflection stA="88000" endPos="30000" dist="76200" dir="5400000" fadeDir="5400012" sy="-100000" algn="bl" rotWithShape="0"/>
          </a:effec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1000"/>
                                        <p:tgtEl>
                                          <p:spTgt spid="66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Effect transition="in" filter="fade">
                                      <p:cBhvr>
                                        <p:cTn id="11" dur="1700"/>
                                        <p:tgtEl>
                                          <p:spTgt spid="663"/>
                                        </p:tgtEl>
                                      </p:cBhvr>
                                    </p:animEffect>
                                  </p:childTnLst>
                                </p:cTn>
                              </p:par>
                            </p:childTnLst>
                          </p:cTn>
                        </p:par>
                        <p:par>
                          <p:cTn id="12" fill="hold">
                            <p:stCondLst>
                              <p:cond delay="2700"/>
                            </p:stCondLst>
                            <p:childTnLst>
                              <p:par>
                                <p:cTn id="13" presetID="23" presetClass="entr" presetSubtype="16" fill="hold" nodeType="afterEffect">
                                  <p:stCondLst>
                                    <p:cond delay="0"/>
                                  </p:stCondLst>
                                  <p:childTnLst>
                                    <p:set>
                                      <p:cBhvr>
                                        <p:cTn id="14" dur="1" fill="hold">
                                          <p:stCondLst>
                                            <p:cond delay="0"/>
                                          </p:stCondLst>
                                        </p:cTn>
                                        <p:tgtEl>
                                          <p:spTgt spid="665"/>
                                        </p:tgtEl>
                                        <p:attrNameLst>
                                          <p:attrName>style.visibility</p:attrName>
                                        </p:attrNameLst>
                                      </p:cBhvr>
                                      <p:to>
                                        <p:strVal val="visible"/>
                                      </p:to>
                                    </p:set>
                                    <p:anim calcmode="lin" valueType="num">
                                      <p:cBhvr additive="base">
                                        <p:cTn id="15" dur="1000"/>
                                        <p:tgtEl>
                                          <p:spTgt spid="665"/>
                                        </p:tgtEl>
                                        <p:attrNameLst>
                                          <p:attrName>ppt_w</p:attrName>
                                        </p:attrNameLst>
                                      </p:cBhvr>
                                      <p:tavLst>
                                        <p:tav tm="0">
                                          <p:val>
                                            <p:strVal val="0"/>
                                          </p:val>
                                        </p:tav>
                                        <p:tav tm="100000">
                                          <p:val>
                                            <p:strVal val="#ppt_w"/>
                                          </p:val>
                                        </p:tav>
                                      </p:tavLst>
                                    </p:anim>
                                    <p:anim calcmode="lin" valueType="num">
                                      <p:cBhvr additive="base">
                                        <p:cTn id="16" dur="1000"/>
                                        <p:tgtEl>
                                          <p:spTgt spid="665"/>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666"/>
                                        </p:tgtEl>
                                        <p:attrNameLst>
                                          <p:attrName>style.visibility</p:attrName>
                                        </p:attrNameLst>
                                      </p:cBhvr>
                                      <p:to>
                                        <p:strVal val="visible"/>
                                      </p:to>
                                    </p:set>
                                    <p:anim calcmode="lin" valueType="num">
                                      <p:cBhvr additive="base">
                                        <p:cTn id="21" dur="1000"/>
                                        <p:tgtEl>
                                          <p:spTgt spid="66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9900FF"/>
            </a:gs>
            <a:gs pos="100000">
              <a:srgbClr val="737373"/>
            </a:gs>
          </a:gsLst>
          <a:lin ang="5400012" scaled="0"/>
        </a:gradFill>
        <a:effectLst/>
      </p:bgPr>
    </p:bg>
    <p:spTree>
      <p:nvGrpSpPr>
        <p:cNvPr id="1" name="Shape 670"/>
        <p:cNvGrpSpPr/>
        <p:nvPr/>
      </p:nvGrpSpPr>
      <p:grpSpPr>
        <a:xfrm>
          <a:off x="0" y="0"/>
          <a:ext cx="0" cy="0"/>
          <a:chOff x="0" y="0"/>
          <a:chExt cx="0" cy="0"/>
        </a:xfrm>
      </p:grpSpPr>
      <p:sp>
        <p:nvSpPr>
          <p:cNvPr id="671" name="Google Shape;671;p91"/>
          <p:cNvSpPr txBox="1">
            <a:spLocks noGrp="1"/>
          </p:cNvSpPr>
          <p:nvPr>
            <p:ph type="title"/>
          </p:nvPr>
        </p:nvSpPr>
        <p:spPr>
          <a:xfrm>
            <a:off x="1686800" y="419425"/>
            <a:ext cx="6321600" cy="635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pl" sz="1700">
                <a:solidFill>
                  <a:srgbClr val="222222"/>
                </a:solidFill>
                <a:latin typeface="Times New Roman"/>
                <a:ea typeface="Times New Roman"/>
                <a:cs typeface="Times New Roman"/>
                <a:sym typeface="Times New Roman"/>
              </a:rPr>
              <a:t>                </a:t>
            </a:r>
            <a:r>
              <a:rPr lang="pl" sz="1900">
                <a:solidFill>
                  <a:srgbClr val="000000"/>
                </a:solidFill>
                <a:latin typeface="Times New Roman"/>
                <a:ea typeface="Times New Roman"/>
                <a:cs typeface="Times New Roman"/>
                <a:sym typeface="Times New Roman"/>
              </a:rPr>
              <a:t>DIE HOFBURG- die Kaiserresidenz</a:t>
            </a:r>
            <a:r>
              <a:rPr lang="pl" sz="1100" u="sng">
                <a:solidFill>
                  <a:srgbClr val="C22F2F"/>
                </a:solidFill>
                <a:latin typeface="Times New Roman"/>
                <a:ea typeface="Times New Roman"/>
                <a:cs typeface="Times New Roman"/>
                <a:sym typeface="Times New Roman"/>
              </a:rPr>
              <a:t> </a:t>
            </a:r>
            <a:endParaRPr u="sng">
              <a:solidFill>
                <a:srgbClr val="C22F2F"/>
              </a:solidFill>
            </a:endParaRPr>
          </a:p>
        </p:txBody>
      </p:sp>
      <p:sp>
        <p:nvSpPr>
          <p:cNvPr id="672" name="Google Shape;672;p91"/>
          <p:cNvSpPr txBox="1">
            <a:spLocks noGrp="1"/>
          </p:cNvSpPr>
          <p:nvPr>
            <p:ph type="body" idx="1"/>
          </p:nvPr>
        </p:nvSpPr>
        <p:spPr>
          <a:xfrm>
            <a:off x="361650" y="1054825"/>
            <a:ext cx="7926300" cy="18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2"/>
              </a:buClr>
              <a:buSzPts val="1100"/>
              <a:buFont typeface="Arial"/>
              <a:buNone/>
            </a:pPr>
            <a:r>
              <a:rPr lang="pl" sz="1300" b="1" dirty="0">
                <a:solidFill>
                  <a:srgbClr val="D9EAD3"/>
                </a:solidFill>
                <a:latin typeface="Times New Roman"/>
                <a:ea typeface="Times New Roman"/>
                <a:cs typeface="Times New Roman"/>
                <a:sym typeface="Times New Roman"/>
              </a:rPr>
              <a:t>Die Hofburg ist ein unregelmäβiger Gebäudekomplex mit 18 Trakten (Flügeln), 19 Höfen, 54 Treppen und etwa 2600 Räumen.Die Hofburg war das imperiale Zentrum der Stadt und die Kaiserresidenz im Herzen von Wien. Über 700 Jahre lang vergrößerte man das Areal. Heute zählt die Hofburg zu den größten Palastkomplexen der Welt</a:t>
            </a:r>
            <a:r>
              <a:rPr lang="pl" sz="1200" b="1" dirty="0">
                <a:solidFill>
                  <a:srgbClr val="D9EAD3"/>
                </a:solidFill>
                <a:latin typeface="Times New Roman"/>
                <a:ea typeface="Times New Roman"/>
                <a:cs typeface="Times New Roman"/>
                <a:sym typeface="Times New Roman"/>
              </a:rPr>
              <a:t>.</a:t>
            </a:r>
            <a:r>
              <a:rPr lang="pl" sz="1200" b="1" dirty="0">
                <a:solidFill>
                  <a:srgbClr val="D9EAD3"/>
                </a:solidFill>
                <a:latin typeface="Arial"/>
                <a:ea typeface="Arial"/>
                <a:cs typeface="Arial"/>
                <a:sym typeface="Arial"/>
              </a:rPr>
              <a:t>In der Hofburg ist der unschätzbar  wertvolle imperiale Reichtum bewahrt. Man kann ihn in den Kaiserappartements und in der Schatzkammer bewundern.</a:t>
            </a:r>
            <a:endParaRPr sz="1200" b="1" dirty="0">
              <a:solidFill>
                <a:srgbClr val="D9EAD3"/>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ts val="1800"/>
              <a:buNone/>
            </a:pPr>
            <a:endParaRPr dirty="0"/>
          </a:p>
        </p:txBody>
      </p:sp>
      <p:sp>
        <p:nvSpPr>
          <p:cNvPr id="673" name="Google Shape;673;p91"/>
          <p:cNvSpPr txBox="1"/>
          <p:nvPr/>
        </p:nvSpPr>
        <p:spPr>
          <a:xfrm>
            <a:off x="567775" y="2309525"/>
            <a:ext cx="6947400" cy="190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 sz="1300" b="1" i="0" u="none" strike="noStrike" cap="none">
                <a:solidFill>
                  <a:srgbClr val="C9DAF8"/>
                </a:solidFill>
                <a:latin typeface="Arial"/>
                <a:ea typeface="Arial"/>
                <a:cs typeface="Arial"/>
                <a:sym typeface="Arial"/>
              </a:rPr>
              <a:t>HOFBURG –PAŁAC CESARSKI</a:t>
            </a:r>
            <a:endParaRPr sz="1300" b="1" i="0" u="none" strike="noStrike" cap="none">
              <a:solidFill>
                <a:srgbClr val="C9DAF8"/>
              </a:solidFill>
              <a:latin typeface="Arial"/>
              <a:ea typeface="Arial"/>
              <a:cs typeface="Arial"/>
              <a:sym typeface="Arial"/>
            </a:endParaRPr>
          </a:p>
          <a:p>
            <a:pPr marL="0" marR="0" lvl="0" indent="0" algn="l" rtl="0">
              <a:lnSpc>
                <a:spcPct val="115000"/>
              </a:lnSpc>
              <a:spcBef>
                <a:spcPts val="1200"/>
              </a:spcBef>
              <a:spcAft>
                <a:spcPts val="0"/>
              </a:spcAft>
              <a:buClr>
                <a:schemeClr val="dk2"/>
              </a:buClr>
              <a:buSzPts val="1100"/>
              <a:buFont typeface="Arial"/>
              <a:buNone/>
            </a:pPr>
            <a:r>
              <a:rPr lang="pl" sz="1200" b="1" i="0" u="none" strike="noStrike" cap="none">
                <a:solidFill>
                  <a:srgbClr val="C9DAF8"/>
                </a:solidFill>
                <a:latin typeface="Times New Roman"/>
                <a:ea typeface="Times New Roman"/>
                <a:cs typeface="Times New Roman"/>
                <a:sym typeface="Times New Roman"/>
              </a:rPr>
              <a:t>Hofburg jest nieregularnym kompleksem budynków z 18 skrzydłami, 19 dziedzińcami, 54 schodami i około 2600 pokojami.</a:t>
            </a:r>
            <a:r>
              <a:rPr lang="pl" sz="1100" b="1" i="0" u="none" strike="noStrike" cap="none">
                <a:solidFill>
                  <a:srgbClr val="C9DAF8"/>
                </a:solidFill>
                <a:latin typeface="Times New Roman"/>
                <a:ea typeface="Times New Roman"/>
                <a:cs typeface="Times New Roman"/>
                <a:sym typeface="Times New Roman"/>
              </a:rPr>
              <a:t>Hofburg był cesarskim centrum miasta i rezydencją cesarską w sercu Wiednia. Teren był powiększany przez ponad 700 lat. Dziś zalicza się Hofburg do największych zespołów pałacowych na świecie.. Nieoceniony skarb cesarstwa jest przechowywany w Hofburgu. Można go podziwiać w cesarskich apartamentach i skarbcu</a:t>
            </a:r>
            <a:r>
              <a:rPr lang="pl" sz="1000" b="1" i="0" u="none" strike="noStrike" cap="none">
                <a:solidFill>
                  <a:srgbClr val="C9DAF8"/>
                </a:solidFill>
                <a:latin typeface="Times New Roman"/>
                <a:ea typeface="Times New Roman"/>
                <a:cs typeface="Times New Roman"/>
                <a:sym typeface="Times New Roman"/>
              </a:rPr>
              <a:t>.</a:t>
            </a:r>
            <a:endParaRPr sz="1000" b="1" i="0" u="none" strike="noStrike" cap="none">
              <a:solidFill>
                <a:srgbClr val="C9DAF8"/>
              </a:solidFill>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000000"/>
              </a:buClr>
              <a:buSzPts val="1300"/>
              <a:buFont typeface="Arial"/>
              <a:buNone/>
            </a:pPr>
            <a:endParaRPr sz="1300" b="1" i="0" u="none" strike="noStrike" cap="none">
              <a:solidFill>
                <a:schemeClr val="dk2"/>
              </a:solidFill>
              <a:latin typeface="Arial"/>
              <a:ea typeface="Arial"/>
              <a:cs typeface="Arial"/>
              <a:sym typeface="Arial"/>
            </a:endParaRPr>
          </a:p>
        </p:txBody>
      </p:sp>
      <p:pic>
        <p:nvPicPr>
          <p:cNvPr id="674" name="Google Shape;674;p91"/>
          <p:cNvPicPr preferRelativeResize="0"/>
          <p:nvPr/>
        </p:nvPicPr>
        <p:blipFill rotWithShape="1">
          <a:blip r:embed="rId3">
            <a:alphaModFix/>
          </a:blip>
          <a:srcRect/>
          <a:stretch/>
        </p:blipFill>
        <p:spPr>
          <a:xfrm>
            <a:off x="924224" y="3737499"/>
            <a:ext cx="2721025" cy="1298450"/>
          </a:xfrm>
          <a:prstGeom prst="rect">
            <a:avLst/>
          </a:prstGeom>
          <a:noFill/>
          <a:ln w="9525" cap="flat" cmpd="sng">
            <a:solidFill>
              <a:srgbClr val="00FFFF"/>
            </a:solidFill>
            <a:prstDash val="solid"/>
            <a:round/>
            <a:headEnd type="none" w="sm" len="sm"/>
            <a:tailEnd type="none" w="sm" len="sm"/>
          </a:ln>
        </p:spPr>
      </p:pic>
      <p:pic>
        <p:nvPicPr>
          <p:cNvPr id="675" name="Google Shape;675;p91"/>
          <p:cNvPicPr preferRelativeResize="0"/>
          <p:nvPr/>
        </p:nvPicPr>
        <p:blipFill rotWithShape="1">
          <a:blip r:embed="rId4">
            <a:alphaModFix/>
          </a:blip>
          <a:srcRect/>
          <a:stretch/>
        </p:blipFill>
        <p:spPr>
          <a:xfrm>
            <a:off x="4473263" y="3568823"/>
            <a:ext cx="3152775" cy="1392877"/>
          </a:xfrm>
          <a:prstGeom prst="rect">
            <a:avLst/>
          </a:prstGeom>
          <a:noFill/>
          <a:ln w="9525" cap="flat" cmpd="sng">
            <a:solidFill>
              <a:srgbClr val="00FFFF"/>
            </a:solidFill>
            <a:prstDash val="solid"/>
            <a:round/>
            <a:headEnd type="none" w="sm" len="sm"/>
            <a:tailEnd type="none" w="sm" len="sm"/>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72"/>
                                        </p:tgtEl>
                                        <p:attrNameLst>
                                          <p:attrName>style.visibility</p:attrName>
                                        </p:attrNameLst>
                                      </p:cBhvr>
                                      <p:to>
                                        <p:strVal val="visible"/>
                                      </p:to>
                                    </p:set>
                                    <p:anim calcmode="lin" valueType="num">
                                      <p:cBhvr additive="base">
                                        <p:cTn id="11" dur="1000"/>
                                        <p:tgtEl>
                                          <p:spTgt spid="672"/>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73"/>
                                        </p:tgtEl>
                                        <p:attrNameLst>
                                          <p:attrName>style.visibility</p:attrName>
                                        </p:attrNameLst>
                                      </p:cBhvr>
                                      <p:to>
                                        <p:strVal val="visible"/>
                                      </p:to>
                                    </p:set>
                                    <p:anim calcmode="lin" valueType="num">
                                      <p:cBhvr additive="base">
                                        <p:cTn id="15" dur="1000"/>
                                        <p:tgtEl>
                                          <p:spTgt spid="673"/>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74"/>
                                        </p:tgtEl>
                                        <p:attrNameLst>
                                          <p:attrName>style.visibility</p:attrName>
                                        </p:attrNameLst>
                                      </p:cBhvr>
                                      <p:to>
                                        <p:strVal val="visible"/>
                                      </p:to>
                                    </p:set>
                                    <p:anim calcmode="lin" valueType="num">
                                      <p:cBhvr additive="base">
                                        <p:cTn id="20" dur="1000"/>
                                        <p:tgtEl>
                                          <p:spTgt spid="67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 presetClass="entr" presetSubtype="1" fill="hold" nodeType="afterEffect">
                                  <p:stCondLst>
                                    <p:cond delay="0"/>
                                  </p:stCondLst>
                                  <p:childTnLst>
                                    <p:set>
                                      <p:cBhvr>
                                        <p:cTn id="23" dur="1" fill="hold">
                                          <p:stCondLst>
                                            <p:cond delay="0"/>
                                          </p:stCondLst>
                                        </p:cTn>
                                        <p:tgtEl>
                                          <p:spTgt spid="675"/>
                                        </p:tgtEl>
                                        <p:attrNameLst>
                                          <p:attrName>style.visibility</p:attrName>
                                        </p:attrNameLst>
                                      </p:cBhvr>
                                      <p:to>
                                        <p:strVal val="visible"/>
                                      </p:to>
                                    </p:set>
                                    <p:anim calcmode="lin" valueType="num">
                                      <p:cBhvr additive="base">
                                        <p:cTn id="24" dur="1000"/>
                                        <p:tgtEl>
                                          <p:spTgt spid="6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679"/>
        <p:cNvGrpSpPr/>
        <p:nvPr/>
      </p:nvGrpSpPr>
      <p:grpSpPr>
        <a:xfrm>
          <a:off x="0" y="0"/>
          <a:ext cx="0" cy="0"/>
          <a:chOff x="0" y="0"/>
          <a:chExt cx="0" cy="0"/>
        </a:xfrm>
      </p:grpSpPr>
      <p:sp>
        <p:nvSpPr>
          <p:cNvPr id="680" name="Google Shape;680;p92"/>
          <p:cNvSpPr txBox="1">
            <a:spLocks noGrp="1"/>
          </p:cNvSpPr>
          <p:nvPr>
            <p:ph type="title"/>
          </p:nvPr>
        </p:nvSpPr>
        <p:spPr>
          <a:xfrm>
            <a:off x="1564500" y="465450"/>
            <a:ext cx="6321600" cy="635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557"/>
              <a:buNone/>
            </a:pPr>
            <a:r>
              <a:rPr lang="pl"/>
              <a:t>           Die Hofburg-</a:t>
            </a:r>
            <a:r>
              <a:rPr lang="pl" sz="2988">
                <a:solidFill>
                  <a:srgbClr val="202124"/>
                </a:solidFill>
                <a:latin typeface="Arial"/>
                <a:ea typeface="Arial"/>
                <a:cs typeface="Arial"/>
                <a:sym typeface="Arial"/>
              </a:rPr>
              <a:t>Geschichte</a:t>
            </a:r>
            <a:endParaRPr sz="2988">
              <a:solidFill>
                <a:srgbClr val="202124"/>
              </a:solidFill>
              <a:latin typeface="Arial"/>
              <a:ea typeface="Arial"/>
              <a:cs typeface="Arial"/>
              <a:sym typeface="Arial"/>
            </a:endParaRPr>
          </a:p>
          <a:p>
            <a:pPr marL="0" lvl="0" indent="0" algn="l" rtl="0">
              <a:lnSpc>
                <a:spcPct val="100000"/>
              </a:lnSpc>
              <a:spcBef>
                <a:spcPts val="0"/>
              </a:spcBef>
              <a:spcAft>
                <a:spcPts val="0"/>
              </a:spcAft>
              <a:buSzPct val="111111"/>
              <a:buNone/>
            </a:pPr>
            <a:endParaRPr/>
          </a:p>
        </p:txBody>
      </p:sp>
      <p:sp>
        <p:nvSpPr>
          <p:cNvPr id="681" name="Google Shape;681;p92"/>
          <p:cNvSpPr txBox="1">
            <a:spLocks noGrp="1"/>
          </p:cNvSpPr>
          <p:nvPr>
            <p:ph type="body" idx="1"/>
          </p:nvPr>
        </p:nvSpPr>
        <p:spPr>
          <a:xfrm>
            <a:off x="586100" y="930150"/>
            <a:ext cx="6776400" cy="16416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1800"/>
              <a:buNone/>
            </a:pPr>
            <a:r>
              <a:rPr lang="pl" sz="1300" b="1" dirty="0">
                <a:solidFill>
                  <a:srgbClr val="000000"/>
                </a:solidFill>
                <a:highlight>
                  <a:srgbClr val="76A5AF"/>
                </a:highlight>
                <a:latin typeface="Arial"/>
                <a:ea typeface="Arial"/>
                <a:cs typeface="Arial"/>
                <a:sym typeface="Arial"/>
              </a:rPr>
              <a:t>Seit dem 13. Jahrhundert wird in der Hofburg regiert</a:t>
            </a:r>
            <a:r>
              <a:rPr lang="pl" sz="1300" b="1" dirty="0" smtClean="0">
                <a:solidFill>
                  <a:srgbClr val="000000"/>
                </a:solidFill>
                <a:highlight>
                  <a:srgbClr val="76A5AF"/>
                </a:highlight>
                <a:latin typeface="Arial"/>
                <a:ea typeface="Arial"/>
                <a:cs typeface="Arial"/>
                <a:sym typeface="Arial"/>
              </a:rPr>
              <a:t>. </a:t>
            </a:r>
            <a:r>
              <a:rPr lang="pl" sz="1300" b="1" dirty="0">
                <a:solidFill>
                  <a:srgbClr val="000000"/>
                </a:solidFill>
                <a:highlight>
                  <a:srgbClr val="76A5AF"/>
                </a:highlight>
                <a:latin typeface="Arial"/>
                <a:ea typeface="Arial"/>
                <a:cs typeface="Arial"/>
                <a:sym typeface="Arial"/>
              </a:rPr>
              <a:t>Von hier lenkten die Habsburger ein Weltreich.Von Feinden niemals erobert, wechselte das Machtzentrum innerhalb der Burg mehrmals: von der Alten Burg zum Schweizerhof bis zum Leopoldinischen Trakt, in dem auch heute noch der österreichische Bundespräsident residiert.Kern der Anlage ist der quadratische Schweizerhof aus dem späten 13. Jahrhundert. Im 16. Jahrhundert hat man die Stallburg (1558-63)und die Amalienburg (1575-88) gebaut.</a:t>
            </a:r>
            <a:endParaRPr sz="1300" b="1" dirty="0">
              <a:solidFill>
                <a:srgbClr val="000000"/>
              </a:solidFill>
              <a:highlight>
                <a:srgbClr val="76A5AF"/>
              </a:highlight>
              <a:latin typeface="Arial"/>
              <a:ea typeface="Arial"/>
              <a:cs typeface="Arial"/>
              <a:sym typeface="Arial"/>
            </a:endParaRPr>
          </a:p>
          <a:p>
            <a:pPr marL="0" lvl="0" indent="0" algn="ctr" rtl="0">
              <a:lnSpc>
                <a:spcPct val="95000"/>
              </a:lnSpc>
              <a:spcBef>
                <a:spcPts val="1200"/>
              </a:spcBef>
              <a:spcAft>
                <a:spcPts val="1200"/>
              </a:spcAft>
              <a:buSzPts val="1800"/>
              <a:buNone/>
            </a:pPr>
            <a:endParaRPr sz="1200" b="1" dirty="0">
              <a:latin typeface="Arial"/>
              <a:ea typeface="Arial"/>
              <a:cs typeface="Arial"/>
              <a:sym typeface="Arial"/>
            </a:endParaRPr>
          </a:p>
        </p:txBody>
      </p:sp>
      <p:sp>
        <p:nvSpPr>
          <p:cNvPr id="682" name="Google Shape;682;p92"/>
          <p:cNvSpPr txBox="1"/>
          <p:nvPr/>
        </p:nvSpPr>
        <p:spPr>
          <a:xfrm>
            <a:off x="1781450" y="2487025"/>
            <a:ext cx="5736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 sz="1200" b="1" i="0" u="none" strike="noStrike" cap="none">
                <a:solidFill>
                  <a:srgbClr val="434343"/>
                </a:solidFill>
                <a:highlight>
                  <a:srgbClr val="FFFF00"/>
                </a:highlight>
                <a:latin typeface="Times New Roman"/>
                <a:ea typeface="Times New Roman"/>
                <a:cs typeface="Times New Roman"/>
                <a:sym typeface="Times New Roman"/>
              </a:rPr>
              <a:t>W Hofburgu rządzono od XIII wieku. Stąd Habsburgowie kierowali światowym imperium. Nigdy nie zdobyte przez wrogów, centrum władzy w zamku zmieniało się kilkakrotnie: od starego zamku przez Schweizerhof (dziedziniec szwajcarski)  do skrzydła Leopoldina, w którym do dziś mieszka Prezydent Austrii.Sercem kompleksu jest kwadratowy Schweizerhof (dziedziniec szwajcarski) z końca XIII wieku. Stallburg (1558-63) i Amalienburg (1575-88) zostały zbudowane w XVI wieku.</a:t>
            </a:r>
            <a:endParaRPr sz="1600" b="1" i="0" u="none" strike="noStrike" cap="none">
              <a:solidFill>
                <a:srgbClr val="434343"/>
              </a:solidFill>
              <a:highlight>
                <a:srgbClr val="FFFF00"/>
              </a:highlight>
              <a:latin typeface="Arial"/>
              <a:ea typeface="Arial"/>
              <a:cs typeface="Arial"/>
              <a:sym typeface="Arial"/>
            </a:endParaRPr>
          </a:p>
        </p:txBody>
      </p:sp>
      <p:pic>
        <p:nvPicPr>
          <p:cNvPr id="683" name="Google Shape;683;p9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80800" y="3780026"/>
            <a:ext cx="1844645" cy="1296500"/>
          </a:xfrm>
          <a:prstGeom prst="rect">
            <a:avLst/>
          </a:prstGeom>
          <a:noFill/>
          <a:ln w="28575" cap="flat" cmpd="sng">
            <a:solidFill>
              <a:srgbClr val="4A86E8"/>
            </a:solidFill>
            <a:prstDash val="solid"/>
            <a:round/>
            <a:headEnd type="none" w="sm" len="sm"/>
            <a:tailEnd type="none" w="sm" len="sm"/>
          </a:ln>
        </p:spPr>
      </p:pic>
      <p:pic>
        <p:nvPicPr>
          <p:cNvPr id="684" name="Google Shape;684;p9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62538" y="3500346"/>
            <a:ext cx="1567975" cy="1175981"/>
          </a:xfrm>
          <a:prstGeom prst="rect">
            <a:avLst/>
          </a:prstGeom>
          <a:noFill/>
          <a:ln w="19050" cap="flat" cmpd="sng">
            <a:solidFill>
              <a:srgbClr val="FF9900"/>
            </a:solidFill>
            <a:prstDash val="solid"/>
            <a:round/>
            <a:headEnd type="none" w="sm" len="sm"/>
            <a:tailEnd type="none" w="sm" len="sm"/>
          </a:ln>
        </p:spPr>
      </p:pic>
      <p:sp>
        <p:nvSpPr>
          <p:cNvPr id="685" name="Google Shape;685;p92"/>
          <p:cNvSpPr txBox="1"/>
          <p:nvPr/>
        </p:nvSpPr>
        <p:spPr>
          <a:xfrm>
            <a:off x="7517747" y="4744425"/>
            <a:ext cx="954300" cy="3321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 sz="1400" b="1" i="0" u="none" strike="noStrike" cap="none">
                <a:solidFill>
                  <a:srgbClr val="980000"/>
                </a:solidFill>
                <a:latin typeface="Lato"/>
                <a:ea typeface="Lato"/>
                <a:cs typeface="Lato"/>
                <a:sym typeface="Lato"/>
              </a:rPr>
              <a:t>Stallburg</a:t>
            </a:r>
            <a:endParaRPr sz="1400" b="1" i="0" u="none" strike="noStrike" cap="none">
              <a:solidFill>
                <a:srgbClr val="980000"/>
              </a:solidFill>
              <a:latin typeface="Lato"/>
              <a:ea typeface="Lato"/>
              <a:cs typeface="Lato"/>
              <a:sym typeface="Lato"/>
            </a:endParaRPr>
          </a:p>
        </p:txBody>
      </p:sp>
      <p:pic>
        <p:nvPicPr>
          <p:cNvPr id="686" name="Google Shape;686;p9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57400" y="3780025"/>
            <a:ext cx="2272450" cy="1363475"/>
          </a:xfrm>
          <a:prstGeom prst="rect">
            <a:avLst/>
          </a:prstGeom>
          <a:noFill/>
          <a:ln w="19050" cap="flat" cmpd="sng">
            <a:solidFill>
              <a:srgbClr val="00FFFF"/>
            </a:solidFill>
            <a:prstDash val="solid"/>
            <a:round/>
            <a:headEnd type="none" w="sm" len="sm"/>
            <a:tailEnd type="none" w="sm" len="sm"/>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681"/>
                                        </p:tgtEl>
                                        <p:attrNameLst>
                                          <p:attrName>style.visibility</p:attrName>
                                        </p:attrNameLst>
                                      </p:cBhvr>
                                      <p:to>
                                        <p:strVal val="visible"/>
                                      </p:to>
                                    </p:set>
                                    <p:anim calcmode="lin" valueType="num">
                                      <p:cBhvr additive="base">
                                        <p:cTn id="11" dur="1000"/>
                                        <p:tgtEl>
                                          <p:spTgt spid="681"/>
                                        </p:tgtEl>
                                        <p:attrNameLst>
                                          <p:attrName>ppt_w</p:attrName>
                                        </p:attrNameLst>
                                      </p:cBhvr>
                                      <p:tavLst>
                                        <p:tav tm="0">
                                          <p:val>
                                            <p:strVal val="0"/>
                                          </p:val>
                                        </p:tav>
                                        <p:tav tm="100000">
                                          <p:val>
                                            <p:strVal val="#ppt_w"/>
                                          </p:val>
                                        </p:tav>
                                      </p:tavLst>
                                    </p:anim>
                                    <p:anim calcmode="lin" valueType="num">
                                      <p:cBhvr additive="base">
                                        <p:cTn id="12" dur="1000"/>
                                        <p:tgtEl>
                                          <p:spTgt spid="681"/>
                                        </p:tgtEl>
                                        <p:attrNameLst>
                                          <p:attrName>ppt_h</p:attrName>
                                        </p:attrNameLst>
                                      </p:cBhvr>
                                      <p:tavLst>
                                        <p:tav tm="0">
                                          <p:val>
                                            <p:strVal val="0"/>
                                          </p:val>
                                        </p:tav>
                                        <p:tav tm="100000">
                                          <p:val>
                                            <p:strVal val="#ppt_h"/>
                                          </p:val>
                                        </p:tav>
                                      </p:tavLst>
                                    </p:anim>
                                  </p:childTnLst>
                                </p:cTn>
                              </p:par>
                            </p:childTnLst>
                          </p:cTn>
                        </p:par>
                        <p:par>
                          <p:cTn id="13" fill="hold">
                            <p:stCondLst>
                              <p:cond delay="1000"/>
                            </p:stCondLst>
                            <p:childTnLst>
                              <p:par>
                                <p:cTn id="14" presetID="8" presetClass="emph" presetSubtype="0" fill="hold" nodeType="afterEffect">
                                  <p:stCondLst>
                                    <p:cond delay="0"/>
                                  </p:stCondLst>
                                  <p:childTnLst>
                                    <p:animRot by="-21600000">
                                      <p:cBhvr>
                                        <p:cTn id="15" dur="1000" fill="hold"/>
                                        <p:tgtEl>
                                          <p:spTgt spid="68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683"/>
                                        </p:tgtEl>
                                        <p:attrNameLst>
                                          <p:attrName>style.visibility</p:attrName>
                                        </p:attrNameLst>
                                      </p:cBhvr>
                                      <p:to>
                                        <p:strVal val="visible"/>
                                      </p:to>
                                    </p:set>
                                    <p:anim calcmode="lin" valueType="num">
                                      <p:cBhvr additive="base">
                                        <p:cTn id="20" dur="1000"/>
                                        <p:tgtEl>
                                          <p:spTgt spid="68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686"/>
                                        </p:tgtEl>
                                        <p:attrNameLst>
                                          <p:attrName>style.visibility</p:attrName>
                                        </p:attrNameLst>
                                      </p:cBhvr>
                                      <p:to>
                                        <p:strVal val="visible"/>
                                      </p:to>
                                    </p:set>
                                    <p:anim calcmode="lin" valueType="num">
                                      <p:cBhvr additive="base">
                                        <p:cTn id="24" dur="1000"/>
                                        <p:tgtEl>
                                          <p:spTgt spid="68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84"/>
                                        </p:tgtEl>
                                        <p:attrNameLst>
                                          <p:attrName>style.visibility</p:attrName>
                                        </p:attrNameLst>
                                      </p:cBhvr>
                                      <p:to>
                                        <p:strVal val="visible"/>
                                      </p:to>
                                    </p:set>
                                    <p:animEffect transition="in" filter="fade">
                                      <p:cBhvr>
                                        <p:cTn id="29" dur="1000"/>
                                        <p:tgtEl>
                                          <p:spTgt spid="684"/>
                                        </p:tgtEl>
                                      </p:cBhvr>
                                    </p:animEffect>
                                  </p:childTnLst>
                                </p:cTn>
                              </p:par>
                              <p:par>
                                <p:cTn id="30" presetID="10" presetClass="entr" presetSubtype="0" fill="hold" nodeType="withEffect">
                                  <p:stCondLst>
                                    <p:cond delay="0"/>
                                  </p:stCondLst>
                                  <p:childTnLst>
                                    <p:set>
                                      <p:cBhvr>
                                        <p:cTn id="31" dur="1" fill="hold">
                                          <p:stCondLst>
                                            <p:cond delay="0"/>
                                          </p:stCondLst>
                                        </p:cTn>
                                        <p:tgtEl>
                                          <p:spTgt spid="685"/>
                                        </p:tgtEl>
                                        <p:attrNameLst>
                                          <p:attrName>style.visibility</p:attrName>
                                        </p:attrNameLst>
                                      </p:cBhvr>
                                      <p:to>
                                        <p:strVal val="visible"/>
                                      </p:to>
                                    </p:set>
                                    <p:animEffect transition="in" filter="fade">
                                      <p:cBhvr>
                                        <p:cTn id="32" dur="1000"/>
                                        <p:tgtEl>
                                          <p:spTgt spid="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3"/>
          <p:cNvSpPr txBox="1">
            <a:spLocks noGrp="1"/>
          </p:cNvSpPr>
          <p:nvPr>
            <p:ph type="title"/>
          </p:nvPr>
        </p:nvSpPr>
        <p:spPr>
          <a:xfrm>
            <a:off x="311700" y="478025"/>
            <a:ext cx="8054100" cy="64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000"/>
              <a:buNone/>
            </a:pPr>
            <a:r>
              <a:rPr lang="pl">
                <a:solidFill>
                  <a:schemeClr val="dk2"/>
                </a:solidFill>
              </a:rPr>
              <a:t>          SPANISCHE HOFREITSCHULE</a:t>
            </a:r>
            <a:endParaRPr>
              <a:solidFill>
                <a:schemeClr val="dk2"/>
              </a:solidFill>
            </a:endParaRPr>
          </a:p>
        </p:txBody>
      </p:sp>
      <p:sp>
        <p:nvSpPr>
          <p:cNvPr id="692" name="Google Shape;692;p93"/>
          <p:cNvSpPr txBox="1">
            <a:spLocks noGrp="1"/>
          </p:cNvSpPr>
          <p:nvPr>
            <p:ph type="body" idx="1"/>
          </p:nvPr>
        </p:nvSpPr>
        <p:spPr>
          <a:xfrm>
            <a:off x="311700" y="1507025"/>
            <a:ext cx="3999900" cy="315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200"/>
              <a:buNone/>
            </a:pPr>
            <a:r>
              <a:rPr lang="pl" b="1">
                <a:solidFill>
                  <a:srgbClr val="000000"/>
                </a:solidFill>
                <a:highlight>
                  <a:srgbClr val="FFFF00"/>
                </a:highlight>
              </a:rPr>
              <a:t>Die Spanische Hofreitschule ist die älteste Reitschule der Welt. Sie wurde im Jahr 1572 gegründet. Die Lipizzaner züchtet man in dem staatlichen Gestüt Piber in der Weststeiermark und sie haben ihre Stallungen in dem Renaissance Prachtbau der Stallburg gegenüber der Winterreitschule.</a:t>
            </a:r>
            <a:endParaRPr b="1">
              <a:solidFill>
                <a:srgbClr val="000000"/>
              </a:solidFill>
              <a:highlight>
                <a:srgbClr val="FFFF00"/>
              </a:highlight>
            </a:endParaRPr>
          </a:p>
          <a:p>
            <a:pPr marL="0" lvl="0" indent="0" algn="l" rtl="0">
              <a:lnSpc>
                <a:spcPct val="115000"/>
              </a:lnSpc>
              <a:spcBef>
                <a:spcPts val="1600"/>
              </a:spcBef>
              <a:spcAft>
                <a:spcPts val="1600"/>
              </a:spcAft>
              <a:buSzPts val="1200"/>
              <a:buNone/>
            </a:pPr>
            <a:r>
              <a:rPr lang="pl" b="1">
                <a:solidFill>
                  <a:srgbClr val="000000"/>
                </a:solidFill>
                <a:highlight>
                  <a:srgbClr val="FFFF00"/>
                </a:highlight>
              </a:rPr>
              <a:t>Die weltberühmten Vorführungen der Lipizzaner  „Ballett der Weißen Hengste“  finden in der prachtvollen barocken Winterreitschule in der Hofburg im schönsten Reitsaal der Welt statt. Die Winterreitschule  wurde von 1729 bis 1735 unter Karl VI erbaut.</a:t>
            </a:r>
            <a:endParaRPr b="1">
              <a:solidFill>
                <a:srgbClr val="000000"/>
              </a:solidFill>
              <a:highlight>
                <a:srgbClr val="FFFF00"/>
              </a:highlight>
            </a:endParaRPr>
          </a:p>
        </p:txBody>
      </p:sp>
      <p:sp>
        <p:nvSpPr>
          <p:cNvPr id="693" name="Google Shape;693;p93"/>
          <p:cNvSpPr txBox="1">
            <a:spLocks noGrp="1"/>
          </p:cNvSpPr>
          <p:nvPr>
            <p:ph type="body" idx="2"/>
          </p:nvPr>
        </p:nvSpPr>
        <p:spPr>
          <a:xfrm>
            <a:off x="4832400" y="1507025"/>
            <a:ext cx="3999900" cy="332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SzPts val="1200"/>
              <a:buNone/>
            </a:pPr>
            <a:r>
              <a:rPr lang="pl" b="1">
                <a:solidFill>
                  <a:schemeClr val="dk2"/>
                </a:solidFill>
                <a:highlight>
                  <a:srgbClr val="00FF00"/>
                </a:highlight>
              </a:rPr>
              <a:t>Hiszpańska Dworska Szkoła Jazdy</a:t>
            </a:r>
            <a:endParaRPr b="1">
              <a:solidFill>
                <a:schemeClr val="dk2"/>
              </a:solidFill>
              <a:highlight>
                <a:srgbClr val="00FF00"/>
              </a:highlight>
            </a:endParaRPr>
          </a:p>
          <a:p>
            <a:pPr marL="0" lvl="0" indent="0" algn="l" rtl="0">
              <a:lnSpc>
                <a:spcPct val="115000"/>
              </a:lnSpc>
              <a:spcBef>
                <a:spcPts val="1600"/>
              </a:spcBef>
              <a:spcAft>
                <a:spcPts val="0"/>
              </a:spcAft>
              <a:buSzPts val="1200"/>
              <a:buNone/>
            </a:pPr>
            <a:r>
              <a:rPr lang="pl" b="1">
                <a:solidFill>
                  <a:schemeClr val="dk2"/>
                </a:solidFill>
                <a:highlight>
                  <a:srgbClr val="00FF00"/>
                </a:highlight>
              </a:rPr>
              <a:t>Hiszpańska Szkoła Jazdy jest najstarszą szkołą jeździecką świata. Została założona w 1572 roku. Konie rasy Lipicaner są hodowane w państwowej stadninie Piber w zachodniej Styrii, a swoje stajnie mają w renesansowym budynku  Stallburg naprzeciwko zimowej szkoły jeździeckiej.</a:t>
            </a:r>
            <a:endParaRPr b="1">
              <a:solidFill>
                <a:schemeClr val="dk2"/>
              </a:solidFill>
              <a:highlight>
                <a:srgbClr val="00FF00"/>
              </a:highlight>
            </a:endParaRPr>
          </a:p>
          <a:p>
            <a:pPr marL="0" lvl="0" indent="0" algn="l" rtl="0">
              <a:lnSpc>
                <a:spcPct val="115000"/>
              </a:lnSpc>
              <a:spcBef>
                <a:spcPts val="1600"/>
              </a:spcBef>
              <a:spcAft>
                <a:spcPts val="1600"/>
              </a:spcAft>
              <a:buSzPts val="1200"/>
              <a:buNone/>
            </a:pPr>
            <a:r>
              <a:rPr lang="pl" b="1">
                <a:solidFill>
                  <a:schemeClr val="dk2"/>
                </a:solidFill>
                <a:highlight>
                  <a:srgbClr val="00FF00"/>
                </a:highlight>
              </a:rPr>
              <a:t>Światowej sławy występy koni   lipicaner - „Balet Białych Ogierów” - odbywają się w przepięknej barokowej zimowej szkole jeździeckiej w Hofburgu w najpiękniejszej ujeżdżalni świata. Zimową szkołę jeździecką wybudowano w latach 1729-1735 za Karola VI. </a:t>
            </a:r>
            <a:endParaRPr b="1">
              <a:solidFill>
                <a:schemeClr val="dk2"/>
              </a:solidFill>
              <a:highlight>
                <a:srgbClr val="00FF00"/>
              </a:highligh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92"/>
                                        </p:tgtEl>
                                        <p:attrNameLst>
                                          <p:attrName>style.visibility</p:attrName>
                                        </p:attrNameLst>
                                      </p:cBhvr>
                                      <p:to>
                                        <p:strVal val="visible"/>
                                      </p:to>
                                    </p:set>
                                    <p:anim calcmode="lin" valueType="num">
                                      <p:cBhvr additive="base">
                                        <p:cTn id="12" dur="1000"/>
                                        <p:tgtEl>
                                          <p:spTgt spid="69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93"/>
                                        </p:tgtEl>
                                        <p:attrNameLst>
                                          <p:attrName>style.visibility</p:attrName>
                                        </p:attrNameLst>
                                      </p:cBhvr>
                                      <p:to>
                                        <p:strVal val="visible"/>
                                      </p:to>
                                    </p:set>
                                    <p:anim calcmode="lin" valueType="num">
                                      <p:cBhvr additive="base">
                                        <p:cTn id="16" dur="1000"/>
                                        <p:tgtEl>
                                          <p:spTgt spid="6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696969"/>
            </a:gs>
            <a:gs pos="100000">
              <a:srgbClr val="1D1D1D"/>
            </a:gs>
          </a:gsLst>
          <a:lin ang="5400012" scaled="0"/>
        </a:gradFill>
        <a:effectLst/>
      </p:bgPr>
    </p:bg>
    <p:spTree>
      <p:nvGrpSpPr>
        <p:cNvPr id="1" name="Shape 697"/>
        <p:cNvGrpSpPr/>
        <p:nvPr/>
      </p:nvGrpSpPr>
      <p:grpSpPr>
        <a:xfrm>
          <a:off x="0" y="0"/>
          <a:ext cx="0" cy="0"/>
          <a:chOff x="0" y="0"/>
          <a:chExt cx="0" cy="0"/>
        </a:xfrm>
      </p:grpSpPr>
      <p:sp>
        <p:nvSpPr>
          <p:cNvPr id="698" name="Google Shape;698;p94"/>
          <p:cNvSpPr txBox="1">
            <a:spLocks noGrp="1"/>
          </p:cNvSpPr>
          <p:nvPr>
            <p:ph type="title"/>
          </p:nvPr>
        </p:nvSpPr>
        <p:spPr>
          <a:xfrm>
            <a:off x="2167475" y="531625"/>
            <a:ext cx="6321600" cy="635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2"/>
              </a:buClr>
              <a:buSzPct val="47826"/>
              <a:buFont typeface="Arial"/>
              <a:buNone/>
            </a:pPr>
            <a:r>
              <a:rPr lang="pl" sz="2300">
                <a:latin typeface="Times New Roman"/>
                <a:ea typeface="Times New Roman"/>
                <a:cs typeface="Times New Roman"/>
                <a:sym typeface="Times New Roman"/>
              </a:rPr>
              <a:t>                                    </a:t>
            </a:r>
            <a:r>
              <a:rPr lang="pl" sz="2300">
                <a:solidFill>
                  <a:srgbClr val="FF0000"/>
                </a:solidFill>
                <a:latin typeface="Times New Roman"/>
                <a:ea typeface="Times New Roman"/>
                <a:cs typeface="Times New Roman"/>
                <a:sym typeface="Times New Roman"/>
              </a:rPr>
              <a:t>FOTOS</a:t>
            </a:r>
            <a:endParaRPr>
              <a:solidFill>
                <a:srgbClr val="FF0000"/>
              </a:solidFill>
            </a:endParaRPr>
          </a:p>
        </p:txBody>
      </p:sp>
      <p:pic>
        <p:nvPicPr>
          <p:cNvPr id="699" name="Google Shape;699;p94"/>
          <p:cNvPicPr preferRelativeResize="0"/>
          <p:nvPr/>
        </p:nvPicPr>
        <p:blipFill rotWithShape="1">
          <a:blip r:embed="rId3">
            <a:alphaModFix amt="96000"/>
          </a:blip>
          <a:srcRect/>
          <a:stretch/>
        </p:blipFill>
        <p:spPr>
          <a:xfrm rot="1052848">
            <a:off x="407325" y="931450"/>
            <a:ext cx="2552700" cy="1619250"/>
          </a:xfrm>
          <a:prstGeom prst="rect">
            <a:avLst/>
          </a:prstGeom>
          <a:noFill/>
          <a:ln w="19050" cap="flat" cmpd="sng">
            <a:solidFill>
              <a:srgbClr val="FF0000"/>
            </a:solidFill>
            <a:prstDash val="solid"/>
            <a:round/>
            <a:headEnd type="none" w="sm" len="sm"/>
            <a:tailEnd type="none" w="sm" len="sm"/>
          </a:ln>
        </p:spPr>
      </p:pic>
      <p:pic>
        <p:nvPicPr>
          <p:cNvPr id="700" name="Google Shape;700;p94"/>
          <p:cNvPicPr preferRelativeResize="0"/>
          <p:nvPr/>
        </p:nvPicPr>
        <p:blipFill rotWithShape="1">
          <a:blip r:embed="rId4">
            <a:alphaModFix/>
          </a:blip>
          <a:srcRect/>
          <a:stretch/>
        </p:blipFill>
        <p:spPr>
          <a:xfrm rot="235286">
            <a:off x="269557" y="3414500"/>
            <a:ext cx="3028950" cy="1476375"/>
          </a:xfrm>
          <a:prstGeom prst="rect">
            <a:avLst/>
          </a:prstGeom>
          <a:noFill/>
          <a:ln w="28575" cap="flat" cmpd="sng">
            <a:solidFill>
              <a:srgbClr val="FFFF00"/>
            </a:solidFill>
            <a:prstDash val="solid"/>
            <a:round/>
            <a:headEnd type="none" w="sm" len="sm"/>
            <a:tailEnd type="none" w="sm" len="sm"/>
          </a:ln>
        </p:spPr>
      </p:pic>
      <p:pic>
        <p:nvPicPr>
          <p:cNvPr id="701" name="Google Shape;701;p94"/>
          <p:cNvPicPr preferRelativeResize="0"/>
          <p:nvPr/>
        </p:nvPicPr>
        <p:blipFill rotWithShape="1">
          <a:blip r:embed="rId5">
            <a:alphaModFix/>
          </a:blip>
          <a:srcRect/>
          <a:stretch/>
        </p:blipFill>
        <p:spPr>
          <a:xfrm rot="-466822">
            <a:off x="3694745" y="1164250"/>
            <a:ext cx="3267075" cy="1714500"/>
          </a:xfrm>
          <a:prstGeom prst="rect">
            <a:avLst/>
          </a:prstGeom>
          <a:noFill/>
          <a:ln w="28575" cap="flat" cmpd="sng">
            <a:solidFill>
              <a:srgbClr val="00FF00"/>
            </a:solidFill>
            <a:prstDash val="solid"/>
            <a:round/>
            <a:headEnd type="none" w="sm" len="sm"/>
            <a:tailEnd type="none" w="sm" len="sm"/>
          </a:ln>
        </p:spPr>
      </p:pic>
      <p:pic>
        <p:nvPicPr>
          <p:cNvPr id="702" name="Google Shape;702;p94"/>
          <p:cNvPicPr preferRelativeResize="0"/>
          <p:nvPr/>
        </p:nvPicPr>
        <p:blipFill rotWithShape="1">
          <a:blip r:embed="rId6">
            <a:alphaModFix/>
          </a:blip>
          <a:srcRect/>
          <a:stretch/>
        </p:blipFill>
        <p:spPr>
          <a:xfrm>
            <a:off x="7171988" y="1625313"/>
            <a:ext cx="1743075" cy="2619375"/>
          </a:xfrm>
          <a:prstGeom prst="rect">
            <a:avLst/>
          </a:prstGeom>
          <a:noFill/>
          <a:ln w="28575" cap="flat" cmpd="sng">
            <a:solidFill>
              <a:srgbClr val="980000"/>
            </a:solidFill>
            <a:prstDash val="dash"/>
            <a:round/>
            <a:headEnd type="none" w="sm" len="sm"/>
            <a:tailEnd type="none" w="sm" len="sm"/>
          </a:ln>
        </p:spPr>
      </p:pic>
      <p:pic>
        <p:nvPicPr>
          <p:cNvPr id="703" name="Google Shape;703;p94"/>
          <p:cNvPicPr preferRelativeResize="0"/>
          <p:nvPr/>
        </p:nvPicPr>
        <p:blipFill rotWithShape="1">
          <a:blip r:embed="rId7">
            <a:alphaModFix/>
          </a:blip>
          <a:srcRect/>
          <a:stretch/>
        </p:blipFill>
        <p:spPr>
          <a:xfrm rot="510704">
            <a:off x="3470900" y="2974075"/>
            <a:ext cx="3714750" cy="1905000"/>
          </a:xfrm>
          <a:prstGeom prst="rect">
            <a:avLst/>
          </a:prstGeom>
          <a:noFill/>
          <a:ln w="28575" cap="flat" cmpd="sng">
            <a:solidFill>
              <a:srgbClr val="3C78D8"/>
            </a:solidFill>
            <a:prstDash val="solid"/>
            <a:round/>
            <a:headEnd type="none" w="sm" len="sm"/>
            <a:tailEnd type="none" w="sm" len="sm"/>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1500"/>
                                        <p:tgtEl>
                                          <p:spTgt spid="6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99"/>
                                        </p:tgtEl>
                                        <p:attrNameLst>
                                          <p:attrName>style.visibility</p:attrName>
                                        </p:attrNameLst>
                                      </p:cBhvr>
                                      <p:to>
                                        <p:strVal val="visible"/>
                                      </p:to>
                                    </p:set>
                                    <p:anim calcmode="lin" valueType="num">
                                      <p:cBhvr additive="base">
                                        <p:cTn id="12" dur="1000"/>
                                        <p:tgtEl>
                                          <p:spTgt spid="699"/>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00"/>
                                        </p:tgtEl>
                                        <p:attrNameLst>
                                          <p:attrName>style.visibility</p:attrName>
                                        </p:attrNameLst>
                                      </p:cBhvr>
                                      <p:to>
                                        <p:strVal val="visible"/>
                                      </p:to>
                                    </p:set>
                                    <p:anim calcmode="lin" valueType="num">
                                      <p:cBhvr additive="base">
                                        <p:cTn id="16" dur="1000"/>
                                        <p:tgtEl>
                                          <p:spTgt spid="700"/>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701"/>
                                        </p:tgtEl>
                                        <p:attrNameLst>
                                          <p:attrName>style.visibility</p:attrName>
                                        </p:attrNameLst>
                                      </p:cBhvr>
                                      <p:to>
                                        <p:strVal val="visible"/>
                                      </p:to>
                                    </p:set>
                                    <p:anim calcmode="lin" valueType="num">
                                      <p:cBhvr additive="base">
                                        <p:cTn id="21" dur="1000"/>
                                        <p:tgtEl>
                                          <p:spTgt spid="701"/>
                                        </p:tgtEl>
                                        <p:attrNameLst>
                                          <p:attrName>ppt_w</p:attrName>
                                        </p:attrNameLst>
                                      </p:cBhvr>
                                      <p:tavLst>
                                        <p:tav tm="0">
                                          <p:val>
                                            <p:strVal val="0"/>
                                          </p:val>
                                        </p:tav>
                                        <p:tav tm="100000">
                                          <p:val>
                                            <p:strVal val="#ppt_w"/>
                                          </p:val>
                                        </p:tav>
                                      </p:tavLst>
                                    </p:anim>
                                    <p:anim calcmode="lin" valueType="num">
                                      <p:cBhvr additive="base">
                                        <p:cTn id="22" dur="1000"/>
                                        <p:tgtEl>
                                          <p:spTgt spid="701"/>
                                        </p:tgtEl>
                                        <p:attrNameLst>
                                          <p:attrName>ppt_h</p:attrName>
                                        </p:attrNameLst>
                                      </p:cBhvr>
                                      <p:tavLst>
                                        <p:tav tm="0">
                                          <p:val>
                                            <p:strVal val="0"/>
                                          </p:val>
                                        </p:tav>
                                        <p:tav tm="100000">
                                          <p:val>
                                            <p:strVal val="#ppt_h"/>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70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DECDB"/>
            </a:gs>
            <a:gs pos="100000">
              <a:srgbClr val="F0A963"/>
            </a:gs>
          </a:gsLst>
          <a:path path="circle">
            <a:fillToRect l="50000" t="50000" r="50000" b="50000"/>
          </a:path>
          <a:tileRect/>
        </a:gradFill>
        <a:effectLst/>
      </p:bgPr>
    </p:bg>
    <p:spTree>
      <p:nvGrpSpPr>
        <p:cNvPr id="1" name="Shape 707"/>
        <p:cNvGrpSpPr/>
        <p:nvPr/>
      </p:nvGrpSpPr>
      <p:grpSpPr>
        <a:xfrm>
          <a:off x="0" y="0"/>
          <a:ext cx="0" cy="0"/>
          <a:chOff x="0" y="0"/>
          <a:chExt cx="0" cy="0"/>
        </a:xfrm>
      </p:grpSpPr>
      <p:sp>
        <p:nvSpPr>
          <p:cNvPr id="708" name="Google Shape;708;p95"/>
          <p:cNvSpPr txBox="1">
            <a:spLocks noGrp="1"/>
          </p:cNvSpPr>
          <p:nvPr>
            <p:ph type="title"/>
          </p:nvPr>
        </p:nvSpPr>
        <p:spPr>
          <a:xfrm>
            <a:off x="1901425" y="376400"/>
            <a:ext cx="6321600" cy="635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pl" sz="2300">
                <a:latin typeface="Times New Roman"/>
                <a:ea typeface="Times New Roman"/>
                <a:cs typeface="Times New Roman"/>
                <a:sym typeface="Times New Roman"/>
              </a:rPr>
              <a:t>             DER STEPHANSDOM  </a:t>
            </a:r>
            <a:endParaRPr sz="3700"/>
          </a:p>
        </p:txBody>
      </p:sp>
      <p:sp>
        <p:nvSpPr>
          <p:cNvPr id="709" name="Google Shape;709;p95"/>
          <p:cNvSpPr txBox="1">
            <a:spLocks noGrp="1"/>
          </p:cNvSpPr>
          <p:nvPr>
            <p:ph type="body" idx="1"/>
          </p:nvPr>
        </p:nvSpPr>
        <p:spPr>
          <a:xfrm>
            <a:off x="1137625" y="764875"/>
            <a:ext cx="6529200" cy="206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pl" sz="1600" b="1" dirty="0">
                <a:solidFill>
                  <a:srgbClr val="000000"/>
                </a:solidFill>
                <a:highlight>
                  <a:srgbClr val="FFF2CC"/>
                </a:highlight>
                <a:latin typeface="Arial"/>
                <a:ea typeface="Arial"/>
                <a:cs typeface="Arial"/>
                <a:sym typeface="Arial"/>
              </a:rPr>
              <a:t>Das Wahrzeichen Wiens stammt aus dem 12. Jahrhundert und liegt mitten im Herzen von Wien. </a:t>
            </a:r>
            <a:r>
              <a:rPr lang="pl" sz="1600" b="1" dirty="0" smtClean="0">
                <a:solidFill>
                  <a:srgbClr val="000000"/>
                </a:solidFill>
                <a:highlight>
                  <a:srgbClr val="FFF2CC"/>
                </a:highlight>
                <a:latin typeface="Arial"/>
                <a:ea typeface="Arial"/>
                <a:cs typeface="Arial"/>
                <a:sym typeface="Arial"/>
              </a:rPr>
              <a:t>Die Wiener nennen den Dom „Steffl”. </a:t>
            </a:r>
            <a:r>
              <a:rPr lang="pl" sz="1500" b="1" dirty="0" smtClean="0">
                <a:solidFill>
                  <a:srgbClr val="000000"/>
                </a:solidFill>
                <a:highlight>
                  <a:srgbClr val="FFF2CC"/>
                </a:highlight>
                <a:latin typeface="Arial"/>
                <a:ea typeface="Arial"/>
                <a:cs typeface="Arial"/>
                <a:sym typeface="Arial"/>
              </a:rPr>
              <a:t>Sogar die Glocke des Stephansdoms hat </a:t>
            </a:r>
            <a:r>
              <a:rPr lang="pl" sz="1500" b="1" dirty="0">
                <a:solidFill>
                  <a:srgbClr val="000000"/>
                </a:solidFill>
                <a:highlight>
                  <a:srgbClr val="FFF2CC"/>
                </a:highlight>
                <a:latin typeface="Arial"/>
                <a:ea typeface="Arial"/>
                <a:cs typeface="Arial"/>
                <a:sym typeface="Arial"/>
              </a:rPr>
              <a:t>einen Namen „Die Pummerin“. Sie befindet sich hoch oben im Nordturm und ist die zweitgrößte freischwingend geläutete Kirchenglocke Europas.Der Wiener Stephansdom ist 107,2 Meter lang und 34,2 Meter breit. Er besitzt vier Türme. Der höchste ist der Südturm mit 136,44 Metern.</a:t>
            </a:r>
            <a:endParaRPr sz="2300" b="1" dirty="0">
              <a:solidFill>
                <a:srgbClr val="000000"/>
              </a:solidFill>
              <a:highlight>
                <a:srgbClr val="FFF2CC"/>
              </a:highlight>
              <a:latin typeface="Arial"/>
              <a:ea typeface="Arial"/>
              <a:cs typeface="Arial"/>
              <a:sym typeface="Arial"/>
            </a:endParaRPr>
          </a:p>
        </p:txBody>
      </p:sp>
      <p:sp>
        <p:nvSpPr>
          <p:cNvPr id="710" name="Google Shape;710;p95"/>
          <p:cNvSpPr txBox="1"/>
          <p:nvPr/>
        </p:nvSpPr>
        <p:spPr>
          <a:xfrm>
            <a:off x="1552000" y="2826775"/>
            <a:ext cx="6240900" cy="178507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 sz="1300" b="1" i="0" u="none" strike="noStrike" cap="none" dirty="0">
                <a:solidFill>
                  <a:srgbClr val="990000"/>
                </a:solidFill>
                <a:latin typeface="Arial"/>
                <a:ea typeface="Arial"/>
                <a:cs typeface="Arial"/>
                <a:sym typeface="Arial"/>
              </a:rPr>
              <a:t>Symbol Wiednia pochodzi z XII wieku i znajduje się w samym sercu </a:t>
            </a:r>
            <a:r>
              <a:rPr lang="pl" sz="1300" b="1" i="0" u="none" strike="noStrike" cap="none" dirty="0" smtClean="0">
                <a:solidFill>
                  <a:srgbClr val="990000"/>
                </a:solidFill>
                <a:latin typeface="Arial"/>
                <a:ea typeface="Arial"/>
                <a:cs typeface="Arial"/>
                <a:sym typeface="Arial"/>
              </a:rPr>
              <a:t>Wiednia. Wiedeńczycy nazywają katedrę po prostu „Steffl”. Nawet dzwon katedry ma imię „die Pummerin”. Znajduje </a:t>
            </a:r>
            <a:r>
              <a:rPr lang="pl" sz="1300" b="1" i="0" u="none" strike="noStrike" cap="none" dirty="0">
                <a:solidFill>
                  <a:srgbClr val="990000"/>
                </a:solidFill>
                <a:latin typeface="Arial"/>
                <a:ea typeface="Arial"/>
                <a:cs typeface="Arial"/>
                <a:sym typeface="Arial"/>
              </a:rPr>
              <a:t>się </a:t>
            </a:r>
            <a:r>
              <a:rPr lang="pl" sz="1300" b="1" i="0" u="none" strike="noStrike" cap="none" dirty="0" smtClean="0">
                <a:solidFill>
                  <a:srgbClr val="990000"/>
                </a:solidFill>
                <a:latin typeface="Arial"/>
                <a:ea typeface="Arial"/>
                <a:cs typeface="Arial"/>
                <a:sym typeface="Arial"/>
              </a:rPr>
              <a:t>on wysoko </a:t>
            </a:r>
            <a:r>
              <a:rPr lang="pl" sz="1300" b="1" i="0" u="none" strike="noStrike" cap="none" dirty="0">
                <a:solidFill>
                  <a:srgbClr val="990000"/>
                </a:solidFill>
                <a:latin typeface="Arial"/>
                <a:ea typeface="Arial"/>
                <a:cs typeface="Arial"/>
                <a:sym typeface="Arial"/>
              </a:rPr>
              <a:t>w północnej wieży i jest drugim co do wielkości swobodnie kołyszącym się dzwonem kościelnym w Europie.</a:t>
            </a:r>
            <a:endParaRPr sz="1300" b="1" i="0" u="none" strike="noStrike" cap="none" dirty="0">
              <a:solidFill>
                <a:srgbClr val="99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pl" sz="1300" b="1" i="0" u="none" strike="noStrike" cap="none" dirty="0">
                <a:solidFill>
                  <a:srgbClr val="990000"/>
                </a:solidFill>
                <a:latin typeface="Arial"/>
                <a:ea typeface="Arial"/>
                <a:cs typeface="Arial"/>
                <a:sym typeface="Arial"/>
              </a:rPr>
              <a:t>Katedra św. Szczepana w Wiedniu ma 107,2 m długości i 34,2 m szerokości. Posiada cztery wieże. Najwyższą jest wieża południowa o wysokości 136,44 metrów.</a:t>
            </a:r>
            <a:endParaRPr sz="1300" b="1" i="0" u="none" strike="noStrike" cap="none" dirty="0">
              <a:solidFill>
                <a:srgbClr val="990000"/>
              </a:solidFill>
              <a:latin typeface="Arial"/>
              <a:ea typeface="Arial"/>
              <a:cs typeface="Arial"/>
              <a:sym typeface="Arial"/>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09"/>
                                        </p:tgtEl>
                                        <p:attrNameLst>
                                          <p:attrName>style.visibility</p:attrName>
                                        </p:attrNameLst>
                                      </p:cBhvr>
                                      <p:to>
                                        <p:strVal val="visible"/>
                                      </p:to>
                                    </p:set>
                                    <p:anim calcmode="lin" valueType="num">
                                      <p:cBhvr additive="base">
                                        <p:cTn id="11" dur="1000"/>
                                        <p:tgtEl>
                                          <p:spTgt spid="709"/>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710"/>
                                        </p:tgtEl>
                                        <p:attrNameLst>
                                          <p:attrName>style.visibility</p:attrName>
                                        </p:attrNameLst>
                                      </p:cBhvr>
                                      <p:to>
                                        <p:strVal val="visible"/>
                                      </p:to>
                                    </p:set>
                                    <p:anim calcmode="lin" valueType="num">
                                      <p:cBhvr additive="base">
                                        <p:cTn id="15" dur="1000"/>
                                        <p:tgtEl>
                                          <p:spTgt spid="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714"/>
        <p:cNvGrpSpPr/>
        <p:nvPr/>
      </p:nvGrpSpPr>
      <p:grpSpPr>
        <a:xfrm>
          <a:off x="0" y="0"/>
          <a:ext cx="0" cy="0"/>
          <a:chOff x="0" y="0"/>
          <a:chExt cx="0" cy="0"/>
        </a:xfrm>
      </p:grpSpPr>
      <p:sp>
        <p:nvSpPr>
          <p:cNvPr id="715" name="Google Shape;715;p96"/>
          <p:cNvSpPr txBox="1">
            <a:spLocks noGrp="1"/>
          </p:cNvSpPr>
          <p:nvPr>
            <p:ph type="title"/>
          </p:nvPr>
        </p:nvSpPr>
        <p:spPr>
          <a:xfrm>
            <a:off x="1469100" y="553800"/>
            <a:ext cx="6321600" cy="635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pl"/>
              <a:t>                                 FOTOS</a:t>
            </a:r>
            <a:endParaRPr/>
          </a:p>
        </p:txBody>
      </p:sp>
      <p:pic>
        <p:nvPicPr>
          <p:cNvPr id="716" name="Google Shape;716;p96"/>
          <p:cNvPicPr preferRelativeResize="0"/>
          <p:nvPr/>
        </p:nvPicPr>
        <p:blipFill rotWithShape="1">
          <a:blip r:embed="rId3">
            <a:alphaModFix/>
          </a:blip>
          <a:srcRect/>
          <a:stretch/>
        </p:blipFill>
        <p:spPr>
          <a:xfrm rot="833756">
            <a:off x="185650" y="1189200"/>
            <a:ext cx="2914650" cy="1457325"/>
          </a:xfrm>
          <a:prstGeom prst="rect">
            <a:avLst/>
          </a:prstGeom>
          <a:noFill/>
          <a:ln w="19050" cap="flat" cmpd="sng">
            <a:solidFill>
              <a:srgbClr val="00FFFF"/>
            </a:solidFill>
            <a:prstDash val="solid"/>
            <a:round/>
            <a:headEnd type="none" w="sm" len="sm"/>
            <a:tailEnd type="none" w="sm" len="sm"/>
          </a:ln>
        </p:spPr>
      </p:pic>
      <p:pic>
        <p:nvPicPr>
          <p:cNvPr id="717" name="Google Shape;717;p96"/>
          <p:cNvPicPr preferRelativeResize="0"/>
          <p:nvPr/>
        </p:nvPicPr>
        <p:blipFill rotWithShape="1">
          <a:blip r:embed="rId4">
            <a:alphaModFix/>
          </a:blip>
          <a:srcRect/>
          <a:stretch/>
        </p:blipFill>
        <p:spPr>
          <a:xfrm rot="338152">
            <a:off x="3252700" y="1341600"/>
            <a:ext cx="1590675" cy="1876425"/>
          </a:xfrm>
          <a:prstGeom prst="rect">
            <a:avLst/>
          </a:prstGeom>
          <a:noFill/>
          <a:ln w="19050" cap="flat" cmpd="sng">
            <a:solidFill>
              <a:srgbClr val="FFFF00"/>
            </a:solidFill>
            <a:prstDash val="solid"/>
            <a:round/>
            <a:headEnd type="none" w="sm" len="sm"/>
            <a:tailEnd type="none" w="sm" len="sm"/>
          </a:ln>
        </p:spPr>
      </p:pic>
      <p:pic>
        <p:nvPicPr>
          <p:cNvPr id="718" name="Google Shape;718;p9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878825" y="951075"/>
            <a:ext cx="2200087" cy="1620675"/>
          </a:xfrm>
          <a:prstGeom prst="rect">
            <a:avLst/>
          </a:prstGeom>
          <a:noFill/>
          <a:ln w="38100" cap="flat" cmpd="sng">
            <a:solidFill>
              <a:srgbClr val="FF9900"/>
            </a:solidFill>
            <a:prstDash val="dash"/>
            <a:round/>
            <a:headEnd type="none" w="sm" len="sm"/>
            <a:tailEnd type="none" w="sm" len="sm"/>
          </a:ln>
        </p:spPr>
      </p:pic>
      <p:pic>
        <p:nvPicPr>
          <p:cNvPr id="719" name="Google Shape;719;p9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655681">
            <a:off x="640150" y="3170900"/>
            <a:ext cx="2200087" cy="1620675"/>
          </a:xfrm>
          <a:prstGeom prst="rect">
            <a:avLst/>
          </a:prstGeom>
          <a:noFill/>
          <a:ln w="19050" cap="flat" cmpd="sng">
            <a:solidFill>
              <a:srgbClr val="9900FF"/>
            </a:solidFill>
            <a:prstDash val="solid"/>
            <a:round/>
            <a:headEnd type="none" w="sm" len="sm"/>
            <a:tailEnd type="none" w="sm" len="sm"/>
          </a:ln>
        </p:spPr>
      </p:pic>
      <p:pic>
        <p:nvPicPr>
          <p:cNvPr id="720" name="Google Shape;720;p9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214083">
            <a:off x="4931682" y="2713051"/>
            <a:ext cx="1527923" cy="2272371"/>
          </a:xfrm>
          <a:prstGeom prst="rect">
            <a:avLst/>
          </a:prstGeom>
          <a:noFill/>
          <a:ln w="19050" cap="flat" cmpd="sng">
            <a:solidFill>
              <a:srgbClr val="FF0000"/>
            </a:solidFill>
            <a:prstDash val="solid"/>
            <a:round/>
            <a:headEnd type="none" w="sm" len="sm"/>
            <a:tailEnd type="none" w="sm" len="sm"/>
          </a:ln>
        </p:spPr>
      </p:pic>
      <p:pic>
        <p:nvPicPr>
          <p:cNvPr id="721" name="Google Shape;721;p9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361855">
            <a:off x="6725051" y="2891848"/>
            <a:ext cx="2042050" cy="1360525"/>
          </a:xfrm>
          <a:prstGeom prst="rect">
            <a:avLst/>
          </a:prstGeom>
          <a:noFill/>
          <a:ln w="19050" cap="flat" cmpd="sng">
            <a:solidFill>
              <a:schemeClr val="accent4"/>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5"/>
                                        </p:tgtEl>
                                        <p:attrNameLst>
                                          <p:attrName>style.visibility</p:attrName>
                                        </p:attrNameLst>
                                      </p:cBhvr>
                                      <p:to>
                                        <p:strVal val="visible"/>
                                      </p:to>
                                    </p:set>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716"/>
                                        </p:tgtEl>
                                        <p:attrNameLst>
                                          <p:attrName>style.visibility</p:attrName>
                                        </p:attrNameLst>
                                      </p:cBhvr>
                                      <p:to>
                                        <p:strVal val="visible"/>
                                      </p:to>
                                    </p:set>
                                    <p:animEffect transition="in" filter="fade">
                                      <p:cBhvr>
                                        <p:cTn id="10" dur="1000"/>
                                        <p:tgtEl>
                                          <p:spTgt spid="716"/>
                                        </p:tgtEl>
                                      </p:cBhvr>
                                    </p:animEffect>
                                  </p:childTnLst>
                                </p:cTn>
                              </p:par>
                            </p:childTnLst>
                          </p:cTn>
                        </p:par>
                        <p:par>
                          <p:cTn id="11" fill="hold">
                            <p:stCondLst>
                              <p:cond delay="1001"/>
                            </p:stCondLst>
                            <p:childTnLst>
                              <p:par>
                                <p:cTn id="12" presetID="2" presetClass="entr" presetSubtype="8" fill="hold" nodeType="afterEffect">
                                  <p:stCondLst>
                                    <p:cond delay="0"/>
                                  </p:stCondLst>
                                  <p:childTnLst>
                                    <p:set>
                                      <p:cBhvr>
                                        <p:cTn id="13" dur="1" fill="hold">
                                          <p:stCondLst>
                                            <p:cond delay="0"/>
                                          </p:stCondLst>
                                        </p:cTn>
                                        <p:tgtEl>
                                          <p:spTgt spid="719"/>
                                        </p:tgtEl>
                                        <p:attrNameLst>
                                          <p:attrName>style.visibility</p:attrName>
                                        </p:attrNameLst>
                                      </p:cBhvr>
                                      <p:to>
                                        <p:strVal val="visible"/>
                                      </p:to>
                                    </p:set>
                                    <p:anim calcmode="lin" valueType="num">
                                      <p:cBhvr additive="base">
                                        <p:cTn id="14" dur="1000"/>
                                        <p:tgtEl>
                                          <p:spTgt spid="719"/>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par>
                          <p:cTn id="19" fill="hold">
                            <p:stCondLst>
                              <p:cond delay="1"/>
                            </p:stCondLst>
                            <p:childTnLst>
                              <p:par>
                                <p:cTn id="20" presetID="1" presetClass="entr" presetSubtype="0" fill="hold" nodeType="afterEffect">
                                  <p:stCondLst>
                                    <p:cond delay="0"/>
                                  </p:stCondLst>
                                  <p:childTnLst>
                                    <p:set>
                                      <p:cBhvr>
                                        <p:cTn id="21" dur="1" fill="hold">
                                          <p:stCondLst>
                                            <p:cond delay="0"/>
                                          </p:stCondLst>
                                        </p:cTn>
                                        <p:tgtEl>
                                          <p:spTgt spid="7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18"/>
                                        </p:tgtEl>
                                        <p:attrNameLst>
                                          <p:attrName>style.visibility</p:attrName>
                                        </p:attrNameLst>
                                      </p:cBhvr>
                                      <p:to>
                                        <p:strVal val="visible"/>
                                      </p:to>
                                    </p:set>
                                  </p:childTnLst>
                                </p:cTn>
                              </p:par>
                            </p:childTnLst>
                          </p:cTn>
                        </p:par>
                        <p:par>
                          <p:cTn id="26" fill="hold">
                            <p:stCondLst>
                              <p:cond delay="1"/>
                            </p:stCondLst>
                            <p:childTnLst>
                              <p:par>
                                <p:cTn id="27" presetID="23" presetClass="entr" presetSubtype="16" fill="hold" nodeType="afterEffect">
                                  <p:stCondLst>
                                    <p:cond delay="0"/>
                                  </p:stCondLst>
                                  <p:childTnLst>
                                    <p:set>
                                      <p:cBhvr>
                                        <p:cTn id="28" dur="1" fill="hold">
                                          <p:stCondLst>
                                            <p:cond delay="0"/>
                                          </p:stCondLst>
                                        </p:cTn>
                                        <p:tgtEl>
                                          <p:spTgt spid="721"/>
                                        </p:tgtEl>
                                        <p:attrNameLst>
                                          <p:attrName>style.visibility</p:attrName>
                                        </p:attrNameLst>
                                      </p:cBhvr>
                                      <p:to>
                                        <p:strVal val="visible"/>
                                      </p:to>
                                    </p:set>
                                    <p:anim calcmode="lin" valueType="num">
                                      <p:cBhvr additive="base">
                                        <p:cTn id="29" dur="1000"/>
                                        <p:tgtEl>
                                          <p:spTgt spid="721"/>
                                        </p:tgtEl>
                                        <p:attrNameLst>
                                          <p:attrName>ppt_w</p:attrName>
                                        </p:attrNameLst>
                                      </p:cBhvr>
                                      <p:tavLst>
                                        <p:tav tm="0">
                                          <p:val>
                                            <p:strVal val="0"/>
                                          </p:val>
                                        </p:tav>
                                        <p:tav tm="100000">
                                          <p:val>
                                            <p:strVal val="#ppt_w"/>
                                          </p:val>
                                        </p:tav>
                                      </p:tavLst>
                                    </p:anim>
                                    <p:anim calcmode="lin" valueType="num">
                                      <p:cBhvr additive="base">
                                        <p:cTn id="30" dur="1000"/>
                                        <p:tgtEl>
                                          <p:spTgt spid="7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E6B8AF"/>
            </a:gs>
            <a:gs pos="100000">
              <a:srgbClr val="737373"/>
            </a:gs>
          </a:gsLst>
          <a:path path="circle">
            <a:fillToRect l="50000" t="50000" r="50000" b="50000"/>
          </a:path>
          <a:tileRect/>
        </a:gradFill>
        <a:effectLst/>
      </p:bgPr>
    </p:bg>
    <p:spTree>
      <p:nvGrpSpPr>
        <p:cNvPr id="1" name="Shape 725"/>
        <p:cNvGrpSpPr/>
        <p:nvPr/>
      </p:nvGrpSpPr>
      <p:grpSpPr>
        <a:xfrm>
          <a:off x="0" y="0"/>
          <a:ext cx="0" cy="0"/>
          <a:chOff x="0" y="0"/>
          <a:chExt cx="0" cy="0"/>
        </a:xfrm>
      </p:grpSpPr>
      <p:sp>
        <p:nvSpPr>
          <p:cNvPr id="726" name="Google Shape;726;p97"/>
          <p:cNvSpPr txBox="1">
            <a:spLocks noGrp="1"/>
          </p:cNvSpPr>
          <p:nvPr>
            <p:ph type="title"/>
          </p:nvPr>
        </p:nvSpPr>
        <p:spPr>
          <a:xfrm>
            <a:off x="1610750" y="564850"/>
            <a:ext cx="6321600" cy="635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15000"/>
              </a:lnSpc>
              <a:spcBef>
                <a:spcPts val="1200"/>
              </a:spcBef>
              <a:spcAft>
                <a:spcPts val="0"/>
              </a:spcAft>
              <a:buClr>
                <a:schemeClr val="dk2"/>
              </a:buClr>
              <a:buSzPct val="61110"/>
              <a:buFont typeface="Arial"/>
              <a:buNone/>
            </a:pPr>
            <a:r>
              <a:rPr lang="pl" sz="1800">
                <a:solidFill>
                  <a:srgbClr val="000000"/>
                </a:solidFill>
                <a:latin typeface="Times New Roman"/>
                <a:ea typeface="Times New Roman"/>
                <a:cs typeface="Times New Roman"/>
                <a:sym typeface="Times New Roman"/>
              </a:rPr>
              <a:t>                               </a:t>
            </a:r>
            <a:r>
              <a:rPr lang="pl" sz="1800">
                <a:solidFill>
                  <a:srgbClr val="FF0000"/>
                </a:solidFill>
                <a:latin typeface="Times New Roman"/>
                <a:ea typeface="Times New Roman"/>
                <a:cs typeface="Times New Roman"/>
                <a:sym typeface="Times New Roman"/>
              </a:rPr>
              <a:t> </a:t>
            </a:r>
            <a:r>
              <a:rPr lang="pl" sz="2577">
                <a:solidFill>
                  <a:srgbClr val="FF0000"/>
                </a:solidFill>
                <a:latin typeface="Arial"/>
                <a:ea typeface="Arial"/>
                <a:cs typeface="Arial"/>
                <a:sym typeface="Arial"/>
              </a:rPr>
              <a:t>Der Grüne Prater</a:t>
            </a:r>
            <a:endParaRPr sz="2577">
              <a:solidFill>
                <a:srgbClr val="FF0000"/>
              </a:solidFill>
              <a:latin typeface="Arial"/>
              <a:ea typeface="Arial"/>
              <a:cs typeface="Arial"/>
              <a:sym typeface="Arial"/>
            </a:endParaRPr>
          </a:p>
          <a:p>
            <a:pPr marL="0" lvl="0" indent="0" algn="l" rtl="0">
              <a:lnSpc>
                <a:spcPct val="100000"/>
              </a:lnSpc>
              <a:spcBef>
                <a:spcPts val="1200"/>
              </a:spcBef>
              <a:spcAft>
                <a:spcPts val="0"/>
              </a:spcAft>
              <a:buSzPct val="111111"/>
              <a:buNone/>
            </a:pPr>
            <a:r>
              <a:rPr lang="pl"/>
              <a:t> </a:t>
            </a:r>
            <a:endParaRPr/>
          </a:p>
        </p:txBody>
      </p:sp>
      <p:sp>
        <p:nvSpPr>
          <p:cNvPr id="727" name="Google Shape;727;p97"/>
          <p:cNvSpPr txBox="1">
            <a:spLocks noGrp="1"/>
          </p:cNvSpPr>
          <p:nvPr>
            <p:ph type="body" idx="1"/>
          </p:nvPr>
        </p:nvSpPr>
        <p:spPr>
          <a:xfrm>
            <a:off x="742700" y="1200250"/>
            <a:ext cx="7367100" cy="180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800"/>
              <a:buNone/>
            </a:pPr>
            <a:r>
              <a:rPr lang="pl" sz="1500" b="1" dirty="0">
                <a:solidFill>
                  <a:schemeClr val="lt1"/>
                </a:solidFill>
                <a:latin typeface="Arial"/>
                <a:ea typeface="Arial"/>
                <a:cs typeface="Arial"/>
                <a:sym typeface="Arial"/>
              </a:rPr>
              <a:t>Der Prater ist Wiens Vergnügungspark und eine grüne Oase für fast alle. Hier ist das Riesenrad, eines der bekanntesten Symbole Wiens. Das Riesenrad wurde in den Jahren 1896 -1897 gebaut.Sechs Millionen Quadratmeter umfasst der Prater und zählt  zu den schönsten Stadtparks der Welt</a:t>
            </a:r>
            <a:r>
              <a:rPr lang="pl" sz="1500" b="1" dirty="0" smtClean="0">
                <a:solidFill>
                  <a:schemeClr val="lt1"/>
                </a:solidFill>
                <a:latin typeface="Arial"/>
                <a:ea typeface="Arial"/>
                <a:cs typeface="Arial"/>
                <a:sym typeface="Arial"/>
              </a:rPr>
              <a:t>. Ausgedehnte </a:t>
            </a:r>
            <a:r>
              <a:rPr lang="pl" sz="1500" b="1" dirty="0">
                <a:solidFill>
                  <a:schemeClr val="lt1"/>
                </a:solidFill>
                <a:latin typeface="Arial"/>
                <a:ea typeface="Arial"/>
                <a:cs typeface="Arial"/>
                <a:sym typeface="Arial"/>
              </a:rPr>
              <a:t>Wiesen und Wälder sowie Wasserflächen bieten die ideale Umgebung für entspannende Spaziergänge, muntere Wanderungen,  Jogging-, Rad- und Skating-Touren und vieles mehr.</a:t>
            </a:r>
            <a:endParaRPr sz="1500" b="1" dirty="0">
              <a:solidFill>
                <a:schemeClr val="lt1"/>
              </a:solidFill>
              <a:latin typeface="Arial"/>
              <a:ea typeface="Arial"/>
              <a:cs typeface="Arial"/>
              <a:sym typeface="Arial"/>
            </a:endParaRPr>
          </a:p>
          <a:p>
            <a:pPr marL="0" lvl="0" indent="0" algn="l" rtl="0">
              <a:lnSpc>
                <a:spcPct val="115000"/>
              </a:lnSpc>
              <a:spcBef>
                <a:spcPts val="1200"/>
              </a:spcBef>
              <a:spcAft>
                <a:spcPts val="1200"/>
              </a:spcAft>
              <a:buSzPts val="1800"/>
              <a:buNone/>
            </a:pPr>
            <a:endParaRPr sz="1100" b="1" dirty="0">
              <a:solidFill>
                <a:srgbClr val="040404"/>
              </a:solidFill>
              <a:latin typeface="Times New Roman"/>
              <a:ea typeface="Times New Roman"/>
              <a:cs typeface="Times New Roman"/>
              <a:sym typeface="Times New Roman"/>
            </a:endParaRPr>
          </a:p>
        </p:txBody>
      </p:sp>
      <p:sp>
        <p:nvSpPr>
          <p:cNvPr id="728" name="Google Shape;728;p97"/>
          <p:cNvSpPr txBox="1"/>
          <p:nvPr/>
        </p:nvSpPr>
        <p:spPr>
          <a:xfrm>
            <a:off x="1610750" y="3181575"/>
            <a:ext cx="6321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 sz="1200" b="1" i="0" u="none" strike="noStrike" cap="none">
                <a:solidFill>
                  <a:srgbClr val="4A86E8"/>
                </a:solidFill>
                <a:highlight>
                  <a:srgbClr val="999999"/>
                </a:highlight>
                <a:latin typeface="Times New Roman"/>
                <a:ea typeface="Times New Roman"/>
                <a:cs typeface="Times New Roman"/>
                <a:sym typeface="Times New Roman"/>
              </a:rPr>
              <a:t> </a:t>
            </a:r>
            <a:endParaRPr sz="1200" b="1" i="0" u="none" strike="noStrike" cap="none">
              <a:solidFill>
                <a:srgbClr val="4A86E8"/>
              </a:solidFill>
              <a:highlight>
                <a:srgbClr val="999999"/>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2"/>
              </a:solidFill>
              <a:latin typeface="Times New Roman"/>
              <a:ea typeface="Times New Roman"/>
              <a:cs typeface="Times New Roman"/>
              <a:sym typeface="Times New Roman"/>
            </a:endParaRPr>
          </a:p>
        </p:txBody>
      </p:sp>
      <p:sp>
        <p:nvSpPr>
          <p:cNvPr id="729" name="Google Shape;729;p97"/>
          <p:cNvSpPr txBox="1"/>
          <p:nvPr/>
        </p:nvSpPr>
        <p:spPr>
          <a:xfrm>
            <a:off x="1030900" y="3181575"/>
            <a:ext cx="6263100" cy="173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 sz="1300" b="1" i="0" u="none" strike="noStrike" cap="none">
                <a:solidFill>
                  <a:schemeClr val="dk2"/>
                </a:solidFill>
                <a:latin typeface="Times New Roman"/>
                <a:ea typeface="Times New Roman"/>
                <a:cs typeface="Times New Roman"/>
                <a:sym typeface="Times New Roman"/>
              </a:rPr>
              <a:t>Prater jest Wiedeńskim Parkiem rozrywki  oraz zieloną oazą prawie dla wszystkich. Znajduje się tutaj Diabelski Młyn, jeden z najbardziej znanych symboli Wiednia. Diabelski Młyn został zbudowany w latach 1896 -1897. Prater zajmuje sześć milionów metrów kwadratowych i zalicza się do jednego z najpiękniejszych parków miejskich na świecie.Rozległe łąki i lasy oraz zbiorniki wodne oferują idealne środowisko do relaksujących spacerów, tętniących życiem wędrówek, intensywnego joggingu, wycieczek rowerowych i łyżwiarskich oraz wielu innych atrakcji.</a:t>
            </a:r>
            <a:endParaRPr sz="1300" b="1" i="0" u="none" strike="noStrike" cap="none">
              <a:solidFill>
                <a:schemeClr val="dk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0000"/>
              </a:solidFill>
              <a:latin typeface="Times New Roman"/>
              <a:ea typeface="Times New Roman"/>
              <a:cs typeface="Times New Roman"/>
              <a:sym typeface="Times New Roman"/>
            </a:endParaRPr>
          </a:p>
        </p:txBody>
      </p:sp>
      <p:pic>
        <p:nvPicPr>
          <p:cNvPr id="730" name="Google Shape;730;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4001" y="3307394"/>
            <a:ext cx="1709194" cy="1246851"/>
          </a:xfrm>
          <a:prstGeom prst="rect">
            <a:avLst/>
          </a:prstGeom>
          <a:noFill/>
          <a:ln w="19050" cap="flat" cmpd="sng">
            <a:solidFill>
              <a:srgbClr val="FFFF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anim calcmode="lin" valueType="num">
                                      <p:cBhvr additive="base">
                                        <p:cTn id="7" dur="1000"/>
                                        <p:tgtEl>
                                          <p:spTgt spid="726"/>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727"/>
                                        </p:tgtEl>
                                        <p:attrNameLst>
                                          <p:attrName>style.visibility</p:attrName>
                                        </p:attrNameLst>
                                      </p:cBhvr>
                                      <p:to>
                                        <p:strVal val="visible"/>
                                      </p:to>
                                    </p:set>
                                    <p:anim calcmode="lin" valueType="num">
                                      <p:cBhvr additive="base">
                                        <p:cTn id="11" dur="1000"/>
                                        <p:tgtEl>
                                          <p:spTgt spid="727"/>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729"/>
                                        </p:tgtEl>
                                        <p:attrNameLst>
                                          <p:attrName>style.visibility</p:attrName>
                                        </p:attrNameLst>
                                      </p:cBhvr>
                                      <p:to>
                                        <p:strVal val="visible"/>
                                      </p:to>
                                    </p:set>
                                    <p:anim calcmode="lin" valueType="num">
                                      <p:cBhvr additive="base">
                                        <p:cTn id="15" dur="1000"/>
                                        <p:tgtEl>
                                          <p:spTgt spid="729"/>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30"/>
                                        </p:tgtEl>
                                        <p:attrNameLst>
                                          <p:attrName>style.visibility</p:attrName>
                                        </p:attrNameLst>
                                      </p:cBhvr>
                                      <p:to>
                                        <p:strVal val="visible"/>
                                      </p:to>
                                    </p:set>
                                    <p:animEffect transition="in" filter="fade">
                                      <p:cBhvr>
                                        <p:cTn id="19" dur="10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734"/>
        <p:cNvGrpSpPr/>
        <p:nvPr/>
      </p:nvGrpSpPr>
      <p:grpSpPr>
        <a:xfrm>
          <a:off x="0" y="0"/>
          <a:ext cx="0" cy="0"/>
          <a:chOff x="0" y="0"/>
          <a:chExt cx="0" cy="0"/>
        </a:xfrm>
      </p:grpSpPr>
      <p:sp>
        <p:nvSpPr>
          <p:cNvPr id="735" name="Google Shape;735;p98"/>
          <p:cNvSpPr txBox="1">
            <a:spLocks noGrp="1"/>
          </p:cNvSpPr>
          <p:nvPr>
            <p:ph type="title"/>
          </p:nvPr>
        </p:nvSpPr>
        <p:spPr>
          <a:xfrm flipH="1">
            <a:off x="1501200" y="618500"/>
            <a:ext cx="6141600" cy="635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pl"/>
              <a:t>                         FOTOS</a:t>
            </a:r>
            <a:endParaRPr/>
          </a:p>
        </p:txBody>
      </p:sp>
      <p:pic>
        <p:nvPicPr>
          <p:cNvPr id="736" name="Google Shape;736;p98"/>
          <p:cNvPicPr preferRelativeResize="0"/>
          <p:nvPr/>
        </p:nvPicPr>
        <p:blipFill rotWithShape="1">
          <a:blip r:embed="rId4">
            <a:alphaModFix/>
          </a:blip>
          <a:srcRect/>
          <a:stretch/>
        </p:blipFill>
        <p:spPr>
          <a:xfrm rot="317021">
            <a:off x="174575" y="948550"/>
            <a:ext cx="2362200" cy="1771650"/>
          </a:xfrm>
          <a:prstGeom prst="rect">
            <a:avLst/>
          </a:prstGeom>
          <a:noFill/>
          <a:ln w="19050" cap="flat" cmpd="sng">
            <a:solidFill>
              <a:srgbClr val="00FF00"/>
            </a:solidFill>
            <a:prstDash val="solid"/>
            <a:round/>
            <a:headEnd type="none" w="sm" len="sm"/>
            <a:tailEnd type="none" w="sm" len="sm"/>
          </a:ln>
        </p:spPr>
      </p:pic>
      <p:pic>
        <p:nvPicPr>
          <p:cNvPr id="737" name="Google Shape;737;p98"/>
          <p:cNvPicPr preferRelativeResize="0"/>
          <p:nvPr/>
        </p:nvPicPr>
        <p:blipFill rotWithShape="1">
          <a:blip r:embed="rId5">
            <a:alphaModFix/>
          </a:blip>
          <a:srcRect/>
          <a:stretch/>
        </p:blipFill>
        <p:spPr>
          <a:xfrm rot="-320429">
            <a:off x="2874729" y="1274987"/>
            <a:ext cx="2762250" cy="1838325"/>
          </a:xfrm>
          <a:prstGeom prst="rect">
            <a:avLst/>
          </a:prstGeom>
          <a:noFill/>
          <a:ln w="28575" cap="flat" cmpd="sng">
            <a:solidFill>
              <a:srgbClr val="FF0000"/>
            </a:solidFill>
            <a:prstDash val="dash"/>
            <a:round/>
            <a:headEnd type="none" w="sm" len="sm"/>
            <a:tailEnd type="none" w="sm" len="sm"/>
          </a:ln>
        </p:spPr>
      </p:pic>
      <p:pic>
        <p:nvPicPr>
          <p:cNvPr id="738" name="Google Shape;738;p9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671136">
            <a:off x="6303787" y="1203395"/>
            <a:ext cx="2472328" cy="1648208"/>
          </a:xfrm>
          <a:prstGeom prst="rect">
            <a:avLst/>
          </a:prstGeom>
          <a:noFill/>
          <a:ln w="28575" cap="flat" cmpd="sng">
            <a:solidFill>
              <a:srgbClr val="4C1130"/>
            </a:solidFill>
            <a:prstDash val="solid"/>
            <a:round/>
            <a:headEnd type="none" w="sm" len="sm"/>
            <a:tailEnd type="none" w="sm" len="sm"/>
          </a:ln>
        </p:spPr>
      </p:pic>
      <p:pic>
        <p:nvPicPr>
          <p:cNvPr id="739" name="Google Shape;739;p9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32550" y="3337375"/>
            <a:ext cx="1473575" cy="1473575"/>
          </a:xfrm>
          <a:prstGeom prst="rect">
            <a:avLst/>
          </a:prstGeom>
          <a:noFill/>
          <a:ln w="19050" cap="flat" cmpd="sng">
            <a:solidFill>
              <a:srgbClr val="274E13"/>
            </a:solidFill>
            <a:prstDash val="dot"/>
            <a:round/>
            <a:headEnd type="none" w="sm" len="sm"/>
            <a:tailEnd type="none" w="sm" len="sm"/>
          </a:ln>
        </p:spPr>
      </p:pic>
      <p:pic>
        <p:nvPicPr>
          <p:cNvPr id="740" name="Google Shape;740;p98"/>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387943">
            <a:off x="2946467" y="3237875"/>
            <a:ext cx="2618758" cy="1473575"/>
          </a:xfrm>
          <a:prstGeom prst="rect">
            <a:avLst/>
          </a:prstGeom>
          <a:noFill/>
          <a:ln w="28575" cap="flat" cmpd="sng">
            <a:solidFill>
              <a:srgbClr val="A64D79"/>
            </a:solidFill>
            <a:prstDash val="solid"/>
            <a:round/>
            <a:headEnd type="none" w="sm" len="sm"/>
            <a:tailEnd type="none" w="sm" len="sm"/>
          </a:ln>
        </p:spPr>
      </p:pic>
      <p:pic>
        <p:nvPicPr>
          <p:cNvPr id="741" name="Google Shape;741;p98"/>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980025" y="3238170"/>
            <a:ext cx="2745100" cy="1472981"/>
          </a:xfrm>
          <a:prstGeom prst="rect">
            <a:avLst/>
          </a:prstGeom>
          <a:noFill/>
          <a:ln w="19050" cap="flat" cmpd="sng">
            <a:solidFill>
              <a:srgbClr val="274E13"/>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36"/>
                                        </p:tgtEl>
                                        <p:attrNameLst>
                                          <p:attrName>style.visibility</p:attrName>
                                        </p:attrNameLst>
                                      </p:cBhvr>
                                      <p:to>
                                        <p:strVal val="visible"/>
                                      </p:to>
                                    </p:set>
                                    <p:anim calcmode="lin" valueType="num">
                                      <p:cBhvr additive="base">
                                        <p:cTn id="11" dur="1000"/>
                                        <p:tgtEl>
                                          <p:spTgt spid="736"/>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39"/>
                                        </p:tgtEl>
                                        <p:attrNameLst>
                                          <p:attrName>style.visibility</p:attrName>
                                        </p:attrNameLst>
                                      </p:cBhvr>
                                      <p:to>
                                        <p:strVal val="visible"/>
                                      </p:to>
                                    </p:set>
                                    <p:anim calcmode="lin" valueType="num">
                                      <p:cBhvr additive="base">
                                        <p:cTn id="15" dur="1000"/>
                                        <p:tgtEl>
                                          <p:spTgt spid="739"/>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737"/>
                                        </p:tgtEl>
                                        <p:attrNameLst>
                                          <p:attrName>style.visibility</p:attrName>
                                        </p:attrNameLst>
                                      </p:cBhvr>
                                      <p:to>
                                        <p:strVal val="visible"/>
                                      </p:to>
                                    </p:set>
                                    <p:anim calcmode="lin" valueType="num">
                                      <p:cBhvr additive="base">
                                        <p:cTn id="20" dur="1000"/>
                                        <p:tgtEl>
                                          <p:spTgt spid="737"/>
                                        </p:tgtEl>
                                        <p:attrNameLst>
                                          <p:attrName>ppt_w</p:attrName>
                                        </p:attrNameLst>
                                      </p:cBhvr>
                                      <p:tavLst>
                                        <p:tav tm="0">
                                          <p:val>
                                            <p:strVal val="0"/>
                                          </p:val>
                                        </p:tav>
                                        <p:tav tm="100000">
                                          <p:val>
                                            <p:strVal val="#ppt_w"/>
                                          </p:val>
                                        </p:tav>
                                      </p:tavLst>
                                    </p:anim>
                                    <p:anim calcmode="lin" valueType="num">
                                      <p:cBhvr additive="base">
                                        <p:cTn id="21" dur="1000"/>
                                        <p:tgtEl>
                                          <p:spTgt spid="737"/>
                                        </p:tgtEl>
                                        <p:attrNameLst>
                                          <p:attrName>ppt_h</p:attrName>
                                        </p:attrNameLst>
                                      </p:cBhvr>
                                      <p:tavLst>
                                        <p:tav tm="0">
                                          <p:val>
                                            <p:strVal val="0"/>
                                          </p:val>
                                        </p:tav>
                                        <p:tav tm="100000">
                                          <p:val>
                                            <p:strVal val="#ppt_h"/>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40"/>
                                        </p:tgtEl>
                                        <p:attrNameLst>
                                          <p:attrName>style.visibility</p:attrName>
                                        </p:attrNameLst>
                                      </p:cBhvr>
                                      <p:to>
                                        <p:strVal val="visible"/>
                                      </p:to>
                                    </p:set>
                                    <p:animEffect transition="in" filter="fade">
                                      <p:cBhvr>
                                        <p:cTn id="25" dur="1000"/>
                                        <p:tgtEl>
                                          <p:spTgt spid="74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738"/>
                                        </p:tgtEl>
                                        <p:attrNameLst>
                                          <p:attrName>style.visibility</p:attrName>
                                        </p:attrNameLst>
                                      </p:cBhvr>
                                      <p:to>
                                        <p:strVal val="visible"/>
                                      </p:to>
                                    </p:set>
                                    <p:anim calcmode="lin" valueType="num">
                                      <p:cBhvr additive="base">
                                        <p:cTn id="30" dur="1000"/>
                                        <p:tgtEl>
                                          <p:spTgt spid="738"/>
                                        </p:tgtEl>
                                        <p:attrNameLst>
                                          <p:attrName>ppt_x</p:attrName>
                                        </p:attrNameLst>
                                      </p:cBhvr>
                                      <p:tavLst>
                                        <p:tav tm="0">
                                          <p:val>
                                            <p:strVal val="#ppt_x-1"/>
                                          </p:val>
                                        </p:tav>
                                        <p:tav tm="100000">
                                          <p:val>
                                            <p:strVal val="#ppt_x"/>
                                          </p:val>
                                        </p:tav>
                                      </p:tavLst>
                                    </p:anim>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741"/>
                                        </p:tgtEl>
                                        <p:attrNameLst>
                                          <p:attrName>style.visibility</p:attrName>
                                        </p:attrNameLst>
                                      </p:cBhvr>
                                      <p:to>
                                        <p:strVal val="visible"/>
                                      </p:to>
                                    </p:set>
                                    <p:anim calcmode="lin" valueType="num">
                                      <p:cBhvr additive="base">
                                        <p:cTn id="34" dur="1000"/>
                                        <p:tgtEl>
                                          <p:spTgt spid="74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4"/>
          <p:cNvSpPr txBox="1">
            <a:spLocks noGrp="1"/>
          </p:cNvSpPr>
          <p:nvPr>
            <p:ph type="title"/>
          </p:nvPr>
        </p:nvSpPr>
        <p:spPr>
          <a:xfrm>
            <a:off x="395536" y="253746"/>
            <a:ext cx="8496944" cy="1939962"/>
          </a:xfrm>
          <a:prstGeom prst="rect">
            <a:avLst/>
          </a:prstGeom>
          <a:noFill/>
          <a:ln>
            <a:noFill/>
          </a:ln>
        </p:spPr>
        <p:txBody>
          <a:bodyPr spcFirstLastPara="1" wrap="square" lIns="91425" tIns="45700" rIns="91425" bIns="45700" anchor="t" anchorCtr="0">
            <a:normAutofit/>
          </a:bodyPr>
          <a:lstStyle/>
          <a:p>
            <a:pPr marL="320040" lvl="0" indent="-336499" algn="l">
              <a:buSzPct val="145582"/>
            </a:pPr>
            <a:r>
              <a:rPr lang="pl" sz="4044" dirty="0">
                <a:solidFill>
                  <a:srgbClr val="34AC8B"/>
                </a:solidFill>
              </a:rPr>
              <a:t>Berlin </a:t>
            </a:r>
            <a:r>
              <a:rPr lang="pl" sz="3044" dirty="0">
                <a:solidFill>
                  <a:srgbClr val="34AC8B"/>
                </a:solidFill>
              </a:rPr>
              <a:t>ist die größte Stadt Deutschlands und hat viele </a:t>
            </a:r>
            <a:r>
              <a:rPr lang="pl" sz="3044" dirty="0" smtClean="0">
                <a:solidFill>
                  <a:srgbClr val="34AC8B"/>
                </a:solidFill>
              </a:rPr>
              <a:t>Sehensw</a:t>
            </a:r>
            <a:r>
              <a:rPr lang="pl-PL" sz="3044" dirty="0">
                <a:solidFill>
                  <a:srgbClr val="34AC8B"/>
                </a:solidFill>
              </a:rPr>
              <a:t>ü</a:t>
            </a:r>
            <a:r>
              <a:rPr lang="pl" sz="3044" dirty="0" smtClean="0">
                <a:solidFill>
                  <a:srgbClr val="34AC8B"/>
                </a:solidFill>
              </a:rPr>
              <a:t>rdigkeiten</a:t>
            </a:r>
            <a:r>
              <a:rPr lang="pl" sz="3044" dirty="0">
                <a:solidFill>
                  <a:srgbClr val="34AC8B"/>
                </a:solidFill>
              </a:rPr>
              <a:t>.</a:t>
            </a:r>
            <a:r>
              <a:rPr lang="pl" sz="3600" dirty="0">
                <a:solidFill>
                  <a:srgbClr val="34AC8B"/>
                </a:solidFill>
              </a:rPr>
              <a:t/>
            </a:r>
            <a:br>
              <a:rPr lang="pl" sz="3600" dirty="0">
                <a:solidFill>
                  <a:srgbClr val="34AC8B"/>
                </a:solidFill>
              </a:rPr>
            </a:br>
            <a:r>
              <a:rPr lang="pl" sz="2400" dirty="0">
                <a:solidFill>
                  <a:srgbClr val="34AC8B"/>
                </a:solidFill>
              </a:rPr>
              <a:t>Berlin jest największym miastem Niemiec i ma wiele zabytków.</a:t>
            </a:r>
            <a:endParaRPr sz="2400" dirty="0">
              <a:solidFill>
                <a:srgbClr val="34AC8B"/>
              </a:solidFill>
            </a:endParaRPr>
          </a:p>
        </p:txBody>
      </p:sp>
      <p:sp>
        <p:nvSpPr>
          <p:cNvPr id="369" name="Google Shape;369;p54"/>
          <p:cNvSpPr txBox="1">
            <a:spLocks noGrp="1"/>
          </p:cNvSpPr>
          <p:nvPr>
            <p:ph type="body" idx="1"/>
          </p:nvPr>
        </p:nvSpPr>
        <p:spPr>
          <a:xfrm>
            <a:off x="323528" y="2139702"/>
            <a:ext cx="8640960" cy="2808312"/>
          </a:xfrm>
          <a:prstGeom prst="rect">
            <a:avLst/>
          </a:prstGeom>
          <a:noFill/>
          <a:ln>
            <a:noFill/>
          </a:ln>
        </p:spPr>
        <p:txBody>
          <a:bodyPr spcFirstLastPara="1" wrap="square" lIns="91425" tIns="45700" rIns="91425" bIns="45700" anchor="t" anchorCtr="0">
            <a:normAutofit/>
          </a:bodyPr>
          <a:lstStyle/>
          <a:p>
            <a:pPr>
              <a:lnSpc>
                <a:spcPct val="115000"/>
              </a:lnSpc>
              <a:spcAft>
                <a:spcPts val="1000"/>
              </a:spcAft>
            </a:pPr>
            <a:r>
              <a:rPr lang="pl" b="1" dirty="0">
                <a:solidFill>
                  <a:srgbClr val="C3260C"/>
                </a:solidFill>
              </a:rPr>
              <a:t>DAS BRANDENBURGER Tor </a:t>
            </a:r>
            <a:r>
              <a:rPr lang="pl" dirty="0">
                <a:solidFill>
                  <a:srgbClr val="C3260C"/>
                </a:solidFill>
              </a:rPr>
              <a:t>ist das Symbol Berlins. Das Tor </a:t>
            </a:r>
            <a:r>
              <a:rPr lang="pl" dirty="0" smtClean="0">
                <a:solidFill>
                  <a:srgbClr val="C3260C"/>
                </a:solidFill>
              </a:rPr>
              <a:t>begr</a:t>
            </a:r>
            <a:r>
              <a:rPr lang="pl-PL" sz="2400" dirty="0" smtClean="0">
                <a:solidFill>
                  <a:srgbClr val="C00000"/>
                </a:solidFill>
                <a:latin typeface="Calibri"/>
                <a:ea typeface="Calibri"/>
                <a:cs typeface="Times New Roman"/>
              </a:rPr>
              <a:t>üβ</a:t>
            </a:r>
            <a:r>
              <a:rPr lang="pl" dirty="0" smtClean="0">
                <a:solidFill>
                  <a:srgbClr val="C3260C"/>
                </a:solidFill>
              </a:rPr>
              <a:t>t </a:t>
            </a:r>
            <a:r>
              <a:rPr lang="pl" dirty="0">
                <a:solidFill>
                  <a:srgbClr val="C3260C"/>
                </a:solidFill>
              </a:rPr>
              <a:t>alle Touristen, denn das Branderburger Tor ist das Symbol der Einheit und Freiheit.  </a:t>
            </a:r>
            <a:r>
              <a:rPr lang="pl" sz="1800" dirty="0" smtClean="0">
                <a:solidFill>
                  <a:srgbClr val="C3260C"/>
                </a:solidFill>
              </a:rPr>
              <a:t>Brama </a:t>
            </a:r>
            <a:r>
              <a:rPr lang="pl" sz="1800" dirty="0">
                <a:solidFill>
                  <a:srgbClr val="C3260C"/>
                </a:solidFill>
              </a:rPr>
              <a:t>Braderbusrka jest symbolem Berlina. Brama wita wszystkich turystów, ponieważ jest symbolem jedności i wolności.</a:t>
            </a:r>
            <a:endParaRPr sz="1800" dirty="0">
              <a:solidFill>
                <a:srgbClr val="C3260C"/>
              </a:solidFill>
            </a:endParaRPr>
          </a:p>
        </p:txBody>
      </p:sp>
      <p:pic>
        <p:nvPicPr>
          <p:cNvPr id="370" name="Google Shape;370;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06353" y="3945450"/>
            <a:ext cx="1997476" cy="1124225"/>
          </a:xfrm>
          <a:prstGeom prst="rect">
            <a:avLst/>
          </a:prstGeom>
          <a:noFill/>
          <a:ln>
            <a:noFill/>
          </a:ln>
        </p:spPr>
      </p:pic>
      <p:pic>
        <p:nvPicPr>
          <p:cNvPr id="371" name="Google Shape;371;p5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29137" y="3945450"/>
            <a:ext cx="3220059" cy="111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38000">
              <a:srgbClr val="FFFF00"/>
            </a:gs>
            <a:gs pos="100000">
              <a:srgbClr val="737373"/>
            </a:gs>
          </a:gsLst>
          <a:path path="circle">
            <a:fillToRect l="100000" t="100000"/>
          </a:path>
          <a:tileRect r="-100000" b="-100000"/>
        </a:gradFill>
        <a:effectLst/>
      </p:bgPr>
    </p:bg>
    <p:spTree>
      <p:nvGrpSpPr>
        <p:cNvPr id="1" name="Shape 745"/>
        <p:cNvGrpSpPr/>
        <p:nvPr/>
      </p:nvGrpSpPr>
      <p:grpSpPr>
        <a:xfrm>
          <a:off x="0" y="0"/>
          <a:ext cx="0" cy="0"/>
          <a:chOff x="0" y="0"/>
          <a:chExt cx="0" cy="0"/>
        </a:xfrm>
      </p:grpSpPr>
      <p:sp>
        <p:nvSpPr>
          <p:cNvPr id="746" name="Google Shape;746;p99"/>
          <p:cNvSpPr txBox="1">
            <a:spLocks noGrp="1"/>
          </p:cNvSpPr>
          <p:nvPr>
            <p:ph type="title"/>
          </p:nvPr>
        </p:nvSpPr>
        <p:spPr>
          <a:xfrm>
            <a:off x="1690800" y="575950"/>
            <a:ext cx="6321600" cy="635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ct val="129349"/>
              <a:buNone/>
            </a:pPr>
            <a:r>
              <a:rPr lang="pl" sz="2577">
                <a:latin typeface="Times New Roman"/>
                <a:ea typeface="Times New Roman"/>
                <a:cs typeface="Times New Roman"/>
                <a:sym typeface="Times New Roman"/>
              </a:rPr>
              <a:t>                     DER KAHLENBERG</a:t>
            </a:r>
            <a:endParaRPr sz="3777"/>
          </a:p>
        </p:txBody>
      </p:sp>
      <p:sp>
        <p:nvSpPr>
          <p:cNvPr id="747" name="Google Shape;747;p99"/>
          <p:cNvSpPr txBox="1">
            <a:spLocks noGrp="1"/>
          </p:cNvSpPr>
          <p:nvPr>
            <p:ph type="body" idx="1"/>
          </p:nvPr>
        </p:nvSpPr>
        <p:spPr>
          <a:xfrm>
            <a:off x="1461675" y="1211350"/>
            <a:ext cx="6321600" cy="1667400"/>
          </a:xfrm>
          <a:prstGeom prst="rect">
            <a:avLst/>
          </a:prstGeom>
          <a:noFill/>
          <a:ln>
            <a:noFill/>
          </a:ln>
        </p:spPr>
        <p:txBody>
          <a:bodyPr spcFirstLastPara="1" wrap="square" lIns="91425" tIns="91425" rIns="91425" bIns="91425" anchor="t" anchorCtr="0">
            <a:normAutofit fontScale="92500"/>
          </a:bodyPr>
          <a:lstStyle/>
          <a:p>
            <a:pPr marL="0" lvl="0" indent="0" algn="ctr" rtl="0">
              <a:lnSpc>
                <a:spcPct val="115000"/>
              </a:lnSpc>
              <a:spcBef>
                <a:spcPts val="0"/>
              </a:spcBef>
              <a:spcAft>
                <a:spcPts val="1200"/>
              </a:spcAft>
              <a:buSzPts val="1800"/>
              <a:buNone/>
            </a:pPr>
            <a:r>
              <a:rPr lang="pl" sz="1300" b="1" dirty="0">
                <a:solidFill>
                  <a:srgbClr val="0000FF"/>
                </a:solidFill>
                <a:latin typeface="Arial"/>
                <a:ea typeface="Arial"/>
                <a:cs typeface="Arial"/>
                <a:sym typeface="Arial"/>
              </a:rPr>
              <a:t>Kahlenberg ist ein historischer Hügel auf 483 Metern über dem Meeresspiegel. Es ist von allen Seiten Wiens sichtbar. Auf dem Hügel steht eine weiße Kirche von St. Joseph.Die Kirche ist vom kamaldulenischen Kloster aus dem </a:t>
            </a:r>
            <a:r>
              <a:rPr lang="pl" sz="1300" b="1" dirty="0" smtClean="0">
                <a:solidFill>
                  <a:srgbClr val="0000FF"/>
                </a:solidFill>
                <a:latin typeface="Arial"/>
                <a:ea typeface="Arial"/>
                <a:cs typeface="Arial"/>
                <a:sym typeface="Arial"/>
              </a:rPr>
              <a:t>17 umgeben.Bekannt </a:t>
            </a:r>
            <a:r>
              <a:rPr lang="pl" sz="1300" b="1" dirty="0">
                <a:solidFill>
                  <a:srgbClr val="0000FF"/>
                </a:solidFill>
                <a:latin typeface="Arial"/>
                <a:ea typeface="Arial"/>
                <a:cs typeface="Arial"/>
                <a:sym typeface="Arial"/>
              </a:rPr>
              <a:t>wurde der Kahlenberg durch den Polenkönig Sobieski, der im Jahr 1683 mit seinem Heer über den Kahlenberg marschierte und Wien im letzten Moment von den türkischen Belagerern befreite.</a:t>
            </a:r>
            <a:endParaRPr sz="2000" b="1" dirty="0">
              <a:solidFill>
                <a:srgbClr val="FF9900"/>
              </a:solidFill>
              <a:latin typeface="Arial"/>
              <a:ea typeface="Arial"/>
              <a:cs typeface="Arial"/>
              <a:sym typeface="Arial"/>
            </a:endParaRPr>
          </a:p>
        </p:txBody>
      </p:sp>
      <p:sp>
        <p:nvSpPr>
          <p:cNvPr id="748" name="Google Shape;748;p99"/>
          <p:cNvSpPr txBox="1"/>
          <p:nvPr/>
        </p:nvSpPr>
        <p:spPr>
          <a:xfrm>
            <a:off x="820300" y="2815625"/>
            <a:ext cx="6008100" cy="144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 sz="1200" b="1" i="0" u="none" strike="noStrike" cap="none" dirty="0">
                <a:solidFill>
                  <a:srgbClr val="4C1130"/>
                </a:solidFill>
                <a:latin typeface="Arial"/>
                <a:ea typeface="Arial"/>
                <a:cs typeface="Arial"/>
                <a:sym typeface="Arial"/>
              </a:rPr>
              <a:t>Kahlenberg to historyczne wzgórze na wysokości 483 metrów nad poziomem morza.Można go zobaczyć ze wszystkich stron Wiednia. Na wzgórzu znajduje się biały kościół św. Józefa. Kościół otoczony jest klasztorem kamedułów z XVII wieku.Kahlenberg zasłynął dzięki polskiemu królowi Sobieskiemu, który przemaszerował ze swoją armią przez Kahlenberg w 1683 r. i w ostatniej chwili wyzwolił Wiedeń spod tureckiej armii oblegającej miasto.</a:t>
            </a:r>
            <a:endParaRPr sz="1200" b="1" i="0" u="none" strike="noStrike" cap="none" dirty="0">
              <a:solidFill>
                <a:srgbClr val="4C113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4C1130"/>
              </a:solidFill>
              <a:latin typeface="Times New Roman"/>
              <a:ea typeface="Times New Roman"/>
              <a:cs typeface="Times New Roman"/>
              <a:sym typeface="Times New Roman"/>
            </a:endParaRPr>
          </a:p>
        </p:txBody>
      </p:sp>
      <p:pic>
        <p:nvPicPr>
          <p:cNvPr id="749" name="Google Shape;749;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64784" y="2878750"/>
            <a:ext cx="2226816" cy="1512397"/>
          </a:xfrm>
          <a:prstGeom prst="rect">
            <a:avLst/>
          </a:prstGeom>
          <a:noFill/>
          <a:ln w="19050" cap="flat" cmpd="sng">
            <a:solidFill>
              <a:srgbClr val="FF0000"/>
            </a:solidFill>
            <a:prstDash val="solid"/>
            <a:round/>
            <a:headEnd type="none" w="sm" len="sm"/>
            <a:tailEnd type="none" w="sm" len="sm"/>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6"/>
                                        </p:tgtEl>
                                        <p:attrNameLst>
                                          <p:attrName>style.visibility</p:attrName>
                                        </p:attrNameLst>
                                      </p:cBhvr>
                                      <p:to>
                                        <p:strVal val="visible"/>
                                      </p:to>
                                    </p:set>
                                    <p:animEffect transition="in" filter="fade">
                                      <p:cBhvr>
                                        <p:cTn id="7" dur="1000"/>
                                        <p:tgtEl>
                                          <p:spTgt spid="746"/>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7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48"/>
                                        </p:tgtEl>
                                        <p:attrNameLst>
                                          <p:attrName>style.visibility</p:attrName>
                                        </p:attrNameLst>
                                      </p:cBhvr>
                                      <p:to>
                                        <p:strVal val="visible"/>
                                      </p:to>
                                    </p:set>
                                    <p:anim calcmode="lin" valueType="num">
                                      <p:cBhvr additive="base">
                                        <p:cTn id="15" dur="1000"/>
                                        <p:tgtEl>
                                          <p:spTgt spid="748"/>
                                        </p:tgtEl>
                                        <p:attrNameLst>
                                          <p:attrName>ppt_w</p:attrName>
                                        </p:attrNameLst>
                                      </p:cBhvr>
                                      <p:tavLst>
                                        <p:tav tm="0">
                                          <p:val>
                                            <p:strVal val="0"/>
                                          </p:val>
                                        </p:tav>
                                        <p:tav tm="100000">
                                          <p:val>
                                            <p:strVal val="#ppt_w"/>
                                          </p:val>
                                        </p:tav>
                                      </p:tavLst>
                                    </p:anim>
                                    <p:anim calcmode="lin" valueType="num">
                                      <p:cBhvr additive="base">
                                        <p:cTn id="16" dur="1000"/>
                                        <p:tgtEl>
                                          <p:spTgt spid="748"/>
                                        </p:tgtEl>
                                        <p:attrNameLst>
                                          <p:attrName>ppt_h</p:attrName>
                                        </p:attrNameLst>
                                      </p:cBhvr>
                                      <p:tavLst>
                                        <p:tav tm="0">
                                          <p:val>
                                            <p:strVal val="0"/>
                                          </p:val>
                                        </p:tav>
                                        <p:tav tm="100000">
                                          <p:val>
                                            <p:strVal val="#ppt_h"/>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749"/>
                                        </p:tgtEl>
                                        <p:attrNameLst>
                                          <p:attrName>style.visibility</p:attrName>
                                        </p:attrNameLst>
                                      </p:cBhvr>
                                      <p:to>
                                        <p:strVal val="visible"/>
                                      </p:to>
                                    </p:set>
                                    <p:anim calcmode="lin" valueType="num">
                                      <p:cBhvr additive="base">
                                        <p:cTn id="20" dur="1000"/>
                                        <p:tgtEl>
                                          <p:spTgt spid="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753"/>
        <p:cNvGrpSpPr/>
        <p:nvPr/>
      </p:nvGrpSpPr>
      <p:grpSpPr>
        <a:xfrm>
          <a:off x="0" y="0"/>
          <a:ext cx="0" cy="0"/>
          <a:chOff x="0" y="0"/>
          <a:chExt cx="0" cy="0"/>
        </a:xfrm>
      </p:grpSpPr>
      <p:pic>
        <p:nvPicPr>
          <p:cNvPr id="754" name="Google Shape;754;p100"/>
          <p:cNvPicPr preferRelativeResize="0"/>
          <p:nvPr/>
        </p:nvPicPr>
        <p:blipFill rotWithShape="1">
          <a:blip r:embed="rId4">
            <a:alphaModFix/>
          </a:blip>
          <a:srcRect/>
          <a:stretch/>
        </p:blipFill>
        <p:spPr>
          <a:xfrm>
            <a:off x="1528725" y="3427400"/>
            <a:ext cx="3219450" cy="1447800"/>
          </a:xfrm>
          <a:prstGeom prst="rect">
            <a:avLst/>
          </a:prstGeom>
          <a:noFill/>
          <a:ln w="28575" cap="flat" cmpd="sng">
            <a:solidFill>
              <a:srgbClr val="F1C232"/>
            </a:solidFill>
            <a:prstDash val="solid"/>
            <a:round/>
            <a:headEnd type="none" w="sm" len="sm"/>
            <a:tailEnd type="none" w="sm" len="sm"/>
          </a:ln>
        </p:spPr>
      </p:pic>
      <p:pic>
        <p:nvPicPr>
          <p:cNvPr id="755" name="Google Shape;755;p100"/>
          <p:cNvPicPr preferRelativeResize="0"/>
          <p:nvPr/>
        </p:nvPicPr>
        <p:blipFill rotWithShape="1">
          <a:blip r:embed="rId5">
            <a:alphaModFix/>
          </a:blip>
          <a:srcRect/>
          <a:stretch/>
        </p:blipFill>
        <p:spPr>
          <a:xfrm>
            <a:off x="2733725" y="1268125"/>
            <a:ext cx="2228850" cy="1676400"/>
          </a:xfrm>
          <a:prstGeom prst="rect">
            <a:avLst/>
          </a:prstGeom>
          <a:noFill/>
          <a:ln w="28575" cap="flat" cmpd="sng">
            <a:solidFill>
              <a:srgbClr val="FF0000"/>
            </a:solidFill>
            <a:prstDash val="solid"/>
            <a:round/>
            <a:headEnd type="none" w="sm" len="sm"/>
            <a:tailEnd type="none" w="sm" len="sm"/>
          </a:ln>
        </p:spPr>
      </p:pic>
      <p:pic>
        <p:nvPicPr>
          <p:cNvPr id="756" name="Google Shape;756;p100"/>
          <p:cNvPicPr preferRelativeResize="0"/>
          <p:nvPr/>
        </p:nvPicPr>
        <p:blipFill rotWithShape="1">
          <a:blip r:embed="rId6">
            <a:alphaModFix/>
          </a:blip>
          <a:srcRect/>
          <a:stretch/>
        </p:blipFill>
        <p:spPr>
          <a:xfrm rot="-245539">
            <a:off x="5339850" y="1046475"/>
            <a:ext cx="2571750" cy="2009775"/>
          </a:xfrm>
          <a:prstGeom prst="rect">
            <a:avLst/>
          </a:prstGeom>
          <a:noFill/>
          <a:ln w="9525" cap="flat" cmpd="sng">
            <a:solidFill>
              <a:srgbClr val="00FF00"/>
            </a:solidFill>
            <a:prstDash val="solid"/>
            <a:round/>
            <a:headEnd type="none" w="sm" len="sm"/>
            <a:tailEnd type="none" w="sm" len="sm"/>
          </a:ln>
        </p:spPr>
      </p:pic>
      <p:pic>
        <p:nvPicPr>
          <p:cNvPr id="757" name="Google Shape;757;p100"/>
          <p:cNvPicPr preferRelativeResize="0"/>
          <p:nvPr/>
        </p:nvPicPr>
        <p:blipFill rotWithShape="1">
          <a:blip r:embed="rId7">
            <a:alphaModFix/>
          </a:blip>
          <a:srcRect/>
          <a:stretch/>
        </p:blipFill>
        <p:spPr>
          <a:xfrm rot="280265">
            <a:off x="6084075" y="3006787"/>
            <a:ext cx="2733675" cy="2047875"/>
          </a:xfrm>
          <a:prstGeom prst="rect">
            <a:avLst/>
          </a:prstGeom>
          <a:noFill/>
          <a:ln w="28575" cap="flat" cmpd="sng">
            <a:solidFill>
              <a:srgbClr val="FF00FF"/>
            </a:solidFill>
            <a:prstDash val="dash"/>
            <a:round/>
            <a:headEnd type="none" w="sm" len="sm"/>
            <a:tailEnd type="none" w="sm" len="sm"/>
          </a:ln>
        </p:spPr>
      </p:pic>
      <p:pic>
        <p:nvPicPr>
          <p:cNvPr id="758" name="Google Shape;758;p10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348607">
            <a:off x="267325" y="1744876"/>
            <a:ext cx="2104550" cy="1154000"/>
          </a:xfrm>
          <a:prstGeom prst="rect">
            <a:avLst/>
          </a:prstGeom>
          <a:noFill/>
          <a:ln w="19050" cap="flat" cmpd="sng">
            <a:solidFill>
              <a:srgbClr val="4A86E8"/>
            </a:solidFill>
            <a:prstDash val="dash"/>
            <a:round/>
            <a:headEnd type="none" w="sm" len="sm"/>
            <a:tailEnd type="none" w="sm" len="sm"/>
          </a:ln>
        </p:spPr>
      </p:pic>
      <p:sp>
        <p:nvSpPr>
          <p:cNvPr id="759" name="Google Shape;759;p100"/>
          <p:cNvSpPr txBox="1"/>
          <p:nvPr/>
        </p:nvSpPr>
        <p:spPr>
          <a:xfrm>
            <a:off x="3757150" y="271225"/>
            <a:ext cx="24411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 sz="1900" b="1" i="0" u="none" strike="noStrike" cap="none">
                <a:solidFill>
                  <a:srgbClr val="FF0000"/>
                </a:solidFill>
                <a:latin typeface="Lato"/>
                <a:ea typeface="Lato"/>
                <a:cs typeface="Lato"/>
                <a:sym typeface="Lato"/>
              </a:rPr>
              <a:t>Fotos</a:t>
            </a:r>
            <a:endParaRPr sz="1900" b="1" i="0" u="none" strike="noStrike" cap="none">
              <a:solidFill>
                <a:srgbClr val="FF0000"/>
              </a:solidFill>
              <a:latin typeface="Lato"/>
              <a:ea typeface="Lato"/>
              <a:cs typeface="Lato"/>
              <a:sym typeface="Lato"/>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58"/>
                                        </p:tgtEl>
                                        <p:attrNameLst>
                                          <p:attrName>style.visibility</p:attrName>
                                        </p:attrNameLst>
                                      </p:cBhvr>
                                      <p:to>
                                        <p:strVal val="visible"/>
                                      </p:to>
                                    </p:set>
                                    <p:anim calcmode="lin" valueType="num">
                                      <p:cBhvr additive="base">
                                        <p:cTn id="11" dur="1000"/>
                                        <p:tgtEl>
                                          <p:spTgt spid="75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7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55"/>
                                        </p:tgtEl>
                                        <p:attrNameLst>
                                          <p:attrName>style.visibility</p:attrName>
                                        </p:attrNameLst>
                                      </p:cBhvr>
                                      <p:to>
                                        <p:strVal val="visible"/>
                                      </p:to>
                                    </p:set>
                                    <p:anim calcmode="lin" valueType="num">
                                      <p:cBhvr additive="base">
                                        <p:cTn id="19" dur="1000"/>
                                        <p:tgtEl>
                                          <p:spTgt spid="7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56"/>
                                        </p:tgtEl>
                                        <p:attrNameLst>
                                          <p:attrName>style.visibility</p:attrName>
                                        </p:attrNameLst>
                                      </p:cBhvr>
                                      <p:to>
                                        <p:strVal val="visible"/>
                                      </p:to>
                                    </p:set>
                                    <p:anim calcmode="lin" valueType="num">
                                      <p:cBhvr additive="base">
                                        <p:cTn id="24" dur="1000"/>
                                        <p:tgtEl>
                                          <p:spTgt spid="756"/>
                                        </p:tgtEl>
                                        <p:attrNameLst>
                                          <p:attrName>ppt_x</p:attrName>
                                        </p:attrNameLst>
                                      </p:cBhvr>
                                      <p:tavLst>
                                        <p:tav tm="0">
                                          <p:val>
                                            <p:strVal val="#ppt_x-1"/>
                                          </p:val>
                                        </p:tav>
                                        <p:tav tm="100000">
                                          <p:val>
                                            <p:strVal val="#ppt_x"/>
                                          </p:val>
                                        </p:tav>
                                      </p:tavLst>
                                    </p:anim>
                                  </p:childTnLst>
                                </p:cTn>
                              </p:par>
                            </p:childTnLst>
                          </p:cTn>
                        </p:par>
                        <p:par>
                          <p:cTn id="25" fill="hold">
                            <p:stCondLst>
                              <p:cond delay="1000"/>
                            </p:stCondLst>
                            <p:childTnLst>
                              <p:par>
                                <p:cTn id="26" presetID="2" presetClass="entr" presetSubtype="8" fill="hold" nodeType="afterEffect">
                                  <p:stCondLst>
                                    <p:cond delay="0"/>
                                  </p:stCondLst>
                                  <p:childTnLst>
                                    <p:set>
                                      <p:cBhvr>
                                        <p:cTn id="27" dur="1" fill="hold">
                                          <p:stCondLst>
                                            <p:cond delay="0"/>
                                          </p:stCondLst>
                                        </p:cTn>
                                        <p:tgtEl>
                                          <p:spTgt spid="757"/>
                                        </p:tgtEl>
                                        <p:attrNameLst>
                                          <p:attrName>style.visibility</p:attrName>
                                        </p:attrNameLst>
                                      </p:cBhvr>
                                      <p:to>
                                        <p:strVal val="visible"/>
                                      </p:to>
                                    </p:set>
                                    <p:anim calcmode="lin" valueType="num">
                                      <p:cBhvr additive="base">
                                        <p:cTn id="28" dur="1000"/>
                                        <p:tgtEl>
                                          <p:spTgt spid="7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2550" y="0"/>
            <a:ext cx="9306552" cy="5143501"/>
          </a:xfrm>
          <a:prstGeom prst="rect">
            <a:avLst/>
          </a:prstGeom>
          <a:noFill/>
          <a:ln>
            <a:noFill/>
          </a:ln>
          <a:effectLst>
            <a:outerShdw blurRad="57150" dist="38100" dir="4860000" algn="bl" rotWithShape="0">
              <a:srgbClr val="000000">
                <a:alpha val="52941"/>
              </a:srgbClr>
            </a:outerShdw>
          </a:effectLst>
        </p:spPr>
      </p:pic>
      <p:sp>
        <p:nvSpPr>
          <p:cNvPr id="765" name="Google Shape;765;p101"/>
          <p:cNvSpPr txBox="1"/>
          <p:nvPr/>
        </p:nvSpPr>
        <p:spPr>
          <a:xfrm>
            <a:off x="5431725" y="332575"/>
            <a:ext cx="2704800" cy="3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pl" sz="1150" b="1" i="0" u="none" strike="noStrike" cap="none" dirty="0">
                <a:solidFill>
                  <a:srgbClr val="FF9900"/>
                </a:solidFill>
                <a:latin typeface="Roboto"/>
                <a:ea typeface="Roboto"/>
                <a:cs typeface="Roboto"/>
                <a:sym typeface="Roboto"/>
              </a:rPr>
              <a:t>Vielen Dank für Ihre Aufmerksamkeit</a:t>
            </a:r>
            <a:endParaRPr sz="1500" b="1" i="0" u="none" strike="noStrike" cap="none" dirty="0">
              <a:solidFill>
                <a:srgbClr val="FF9900"/>
              </a:solidFill>
              <a:latin typeface="Lato"/>
              <a:ea typeface="Lato"/>
              <a:cs typeface="Lato"/>
              <a:sym typeface="Lato"/>
            </a:endParaRPr>
          </a:p>
        </p:txBody>
      </p:sp>
      <p:sp>
        <p:nvSpPr>
          <p:cNvPr id="766" name="Google Shape;766;p101"/>
          <p:cNvSpPr txBox="1"/>
          <p:nvPr/>
        </p:nvSpPr>
        <p:spPr>
          <a:xfrm>
            <a:off x="5877150" y="738725"/>
            <a:ext cx="209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 sz="1400" b="0" i="0" u="none" strike="noStrike" cap="none" dirty="0" smtClean="0">
                <a:solidFill>
                  <a:srgbClr val="00FF00"/>
                </a:solidFill>
                <a:latin typeface="Lato Black"/>
                <a:ea typeface="Lato Black"/>
                <a:cs typeface="Lato Black"/>
                <a:sym typeface="Lato Black"/>
              </a:rPr>
              <a:t>Dziękujemy </a:t>
            </a:r>
            <a:r>
              <a:rPr lang="pl" sz="1400" b="0" i="0" u="none" strike="noStrike" cap="none" dirty="0">
                <a:solidFill>
                  <a:srgbClr val="00FF00"/>
                </a:solidFill>
                <a:latin typeface="Lato Black"/>
                <a:ea typeface="Lato Black"/>
                <a:cs typeface="Lato Black"/>
                <a:sym typeface="Lato Black"/>
              </a:rPr>
              <a:t>za uwagę</a:t>
            </a:r>
            <a:endParaRPr sz="1400" b="0" i="0" u="none" strike="noStrike" cap="none" dirty="0">
              <a:solidFill>
                <a:srgbClr val="00FF00"/>
              </a:solidFill>
              <a:latin typeface="Lato Black"/>
              <a:ea typeface="Lato Black"/>
              <a:cs typeface="Lato Black"/>
              <a:sym typeface="La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 calcmode="lin" valueType="num">
                                      <p:cBhvr additive="base">
                                        <p:cTn id="7" dur="2500"/>
                                        <p:tgtEl>
                                          <p:spTgt spid="765"/>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766"/>
                                        </p:tgtEl>
                                        <p:attrNameLst>
                                          <p:attrName>style.visibility</p:attrName>
                                        </p:attrNameLst>
                                      </p:cBhvr>
                                      <p:to>
                                        <p:strVal val="visible"/>
                                      </p:to>
                                    </p:set>
                                    <p:anim calcmode="lin" valueType="num">
                                      <p:cBhvr additive="base">
                                        <p:cTn id="10" dur="1"/>
                                        <p:tgtEl>
                                          <p:spTgt spid="7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5"/>
          <p:cNvSpPr txBox="1">
            <a:spLocks noGrp="1"/>
          </p:cNvSpPr>
          <p:nvPr>
            <p:ph type="title"/>
          </p:nvPr>
        </p:nvSpPr>
        <p:spPr>
          <a:xfrm>
            <a:off x="395536" y="253746"/>
            <a:ext cx="8496944" cy="2155986"/>
          </a:xfrm>
          <a:prstGeom prst="rect">
            <a:avLst/>
          </a:prstGeom>
          <a:noFill/>
          <a:ln>
            <a:noFill/>
          </a:ln>
        </p:spPr>
        <p:txBody>
          <a:bodyPr spcFirstLastPara="1" wrap="square" lIns="91425" tIns="45700" rIns="91425" bIns="45700" anchor="t" anchorCtr="0">
            <a:normAutofit fontScale="90000"/>
          </a:bodyPr>
          <a:lstStyle/>
          <a:p>
            <a:pPr marL="320040" lvl="0" indent="-320040" algn="l" rtl="0">
              <a:spcBef>
                <a:spcPts val="0"/>
              </a:spcBef>
              <a:spcAft>
                <a:spcPts val="0"/>
              </a:spcAft>
              <a:buSzPct val="128000"/>
              <a:buChar char="*"/>
            </a:pPr>
            <a:r>
              <a:rPr lang="pl" sz="4000" b="1" dirty="0">
                <a:solidFill>
                  <a:srgbClr val="C00000"/>
                </a:solidFill>
              </a:rPr>
              <a:t>Der Alexanderplatz</a:t>
            </a:r>
            <a:r>
              <a:rPr lang="pl" sz="4000" dirty="0">
                <a:solidFill>
                  <a:srgbClr val="C00000"/>
                </a:solidFill>
              </a:rPr>
              <a:t> </a:t>
            </a:r>
            <a:r>
              <a:rPr lang="pl" sz="2400" dirty="0">
                <a:solidFill>
                  <a:srgbClr val="C00000"/>
                </a:solidFill>
              </a:rPr>
              <a:t>ist ein zentraler Platz und Verkehrsknotenpunkt im Berliner Stadtteil Mitte. Auf dem Alexanderplatz befinden sich </a:t>
            </a:r>
            <a:r>
              <a:rPr lang="pl" sz="2400" b="1" dirty="0">
                <a:solidFill>
                  <a:srgbClr val="C00000"/>
                </a:solidFill>
              </a:rPr>
              <a:t>die Weltzeituhr, der Brunnen der Völkerfreundschaft und der Fernsehturm.</a:t>
            </a:r>
            <a:r>
              <a:rPr lang="pl" sz="2400" dirty="0">
                <a:solidFill>
                  <a:srgbClr val="C00000"/>
                </a:solidFill>
              </a:rPr>
              <a:t/>
            </a:r>
            <a:br>
              <a:rPr lang="pl" sz="2400" dirty="0">
                <a:solidFill>
                  <a:srgbClr val="C00000"/>
                </a:solidFill>
              </a:rPr>
            </a:br>
            <a:r>
              <a:rPr lang="pl" sz="2400" dirty="0">
                <a:solidFill>
                  <a:srgbClr val="C00000"/>
                </a:solidFill>
              </a:rPr>
              <a:t/>
            </a:r>
            <a:br>
              <a:rPr lang="pl" sz="2400" dirty="0">
                <a:solidFill>
                  <a:srgbClr val="C00000"/>
                </a:solidFill>
              </a:rPr>
            </a:br>
            <a:r>
              <a:rPr lang="pl" sz="2000" b="1" dirty="0">
                <a:solidFill>
                  <a:srgbClr val="C00000"/>
                </a:solidFill>
              </a:rPr>
              <a:t>Alexanderplatz </a:t>
            </a:r>
            <a:r>
              <a:rPr lang="pl" sz="2000" dirty="0">
                <a:solidFill>
                  <a:srgbClr val="C00000"/>
                </a:solidFill>
              </a:rPr>
              <a:t>to centralny plac i węzeł komunikacyjny w berlińskiej dzielnicy Mitte. Na placu Alexandra znajdują się </a:t>
            </a:r>
            <a:r>
              <a:rPr lang="pl" sz="2000" b="1" dirty="0">
                <a:solidFill>
                  <a:srgbClr val="C00000"/>
                </a:solidFill>
              </a:rPr>
              <a:t>zegar światowy, Fontanna Przyjaźni Narodów i  wieża telewizyjna.</a:t>
            </a:r>
            <a:r>
              <a:rPr lang="pl" sz="2000" dirty="0">
                <a:solidFill>
                  <a:srgbClr val="C00000"/>
                </a:solidFill>
              </a:rPr>
              <a:t/>
            </a:r>
            <a:br>
              <a:rPr lang="pl" sz="2000" dirty="0">
                <a:solidFill>
                  <a:srgbClr val="C00000"/>
                </a:solidFill>
              </a:rPr>
            </a:br>
            <a:endParaRPr sz="2400" dirty="0">
              <a:solidFill>
                <a:srgbClr val="C00000"/>
              </a:solidFill>
            </a:endParaRPr>
          </a:p>
        </p:txBody>
      </p:sp>
      <p:sp>
        <p:nvSpPr>
          <p:cNvPr id="377" name="Google Shape;377;p55"/>
          <p:cNvSpPr txBox="1">
            <a:spLocks noGrp="1"/>
          </p:cNvSpPr>
          <p:nvPr>
            <p:ph type="body" idx="1"/>
          </p:nvPr>
        </p:nvSpPr>
        <p:spPr>
          <a:xfrm>
            <a:off x="251520" y="2625756"/>
            <a:ext cx="8640961" cy="2322258"/>
          </a:xfrm>
          <a:prstGeom prst="rect">
            <a:avLst/>
          </a:prstGeom>
          <a:noFill/>
          <a:ln>
            <a:noFill/>
          </a:ln>
        </p:spPr>
        <p:txBody>
          <a:bodyPr spcFirstLastPara="1" wrap="square" lIns="91425" tIns="45700" rIns="91425" bIns="45700" anchor="t" anchorCtr="0">
            <a:normAutofit/>
          </a:bodyPr>
          <a:lstStyle/>
          <a:p>
            <a:pPr marL="228600" lvl="0" indent="-182880" algn="l" rtl="0">
              <a:spcBef>
                <a:spcPts val="0"/>
              </a:spcBef>
              <a:spcAft>
                <a:spcPts val="0"/>
              </a:spcAft>
              <a:buSzPts val="2340"/>
              <a:buChar char="*"/>
            </a:pPr>
            <a:endParaRPr sz="1800" b="1" dirty="0" smtClean="0"/>
          </a:p>
          <a:p>
            <a:pPr marL="228600" lvl="0" indent="-182880" algn="l" rtl="0">
              <a:spcBef>
                <a:spcPts val="0"/>
              </a:spcBef>
              <a:spcAft>
                <a:spcPts val="0"/>
              </a:spcAft>
              <a:buSzPts val="2340"/>
              <a:buChar char="*"/>
            </a:pPr>
            <a:r>
              <a:rPr lang="pl" sz="1800" b="1" dirty="0" smtClean="0"/>
              <a:t>die Weltzeituhr                     </a:t>
            </a:r>
            <a:r>
              <a:rPr lang="pl" sz="1800" b="1" dirty="0" smtClean="0">
                <a:solidFill>
                  <a:srgbClr val="181D33"/>
                </a:solidFill>
              </a:rPr>
              <a:t>der Fernsehturm mit dem Drehrestaurant</a:t>
            </a:r>
            <a:endParaRPr sz="1800" dirty="0">
              <a:solidFill>
                <a:srgbClr val="181D33"/>
              </a:solidFill>
            </a:endParaRPr>
          </a:p>
        </p:txBody>
      </p:sp>
      <p:pic>
        <p:nvPicPr>
          <p:cNvPr id="378" name="Google Shape;378;p55"/>
          <p:cNvPicPr preferRelativeResize="0"/>
          <p:nvPr/>
        </p:nvPicPr>
        <p:blipFill rotWithShape="1">
          <a:blip r:embed="rId3">
            <a:alphaModFix/>
          </a:blip>
          <a:srcRect/>
          <a:stretch/>
        </p:blipFill>
        <p:spPr>
          <a:xfrm>
            <a:off x="3910226" y="3398150"/>
            <a:ext cx="4033524" cy="1682100"/>
          </a:xfrm>
          <a:prstGeom prst="rect">
            <a:avLst/>
          </a:prstGeom>
          <a:noFill/>
          <a:ln>
            <a:noFill/>
          </a:ln>
        </p:spPr>
      </p:pic>
      <p:pic>
        <p:nvPicPr>
          <p:cNvPr id="379" name="Google Shape;379;p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5526" y="3319924"/>
            <a:ext cx="2253825" cy="1760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6"/>
          <p:cNvSpPr txBox="1">
            <a:spLocks noGrp="1"/>
          </p:cNvSpPr>
          <p:nvPr>
            <p:ph type="body" idx="1"/>
          </p:nvPr>
        </p:nvSpPr>
        <p:spPr>
          <a:xfrm>
            <a:off x="611560" y="436479"/>
            <a:ext cx="7740848" cy="4183112"/>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Char char="*"/>
            </a:pPr>
            <a:r>
              <a:rPr lang="pl" b="1"/>
              <a:t>Der Brunnen der Völkerfreundschaft</a:t>
            </a:r>
            <a:endParaRPr/>
          </a:p>
        </p:txBody>
      </p:sp>
      <p:pic>
        <p:nvPicPr>
          <p:cNvPr id="385" name="Google Shape;385;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1397" y="843558"/>
            <a:ext cx="3616988" cy="2711246"/>
          </a:xfrm>
          <a:prstGeom prst="rect">
            <a:avLst/>
          </a:prstGeom>
          <a:noFill/>
          <a:ln>
            <a:noFill/>
          </a:ln>
        </p:spPr>
      </p:pic>
      <p:pic>
        <p:nvPicPr>
          <p:cNvPr id="386" name="Google Shape;386;p5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04048" y="843558"/>
            <a:ext cx="3888432" cy="3260943"/>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7"/>
          <p:cNvSpPr txBox="1">
            <a:spLocks noGrp="1"/>
          </p:cNvSpPr>
          <p:nvPr>
            <p:ph type="title"/>
          </p:nvPr>
        </p:nvSpPr>
        <p:spPr>
          <a:xfrm>
            <a:off x="539552" y="253746"/>
            <a:ext cx="8147248" cy="751830"/>
          </a:xfrm>
          <a:prstGeom prst="rect">
            <a:avLst/>
          </a:prstGeom>
          <a:noFill/>
          <a:ln>
            <a:noFill/>
          </a:ln>
        </p:spPr>
        <p:txBody>
          <a:bodyPr spcFirstLastPara="1" wrap="square" lIns="91425" tIns="45700" rIns="91425" bIns="45700" anchor="t" anchorCtr="0">
            <a:noAutofit/>
          </a:bodyPr>
          <a:lstStyle/>
          <a:p>
            <a:pPr marL="320040" lvl="0" indent="-335788" algn="r" rtl="0">
              <a:spcBef>
                <a:spcPts val="0"/>
              </a:spcBef>
              <a:spcAft>
                <a:spcPts val="0"/>
              </a:spcAft>
              <a:buSzPts val="5288"/>
              <a:buChar char="*"/>
            </a:pPr>
            <a:r>
              <a:rPr lang="pl" sz="4000"/>
              <a:t>Der Reichstag</a:t>
            </a:r>
            <a:endParaRPr sz="4000"/>
          </a:p>
        </p:txBody>
      </p:sp>
      <p:sp>
        <p:nvSpPr>
          <p:cNvPr id="392" name="Google Shape;392;p57"/>
          <p:cNvSpPr txBox="1">
            <a:spLocks noGrp="1"/>
          </p:cNvSpPr>
          <p:nvPr>
            <p:ph type="body" idx="1"/>
          </p:nvPr>
        </p:nvSpPr>
        <p:spPr>
          <a:xfrm>
            <a:off x="611550" y="1113600"/>
            <a:ext cx="8478300" cy="3974400"/>
          </a:xfrm>
          <a:prstGeom prst="rect">
            <a:avLst/>
          </a:prstGeom>
          <a:noFill/>
          <a:ln>
            <a:noFill/>
          </a:ln>
        </p:spPr>
        <p:txBody>
          <a:bodyPr spcFirstLastPara="1" wrap="square" lIns="91425" tIns="45700" rIns="91425" bIns="45700" anchor="t" anchorCtr="0">
            <a:normAutofit/>
          </a:bodyPr>
          <a:lstStyle/>
          <a:p>
            <a:pPr marL="228600" lvl="0" indent="-198532" algn="l" rtl="0">
              <a:spcBef>
                <a:spcPts val="0"/>
              </a:spcBef>
              <a:spcAft>
                <a:spcPts val="0"/>
              </a:spcAft>
              <a:buSzPct val="135200"/>
              <a:buChar char="*"/>
            </a:pPr>
            <a:r>
              <a:rPr lang="pl" sz="2500" b="1">
                <a:solidFill>
                  <a:srgbClr val="5667B1"/>
                </a:solidFill>
              </a:rPr>
              <a:t>DER REICHSTAG</a:t>
            </a:r>
            <a:r>
              <a:rPr lang="pl" sz="2500">
                <a:solidFill>
                  <a:srgbClr val="5667B1"/>
                </a:solidFill>
              </a:rPr>
              <a:t> ist der Sitz des deutschen Parlaments und wurde im Renaissance-, Barock-, und Klassizismusstil gebaut.</a:t>
            </a:r>
            <a:r>
              <a:rPr lang="pl" sz="2700">
                <a:solidFill>
                  <a:srgbClr val="5667B1"/>
                </a:solidFill>
              </a:rPr>
              <a:t> Besonders sehenswert ist die Glaskuppel. Von hier aus hat man eine Aussicht über die ganze Stadt. Hier gibt es auch ein Restaurant und ein Cafe. </a:t>
            </a:r>
            <a:endParaRPr sz="2700">
              <a:solidFill>
                <a:srgbClr val="5667B1"/>
              </a:solidFill>
            </a:endParaRPr>
          </a:p>
          <a:p>
            <a:pPr marL="228600" lvl="0" indent="-170497" algn="l" rtl="0">
              <a:spcBef>
                <a:spcPts val="700"/>
              </a:spcBef>
              <a:spcAft>
                <a:spcPts val="0"/>
              </a:spcAft>
              <a:buSzPct val="129999"/>
              <a:buChar char="*"/>
            </a:pPr>
            <a:r>
              <a:rPr lang="pl" sz="2000">
                <a:solidFill>
                  <a:srgbClr val="821908"/>
                </a:solidFill>
              </a:rPr>
              <a:t>Reichstag jest siedzibą niemieckiego parlamentu i został zbudowany w stylu renesansu, baroku i klasycyzmu. Warto zobaczyć szklaną kopułę.  Stąd ma się widok na całe miasto. Znajduje się tu również restauracja i kawiarnia.</a:t>
            </a:r>
            <a:endParaRPr sz="2800">
              <a:solidFill>
                <a:srgbClr val="821908"/>
              </a:solidFill>
            </a:endParaRPr>
          </a:p>
          <a:p>
            <a:pPr marL="228600" lvl="0" indent="0" algn="l" rtl="0">
              <a:spcBef>
                <a:spcPts val="820"/>
              </a:spcBef>
              <a:spcAft>
                <a:spcPts val="0"/>
              </a:spcAft>
              <a:buSzPct val="129999"/>
              <a:buNone/>
            </a:pPr>
            <a:endParaRPr sz="2600">
              <a:solidFill>
                <a:srgbClr val="821908"/>
              </a:solidFill>
            </a:endParaRPr>
          </a:p>
          <a:p>
            <a:pPr marL="228600" lvl="0" indent="0" algn="l" rtl="0">
              <a:spcBef>
                <a:spcPts val="740"/>
              </a:spcBef>
              <a:spcAft>
                <a:spcPts val="0"/>
              </a:spcAft>
              <a:buSzPct val="130000"/>
              <a:buNone/>
            </a:pPr>
            <a:endParaRPr/>
          </a:p>
        </p:txBody>
      </p:sp>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8"/>
          <p:cNvSpPr txBox="1">
            <a:spLocks noGrp="1"/>
          </p:cNvSpPr>
          <p:nvPr>
            <p:ph type="title"/>
          </p:nvPr>
        </p:nvSpPr>
        <p:spPr>
          <a:xfrm>
            <a:off x="1793289" y="3279126"/>
            <a:ext cx="6512511" cy="857250"/>
          </a:xfrm>
          <a:prstGeom prst="rect">
            <a:avLst/>
          </a:prstGeom>
          <a:noFill/>
          <a:ln>
            <a:noFill/>
          </a:ln>
        </p:spPr>
        <p:txBody>
          <a:bodyPr spcFirstLastPara="1" wrap="square" lIns="91425" tIns="45700" rIns="91425" bIns="45700" anchor="t" anchorCtr="0">
            <a:noAutofit/>
          </a:bodyPr>
          <a:lstStyle/>
          <a:p>
            <a:pPr marL="320040" lvl="0" indent="-373888" algn="r" rtl="0">
              <a:spcBef>
                <a:spcPts val="0"/>
              </a:spcBef>
              <a:spcAft>
                <a:spcPts val="0"/>
              </a:spcAft>
              <a:buSzPts val="5888"/>
              <a:buChar char="*"/>
            </a:pPr>
            <a:r>
              <a:rPr lang="pl"/>
              <a:t>Der Reichstag</a:t>
            </a:r>
            <a:endParaRPr/>
          </a:p>
        </p:txBody>
      </p:sp>
      <p:pic>
        <p:nvPicPr>
          <p:cNvPr id="398" name="Google Shape;398;p58"/>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1206588" y="745724"/>
            <a:ext cx="4157963" cy="2304734"/>
          </a:xfrm>
          <a:prstGeom prst="rect">
            <a:avLst/>
          </a:prstGeom>
          <a:noFill/>
          <a:ln>
            <a:noFill/>
          </a:ln>
        </p:spPr>
      </p:pic>
      <p:pic>
        <p:nvPicPr>
          <p:cNvPr id="399" name="Google Shape;399;p58"/>
          <p:cNvPicPr preferRelativeResize="0"/>
          <p:nvPr/>
        </p:nvPicPr>
        <p:blipFill rotWithShape="1">
          <a:blip r:embed="rId4">
            <a:alphaModFix/>
          </a:blip>
          <a:srcRect/>
          <a:stretch/>
        </p:blipFill>
        <p:spPr>
          <a:xfrm>
            <a:off x="3169328" y="3017241"/>
            <a:ext cx="5078026" cy="1883233"/>
          </a:xfrm>
          <a:prstGeom prst="rect">
            <a:avLst/>
          </a:prstGeom>
          <a:noFill/>
          <a:ln>
            <a:noFill/>
          </a:ln>
        </p:spPr>
      </p:pic>
      <p:pic>
        <p:nvPicPr>
          <p:cNvPr id="400" name="Google Shape;400;p5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11043" y="1346164"/>
            <a:ext cx="2230975" cy="1671077"/>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erodynamiczny">
  <a:themeElements>
    <a:clrScheme name="Aerodynamiczny">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3580</Words>
  <Application>Microsoft Office PowerPoint</Application>
  <PresentationFormat>Pokaz na ekranie (16:9)</PresentationFormat>
  <Paragraphs>159</Paragraphs>
  <Slides>52</Slides>
  <Notes>52</Notes>
  <HiddenSlides>0</HiddenSlides>
  <MMClips>0</MMClips>
  <ScaleCrop>false</ScaleCrop>
  <HeadingPairs>
    <vt:vector size="6" baseType="variant">
      <vt:variant>
        <vt:lpstr>Używane czcionki</vt:lpstr>
      </vt:variant>
      <vt:variant>
        <vt:i4>12</vt:i4>
      </vt:variant>
      <vt:variant>
        <vt:lpstr>Motyw</vt:lpstr>
      </vt:variant>
      <vt:variant>
        <vt:i4>4</vt:i4>
      </vt:variant>
      <vt:variant>
        <vt:lpstr>Tytuły slajdów</vt:lpstr>
      </vt:variant>
      <vt:variant>
        <vt:i4>52</vt:i4>
      </vt:variant>
    </vt:vector>
  </HeadingPairs>
  <TitlesOfParts>
    <vt:vector size="68" baseType="lpstr">
      <vt:lpstr>Lato Black</vt:lpstr>
      <vt:lpstr>Caveat</vt:lpstr>
      <vt:lpstr>Source Sans Pro</vt:lpstr>
      <vt:lpstr>Georgia</vt:lpstr>
      <vt:lpstr>Nunito</vt:lpstr>
      <vt:lpstr>Trebuchet MS</vt:lpstr>
      <vt:lpstr>Roboto</vt:lpstr>
      <vt:lpstr>Raleway</vt:lpstr>
      <vt:lpstr>Arial</vt:lpstr>
      <vt:lpstr>Lato</vt:lpstr>
      <vt:lpstr>Calibri</vt:lpstr>
      <vt:lpstr>Times New Roman</vt:lpstr>
      <vt:lpstr>Simple Light</vt:lpstr>
      <vt:lpstr>Aerodynamiczny</vt:lpstr>
      <vt:lpstr>Shift</vt:lpstr>
      <vt:lpstr>Swiss</vt:lpstr>
      <vt:lpstr>Reisen machen klug-sind die Hauptstädte der deutschsprachigen Länder sehenswert?</vt:lpstr>
      <vt:lpstr>Deutschland  Niemcy</vt:lpstr>
      <vt:lpstr>Prezentacja programu PowerPoint</vt:lpstr>
      <vt:lpstr>Berlin </vt:lpstr>
      <vt:lpstr>Berlin ist die größte Stadt Deutschlands und hat viele Sehenswürdigkeiten. Berlin jest największym miastem Niemiec i ma wiele zabytków.</vt:lpstr>
      <vt:lpstr>Der Alexanderplatz ist ein zentraler Platz und Verkehrsknotenpunkt im Berliner Stadtteil Mitte. Auf dem Alexanderplatz befinden sich die Weltzeituhr, der Brunnen der Völkerfreundschaft und der Fernsehturm.  Alexanderplatz to centralny plac i węzeł komunikacyjny w berlińskiej dzielnicy Mitte. Na placu Alexandra znajdują się zegar światowy, Fontanna Przyjaźni Narodów i  wieża telewizyjna. </vt:lpstr>
      <vt:lpstr>Prezentacja programu PowerPoint</vt:lpstr>
      <vt:lpstr>Der Reichstag</vt:lpstr>
      <vt:lpstr>Der Reichstag</vt:lpstr>
      <vt:lpstr>DIE MUSEUMINSEL </vt:lpstr>
      <vt:lpstr>Prezentacja programu PowerPoint</vt:lpstr>
      <vt:lpstr>DIE BERLINER MAUER – DIE EAST SIDE GALLERY-Die East-Side-Gallery ist ein Überrest der Berliner Mauer  an der Bernauer Straße und die größte Freiluft –Galerie der Welt. Sie ist 1,3 Kilometer lang.                Galeria East Side to pozostałość po murze berlińskim przy Bernauer Straße. Jest to największa galeria plenerowa na świecie. Ma 1,3 kilometra długości. </vt:lpstr>
      <vt:lpstr>Die Schweiz</vt:lpstr>
      <vt:lpstr>Bern liegt in einer Flussschleife der Aare und ist eine mittelalterliche Stadt. Im Wappen hat die Stadt einen Bären. Bern leży w zakolu rzeki Aare i jest średniowiecznym miastem. W herbie miasto ma niedźwiedzia.</vt:lpstr>
      <vt:lpstr>Prezentacja programu PowerPoint</vt:lpstr>
      <vt:lpstr>Fotos</vt:lpstr>
      <vt:lpstr>Prezentacja programu PowerPoint</vt:lpstr>
      <vt:lpstr>Prezentacja programu PowerPoint</vt:lpstr>
      <vt:lpstr>Prezentacja programu PowerPoint</vt:lpstr>
      <vt:lpstr>Prezentacja programu PowerPoint</vt:lpstr>
      <vt:lpstr>Prezentacja programu PowerPoint</vt:lpstr>
      <vt:lpstr>Fotos</vt:lpstr>
      <vt:lpstr>Prezentacja programu PowerPoint</vt:lpstr>
      <vt:lpstr> Fotos</vt:lpstr>
      <vt:lpstr>Prezentacja programu PowerPoint</vt:lpstr>
      <vt:lpstr>Prezentacja programu PowerPoint</vt:lpstr>
      <vt:lpstr>                      Liechtenstein</vt:lpstr>
      <vt:lpstr>      Vaduz-Hauptstadt von Liechtenstein</vt:lpstr>
      <vt:lpstr>                                                                 DAS SCHLOSS VADUZ </vt:lpstr>
      <vt:lpstr>                                    DAS SCHLOSS VADUZ-FOTOS</vt:lpstr>
      <vt:lpstr>                                     das Postmuseum                                     </vt:lpstr>
      <vt:lpstr>                            Die Schatzkammer </vt:lpstr>
      <vt:lpstr>Prezentacja programu PowerPoint</vt:lpstr>
      <vt:lpstr>                                         Die KATHEDRALE ST. FLORIN</vt:lpstr>
      <vt:lpstr>                                           Die KATHEDRALE ST. FLORIN-Das Foto    </vt:lpstr>
      <vt:lpstr>Prezentacja programu PowerPoint</vt:lpstr>
      <vt:lpstr>Prezentacja programu PowerPoint</vt:lpstr>
      <vt:lpstr>Prezentacja programu PowerPoint</vt:lpstr>
      <vt:lpstr>                           Österreich </vt:lpstr>
      <vt:lpstr>                  Wien</vt:lpstr>
      <vt:lpstr>                     Das kaiserliche Wien  </vt:lpstr>
      <vt:lpstr>                DIE HOFBURG- die Kaiserresidenz </vt:lpstr>
      <vt:lpstr>           Die Hofburg-Geschichte </vt:lpstr>
      <vt:lpstr>          SPANISCHE HOFREITSCHULE</vt:lpstr>
      <vt:lpstr>                                    FOTOS</vt:lpstr>
      <vt:lpstr>             DER STEPHANSDOM  </vt:lpstr>
      <vt:lpstr>                                 FOTOS</vt:lpstr>
      <vt:lpstr>                                Der Grüne Prater  </vt:lpstr>
      <vt:lpstr>                         FOTOS</vt:lpstr>
      <vt:lpstr>                     DER KAHLENBERG</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Reisen machen klug-sind die Hauptstadte der deutschsprachigen Lander sehenswert?</dc:title>
  <dc:creator>user</dc:creator>
  <cp:lastModifiedBy>Tomek</cp:lastModifiedBy>
  <cp:revision>13</cp:revision>
  <dcterms:modified xsi:type="dcterms:W3CDTF">2021-04-30T06:57:27Z</dcterms:modified>
</cp:coreProperties>
</file>