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Playfair Display" panose="020B0604020202020204" charset="-18"/>
      <p:regular r:id="rId27"/>
      <p:bold r:id="rId28"/>
      <p:italic r:id="rId29"/>
      <p:boldItalic r:id="rId30"/>
    </p:embeddedFont>
    <p:embeddedFont>
      <p:font typeface="Montserrat" panose="020B0604020202020204" charset="-18"/>
      <p:regular r:id="rId31"/>
      <p:bold r:id="rId32"/>
      <p:italic r:id="rId33"/>
      <p:boldItalic r:id="rId34"/>
    </p:embeddedFont>
    <p:embeddedFont>
      <p:font typeface="Oswald" panose="020B0604020202020204" charset="-18"/>
      <p:regular r:id="rId35"/>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01">
          <p15:clr>
            <a:srgbClr val="A4A3A4"/>
          </p15:clr>
        </p15:guide>
        <p15:guide id="2" pos="28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4" d="100"/>
          <a:sy n="114" d="100"/>
        </p:scale>
        <p:origin x="714" y="96"/>
      </p:cViewPr>
      <p:guideLst>
        <p:guide orient="horz" pos="1701"/>
        <p:guide pos="28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751482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c977911f43_0_7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c977911f43_0_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c977911f43_0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c977911f43_0_7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c977911f43_0_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c977911f43_0_7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ccda5232e4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ccda5232e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c977911f43_0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c977911f43_0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c977911f43_0_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c977911f43_0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c977911f43_0_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c977911f43_0_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c977911f43_0_8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c977911f43_0_8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ccda5232e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ccda5232e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c977911f43_0_8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c977911f43_0_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c977911f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c977911f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c977911f43_0_8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c977911f43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c977911f43_0_8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c977911f43_0_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c977911f43_0_8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c977911f43_0_8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c977911f43_0_8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c977911f43_0_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d03569bff7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d03569bff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c977911f43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c977911f43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c977911f43_0_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c977911f43_0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c977911f43_0_6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c977911f43_0_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c977911f43_0_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c977911f43_0_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ccda5232e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ccda5232e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c977911f43_0_7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c977911f43_0_7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c977911f43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c977911f43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rm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0"/>
              </a:spcBef>
              <a:spcAft>
                <a:spcPts val="0"/>
              </a:spcAft>
              <a:buSzPts val="1400"/>
              <a:buChar char="○"/>
              <a:defRPr>
                <a:highlight>
                  <a:schemeClr val="dk1"/>
                </a:highlight>
              </a:defRPr>
            </a:lvl2pPr>
            <a:lvl3pPr marL="1371600" lvl="2" indent="-317500" algn="ctr">
              <a:spcBef>
                <a:spcPts val="0"/>
              </a:spcBef>
              <a:spcAft>
                <a:spcPts val="0"/>
              </a:spcAft>
              <a:buSzPts val="1400"/>
              <a:buChar char="■"/>
              <a:defRPr>
                <a:highlight>
                  <a:schemeClr val="dk1"/>
                </a:highlight>
              </a:defRPr>
            </a:lvl3pPr>
            <a:lvl4pPr marL="1828800" lvl="3" indent="-317500" algn="ctr">
              <a:spcBef>
                <a:spcPts val="0"/>
              </a:spcBef>
              <a:spcAft>
                <a:spcPts val="0"/>
              </a:spcAft>
              <a:buSzPts val="1400"/>
              <a:buChar char="●"/>
              <a:defRPr>
                <a:highlight>
                  <a:schemeClr val="dk1"/>
                </a:highlight>
              </a:defRPr>
            </a:lvl4pPr>
            <a:lvl5pPr marL="2286000" lvl="4" indent="-317500" algn="ctr">
              <a:spcBef>
                <a:spcPts val="0"/>
              </a:spcBef>
              <a:spcAft>
                <a:spcPts val="0"/>
              </a:spcAft>
              <a:buSzPts val="1400"/>
              <a:buChar char="○"/>
              <a:defRPr>
                <a:highlight>
                  <a:schemeClr val="dk1"/>
                </a:highlight>
              </a:defRPr>
            </a:lvl5pPr>
            <a:lvl6pPr marL="2743200" lvl="5" indent="-317500" algn="ctr">
              <a:spcBef>
                <a:spcPts val="0"/>
              </a:spcBef>
              <a:spcAft>
                <a:spcPts val="0"/>
              </a:spcAft>
              <a:buSzPts val="1400"/>
              <a:buChar char="■"/>
              <a:defRPr>
                <a:highlight>
                  <a:schemeClr val="dk1"/>
                </a:highlight>
              </a:defRPr>
            </a:lvl6pPr>
            <a:lvl7pPr marL="3200400" lvl="6" indent="-317500" algn="ctr">
              <a:spcBef>
                <a:spcPts val="0"/>
              </a:spcBef>
              <a:spcAft>
                <a:spcPts val="0"/>
              </a:spcAft>
              <a:buSzPts val="1400"/>
              <a:buChar char="●"/>
              <a:defRPr>
                <a:highlight>
                  <a:schemeClr val="dk1"/>
                </a:highlight>
              </a:defRPr>
            </a:lvl7pPr>
            <a:lvl8pPr marL="3657600" lvl="7" indent="-317500" algn="ctr">
              <a:spcBef>
                <a:spcPts val="0"/>
              </a:spcBef>
              <a:spcAft>
                <a:spcPts val="0"/>
              </a:spcAft>
              <a:buSzPts val="1400"/>
              <a:buChar char="○"/>
              <a:defRPr>
                <a:highlight>
                  <a:schemeClr val="dk1"/>
                </a:highlight>
              </a:defRPr>
            </a:lvl8pPr>
            <a:lvl9pPr marL="4114800" lvl="8" indent="-317500" algn="ctr">
              <a:spcBef>
                <a:spcPts val="0"/>
              </a:spcBef>
              <a:spcAft>
                <a:spcPts val="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highlight>
                  <a:schemeClr val="lt1"/>
                </a:highlight>
              </a:defRPr>
            </a:lvl1pPr>
            <a:lvl2pPr marL="914400" lvl="1" indent="-317500">
              <a:spcBef>
                <a:spcPts val="0"/>
              </a:spcBef>
              <a:spcAft>
                <a:spcPts val="0"/>
              </a:spcAft>
              <a:buSzPts val="1400"/>
              <a:buChar char="○"/>
              <a:defRPr>
                <a:highlight>
                  <a:schemeClr val="lt1"/>
                </a:highlight>
              </a:defRPr>
            </a:lvl2pPr>
            <a:lvl3pPr marL="1371600" lvl="2" indent="-317500">
              <a:spcBef>
                <a:spcPts val="0"/>
              </a:spcBef>
              <a:spcAft>
                <a:spcPts val="0"/>
              </a:spcAft>
              <a:buSzPts val="1400"/>
              <a:buChar char="■"/>
              <a:defRPr>
                <a:highlight>
                  <a:schemeClr val="lt1"/>
                </a:highlight>
              </a:defRPr>
            </a:lvl3pPr>
            <a:lvl4pPr marL="1828800" lvl="3" indent="-317500">
              <a:spcBef>
                <a:spcPts val="0"/>
              </a:spcBef>
              <a:spcAft>
                <a:spcPts val="0"/>
              </a:spcAft>
              <a:buSzPts val="1400"/>
              <a:buChar char="●"/>
              <a:defRPr>
                <a:highlight>
                  <a:schemeClr val="lt1"/>
                </a:highlight>
              </a:defRPr>
            </a:lvl4pPr>
            <a:lvl5pPr marL="2286000" lvl="4" indent="-317500">
              <a:spcBef>
                <a:spcPts val="0"/>
              </a:spcBef>
              <a:spcAft>
                <a:spcPts val="0"/>
              </a:spcAft>
              <a:buSzPts val="1400"/>
              <a:buChar char="○"/>
              <a:defRPr>
                <a:highlight>
                  <a:schemeClr val="lt1"/>
                </a:highlight>
              </a:defRPr>
            </a:lvl5pPr>
            <a:lvl6pPr marL="2743200" lvl="5" indent="-317500">
              <a:spcBef>
                <a:spcPts val="0"/>
              </a:spcBef>
              <a:spcAft>
                <a:spcPts val="0"/>
              </a:spcAft>
              <a:buSzPts val="1400"/>
              <a:buChar char="■"/>
              <a:defRPr>
                <a:highlight>
                  <a:schemeClr val="lt1"/>
                </a:highlight>
              </a:defRPr>
            </a:lvl6pPr>
            <a:lvl7pPr marL="3200400" lvl="6" indent="-317500">
              <a:spcBef>
                <a:spcPts val="0"/>
              </a:spcBef>
              <a:spcAft>
                <a:spcPts val="0"/>
              </a:spcAft>
              <a:buSzPts val="1400"/>
              <a:buChar char="●"/>
              <a:defRPr>
                <a:highlight>
                  <a:schemeClr val="lt1"/>
                </a:highlight>
              </a:defRPr>
            </a:lvl7pPr>
            <a:lvl8pPr marL="3657600" lvl="7" indent="-317500">
              <a:spcBef>
                <a:spcPts val="0"/>
              </a:spcBef>
              <a:spcAft>
                <a:spcPts val="0"/>
              </a:spcAft>
              <a:buSzPts val="1400"/>
              <a:buChar char="○"/>
              <a:defRPr>
                <a:highlight>
                  <a:schemeClr val="lt1"/>
                </a:highlight>
              </a:defRPr>
            </a:lvl8pPr>
            <a:lvl9pPr marL="4114800" lvl="8" indent="-317500">
              <a:spcBef>
                <a:spcPts val="0"/>
              </a:spcBef>
              <a:spcAft>
                <a:spcPts val="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1.gif"/><Relationship Id="rId5" Type="http://schemas.openxmlformats.org/officeDocument/2006/relationships/image" Target="../media/image70.jpeg"/><Relationship Id="rId4" Type="http://schemas.openxmlformats.org/officeDocument/2006/relationships/image" Target="../media/image69.gif"/></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62825" y="839975"/>
            <a:ext cx="7302900" cy="2528400"/>
          </a:xfrm>
          <a:prstGeom prst="rect">
            <a:avLst/>
          </a:prstGeom>
          <a:solidFill>
            <a:srgbClr val="EFEFEF"/>
          </a:solidFill>
        </p:spPr>
        <p:txBody>
          <a:bodyPr spcFirstLastPara="1" wrap="square" lIns="91425" tIns="91425" rIns="91425" bIns="91425" anchor="ctr" anchorCtr="0">
            <a:noAutofit/>
          </a:bodyPr>
          <a:lstStyle/>
          <a:p>
            <a:pPr marL="0" marR="38100" lvl="0" indent="0" algn="l" rtl="0">
              <a:lnSpc>
                <a:spcPct val="128571"/>
              </a:lnSpc>
              <a:spcBef>
                <a:spcPts val="0"/>
              </a:spcBef>
              <a:spcAft>
                <a:spcPts val="0"/>
              </a:spcAft>
              <a:buClr>
                <a:schemeClr val="dk2"/>
              </a:buClr>
              <a:buSzPts val="990"/>
              <a:buFont typeface="Arial"/>
              <a:buNone/>
            </a:pPr>
            <a:endParaRPr sz="3190" b="0" dirty="0">
              <a:solidFill>
                <a:srgbClr val="202124"/>
              </a:solidFill>
              <a:highlight>
                <a:srgbClr val="FFFFFF"/>
              </a:highlight>
              <a:latin typeface="Oswald"/>
              <a:ea typeface="Oswald"/>
              <a:cs typeface="Oswald"/>
              <a:sym typeface="Oswald"/>
            </a:endParaRPr>
          </a:p>
          <a:p>
            <a:pPr marL="0" marR="38100" lvl="0" indent="0" algn="l" rtl="0">
              <a:lnSpc>
                <a:spcPct val="128571"/>
              </a:lnSpc>
              <a:spcBef>
                <a:spcPts val="0"/>
              </a:spcBef>
              <a:spcAft>
                <a:spcPts val="0"/>
              </a:spcAft>
              <a:buClr>
                <a:schemeClr val="dk2"/>
              </a:buClr>
              <a:buSzPts val="990"/>
              <a:buFont typeface="Arial"/>
              <a:buNone/>
            </a:pPr>
            <a:endParaRPr sz="3190" b="0" dirty="0">
              <a:solidFill>
                <a:srgbClr val="202124"/>
              </a:solidFill>
              <a:highlight>
                <a:srgbClr val="FFFFFF"/>
              </a:highlight>
              <a:latin typeface="Oswald"/>
              <a:ea typeface="Oswald"/>
              <a:cs typeface="Oswald"/>
              <a:sym typeface="Oswald"/>
            </a:endParaRPr>
          </a:p>
          <a:p>
            <a:pPr marL="0" marR="38100" lvl="0" indent="0" algn="l" rtl="0">
              <a:lnSpc>
                <a:spcPct val="128571"/>
              </a:lnSpc>
              <a:spcBef>
                <a:spcPts val="0"/>
              </a:spcBef>
              <a:spcAft>
                <a:spcPts val="0"/>
              </a:spcAft>
              <a:buClr>
                <a:schemeClr val="dk2"/>
              </a:buClr>
              <a:buSzPts val="990"/>
              <a:buFont typeface="Arial"/>
              <a:buNone/>
            </a:pPr>
            <a:r>
              <a:rPr lang="pl" sz="3190" b="0" dirty="0">
                <a:solidFill>
                  <a:srgbClr val="202124"/>
                </a:solidFill>
                <a:highlight>
                  <a:srgbClr val="F3F3F3"/>
                </a:highlight>
                <a:latin typeface="Oswald"/>
                <a:ea typeface="Oswald"/>
                <a:cs typeface="Oswald"/>
                <a:sym typeface="Oswald"/>
              </a:rPr>
              <a:t>Rei</a:t>
            </a:r>
            <a:r>
              <a:rPr lang="pl" sz="3190" b="0" dirty="0">
                <a:solidFill>
                  <a:srgbClr val="202124"/>
                </a:solidFill>
                <a:highlight>
                  <a:srgbClr val="EFEFEF"/>
                </a:highlight>
                <a:latin typeface="Oswald"/>
                <a:ea typeface="Oswald"/>
                <a:cs typeface="Oswald"/>
                <a:sym typeface="Oswald"/>
              </a:rPr>
              <a:t>sen machen klug</a:t>
            </a:r>
            <a:r>
              <a:rPr lang="pl" sz="3790" b="0" dirty="0">
                <a:solidFill>
                  <a:srgbClr val="202124"/>
                </a:solidFill>
                <a:highlight>
                  <a:srgbClr val="EFEFEF"/>
                </a:highlight>
                <a:latin typeface="Oswald"/>
                <a:ea typeface="Oswald"/>
                <a:cs typeface="Oswald"/>
                <a:sym typeface="Oswald"/>
              </a:rPr>
              <a:t>-</a:t>
            </a:r>
            <a:r>
              <a:rPr lang="pl" sz="2390" b="0" dirty="0">
                <a:solidFill>
                  <a:srgbClr val="202124"/>
                </a:solidFill>
                <a:highlight>
                  <a:srgbClr val="EFEFEF"/>
                </a:highlight>
                <a:latin typeface="Oswald"/>
                <a:ea typeface="Oswald"/>
                <a:cs typeface="Oswald"/>
                <a:sym typeface="Oswald"/>
              </a:rPr>
              <a:t>sind die </a:t>
            </a:r>
            <a:r>
              <a:rPr lang="pl" sz="2700" b="0" dirty="0">
                <a:solidFill>
                  <a:srgbClr val="202124"/>
                </a:solidFill>
                <a:highlight>
                  <a:srgbClr val="EFEFEF"/>
                </a:highlight>
                <a:latin typeface="Oswald"/>
                <a:ea typeface="Oswald"/>
                <a:cs typeface="Oswald"/>
                <a:sym typeface="Oswald"/>
              </a:rPr>
              <a:t>Hauptst</a:t>
            </a:r>
            <a:r>
              <a:rPr lang="pl" sz="2800" b="0" dirty="0">
                <a:solidFill>
                  <a:srgbClr val="202124"/>
                </a:solidFill>
                <a:highlight>
                  <a:srgbClr val="EFEFEF"/>
                </a:highlight>
                <a:latin typeface="Oswald"/>
                <a:ea typeface="Oswald"/>
                <a:cs typeface="Oswald"/>
                <a:sym typeface="Oswald"/>
              </a:rPr>
              <a:t>ä</a:t>
            </a:r>
            <a:r>
              <a:rPr lang="pl" sz="2700" b="0" dirty="0">
                <a:solidFill>
                  <a:srgbClr val="202124"/>
                </a:solidFill>
                <a:highlight>
                  <a:srgbClr val="EFEFEF"/>
                </a:highlight>
                <a:latin typeface="Oswald"/>
                <a:ea typeface="Oswald"/>
                <a:cs typeface="Oswald"/>
                <a:sym typeface="Oswald"/>
              </a:rPr>
              <a:t>dte</a:t>
            </a:r>
            <a:r>
              <a:rPr lang="pl" sz="7890" b="0" dirty="0">
                <a:solidFill>
                  <a:srgbClr val="202124"/>
                </a:solidFill>
                <a:highlight>
                  <a:srgbClr val="EFEFEF"/>
                </a:highlight>
                <a:latin typeface="Oswald"/>
                <a:ea typeface="Oswald"/>
                <a:cs typeface="Oswald"/>
                <a:sym typeface="Oswald"/>
              </a:rPr>
              <a:t> </a:t>
            </a:r>
            <a:r>
              <a:rPr lang="pl" sz="2500" b="0" dirty="0">
                <a:solidFill>
                  <a:srgbClr val="202124"/>
                </a:solidFill>
                <a:highlight>
                  <a:srgbClr val="EFEFEF"/>
                </a:highlight>
                <a:latin typeface="Oswald"/>
                <a:ea typeface="Oswald"/>
                <a:cs typeface="Oswald"/>
                <a:sym typeface="Oswald"/>
              </a:rPr>
              <a:t>der </a:t>
            </a:r>
            <a:r>
              <a:rPr lang="pl" sz="2500" b="0" dirty="0" smtClean="0">
                <a:solidFill>
                  <a:srgbClr val="202124"/>
                </a:solidFill>
                <a:highlight>
                  <a:srgbClr val="EFEFEF"/>
                </a:highlight>
                <a:latin typeface="Oswald"/>
                <a:ea typeface="Oswald"/>
                <a:cs typeface="Oswald"/>
                <a:sym typeface="Oswald"/>
              </a:rPr>
              <a:t>deutschsprachigen </a:t>
            </a:r>
            <a:r>
              <a:rPr lang="pl" sz="2500" b="0" dirty="0">
                <a:solidFill>
                  <a:srgbClr val="202124"/>
                </a:solidFill>
                <a:highlight>
                  <a:srgbClr val="EFEFEF"/>
                </a:highlight>
                <a:latin typeface="Oswald"/>
                <a:ea typeface="Oswald"/>
                <a:cs typeface="Oswald"/>
                <a:sym typeface="Oswald"/>
              </a:rPr>
              <a:t>L</a:t>
            </a:r>
            <a:r>
              <a:rPr lang="pl" sz="2300" b="0" dirty="0">
                <a:solidFill>
                  <a:srgbClr val="202124"/>
                </a:solidFill>
                <a:highlight>
                  <a:srgbClr val="EFEFEF"/>
                </a:highlight>
                <a:latin typeface="Oswald"/>
                <a:ea typeface="Oswald"/>
                <a:cs typeface="Oswald"/>
                <a:sym typeface="Oswald"/>
              </a:rPr>
              <a:t>ä</a:t>
            </a:r>
            <a:r>
              <a:rPr lang="pl" sz="2500" b="0" dirty="0">
                <a:solidFill>
                  <a:srgbClr val="202124"/>
                </a:solidFill>
                <a:highlight>
                  <a:srgbClr val="EFEFEF"/>
                </a:highlight>
                <a:latin typeface="Oswald"/>
                <a:ea typeface="Oswald"/>
                <a:cs typeface="Oswald"/>
                <a:sym typeface="Oswald"/>
              </a:rPr>
              <a:t>nder sehenswert ?</a:t>
            </a:r>
            <a:endParaRPr sz="2500" b="0" dirty="0">
              <a:solidFill>
                <a:srgbClr val="202124"/>
              </a:solidFill>
              <a:highlight>
                <a:srgbClr val="EFEFEF"/>
              </a:highlight>
              <a:latin typeface="Oswald"/>
              <a:ea typeface="Oswald"/>
              <a:cs typeface="Oswald"/>
              <a:sym typeface="Oswald"/>
            </a:endParaRPr>
          </a:p>
          <a:p>
            <a:pPr marL="0" marR="38100" lvl="0" indent="0" algn="l" rtl="0">
              <a:lnSpc>
                <a:spcPct val="128571"/>
              </a:lnSpc>
              <a:spcBef>
                <a:spcPts val="0"/>
              </a:spcBef>
              <a:spcAft>
                <a:spcPts val="0"/>
              </a:spcAft>
              <a:buClr>
                <a:schemeClr val="dk2"/>
              </a:buClr>
              <a:buSzPts val="990"/>
              <a:buFont typeface="Arial"/>
              <a:buNone/>
            </a:pPr>
            <a:r>
              <a:rPr lang="pl" sz="1900" b="0" dirty="0">
                <a:solidFill>
                  <a:srgbClr val="202124"/>
                </a:solidFill>
                <a:highlight>
                  <a:srgbClr val="EFEFEF"/>
                </a:highlight>
                <a:latin typeface="Oswald"/>
                <a:ea typeface="Oswald"/>
                <a:cs typeface="Oswald"/>
                <a:sym typeface="Oswald"/>
              </a:rPr>
              <a:t>Podróże kształcą- czy warto zwiedzić stolice krajów niemieckojęzycznych ?</a:t>
            </a:r>
            <a:endParaRPr sz="1900" b="0" dirty="0">
              <a:solidFill>
                <a:srgbClr val="202124"/>
              </a:solidFill>
              <a:highlight>
                <a:srgbClr val="EFEFEF"/>
              </a:highlight>
              <a:latin typeface="Oswald"/>
              <a:ea typeface="Oswald"/>
              <a:cs typeface="Oswald"/>
              <a:sym typeface="Oswald"/>
            </a:endParaRPr>
          </a:p>
          <a:p>
            <a:pPr marL="0" lvl="0" indent="0" algn="ctr" rtl="0">
              <a:spcBef>
                <a:spcPts val="0"/>
              </a:spcBef>
              <a:spcAft>
                <a:spcPts val="0"/>
              </a:spcAft>
              <a:buSzPts val="990"/>
              <a:buNone/>
            </a:pPr>
            <a:endParaRPr sz="6619" dirty="0">
              <a:highlight>
                <a:srgbClr val="FFFFFF"/>
              </a:highlight>
              <a:latin typeface="Oswald"/>
              <a:ea typeface="Oswald"/>
              <a:cs typeface="Oswald"/>
              <a:sym typeface="Oswald"/>
            </a:endParaRPr>
          </a:p>
        </p:txBody>
      </p:sp>
      <p:sp>
        <p:nvSpPr>
          <p:cNvPr id="59" name="Google Shape;59;p13"/>
          <p:cNvSpPr txBox="1">
            <a:spLocks noGrp="1"/>
          </p:cNvSpPr>
          <p:nvPr>
            <p:ph type="subTitle" idx="1"/>
          </p:nvPr>
        </p:nvSpPr>
        <p:spPr>
          <a:xfrm>
            <a:off x="344250" y="3550650"/>
            <a:ext cx="4910100" cy="577800"/>
          </a:xfrm>
          <a:prstGeom prst="rect">
            <a:avLst/>
          </a:prstGeom>
        </p:spPr>
        <p:txBody>
          <a:bodyPr spcFirstLastPara="1" wrap="square" lIns="91425" tIns="91425" rIns="91425" bIns="91425" anchor="ctr" anchorCtr="0">
            <a:normAutofit fontScale="62500" lnSpcReduction="20000"/>
          </a:bodyPr>
          <a:lstStyle/>
          <a:p>
            <a:pPr marL="0" lvl="0" indent="0" algn="l" rtl="0">
              <a:spcBef>
                <a:spcPts val="0"/>
              </a:spcBef>
              <a:spcAft>
                <a:spcPts val="0"/>
              </a:spcAft>
              <a:buNone/>
            </a:pPr>
            <a:r>
              <a:rPr lang="pl"/>
              <a:t>Prezentuje :</a:t>
            </a:r>
            <a:endParaRPr/>
          </a:p>
          <a:p>
            <a:pPr marL="0" lvl="0" indent="0" algn="l" rtl="0">
              <a:spcBef>
                <a:spcPts val="0"/>
              </a:spcBef>
              <a:spcAft>
                <a:spcPts val="0"/>
              </a:spcAft>
              <a:buNone/>
            </a:pPr>
            <a:r>
              <a:rPr lang="pl"/>
              <a:t>Adela Cabaj , Kacper Krzysik 7D</a:t>
            </a:r>
            <a:endParaRPr/>
          </a:p>
        </p:txBody>
      </p:sp>
    </p:spTree>
  </p:cSld>
  <p:clrMapOvr>
    <a:masterClrMapping/>
  </p:clrMapOvr>
  <mc:AlternateContent xmlns:mc="http://schemas.openxmlformats.org/markup-compatibility/2006" xmlns:p14="http://schemas.microsoft.com/office/powerpoint/2010/main">
    <mc:Choice Requires="p14">
      <p:transition spd="slow" p14:dur="23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59"/>
                                        </p:tgtEl>
                                        <p:attrNameLst>
                                          <p:attrName>r</p:attrName>
                                        </p:attrNameLst>
                                      </p:cBhvr>
                                    </p:animRot>
                                  </p:childTnLst>
                                </p:cTn>
                              </p:par>
                              <p:par>
                                <p:cTn id="7" presetID="2" presetClass="entr" presetSubtype="4" fill="hold" nodeType="withEffect">
                                  <p:stCondLst>
                                    <p:cond delay="0"/>
                                  </p:stCondLst>
                                  <p:childTnLst>
                                    <p:set>
                                      <p:cBhvr>
                                        <p:cTn id="8" dur="1" fill="hold">
                                          <p:stCondLst>
                                            <p:cond delay="0"/>
                                          </p:stCondLst>
                                        </p:cTn>
                                        <p:tgtEl>
                                          <p:spTgt spid="58"/>
                                        </p:tgtEl>
                                        <p:attrNameLst>
                                          <p:attrName>style.visibility</p:attrName>
                                        </p:attrNameLst>
                                      </p:cBhvr>
                                      <p:to>
                                        <p:strVal val="visible"/>
                                      </p:to>
                                    </p:set>
                                    <p:anim calcmode="lin" valueType="num">
                                      <p:cBhvr additive="base">
                                        <p:cTn id="9" dur="1000"/>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55"/>
        <p:cNvGrpSpPr/>
        <p:nvPr/>
      </p:nvGrpSpPr>
      <p:grpSpPr>
        <a:xfrm>
          <a:off x="0" y="0"/>
          <a:ext cx="0" cy="0"/>
          <a:chOff x="0" y="0"/>
          <a:chExt cx="0" cy="0"/>
        </a:xfrm>
      </p:grpSpPr>
      <p:sp>
        <p:nvSpPr>
          <p:cNvPr id="156" name="Google Shape;156;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highlight>
                  <a:srgbClr val="E6B8AF"/>
                </a:highlight>
              </a:rPr>
              <a:t>So lebten Kaiser und Kaiserin</a:t>
            </a:r>
            <a:endParaRPr>
              <a:highlight>
                <a:srgbClr val="E6B8AF"/>
              </a:highlight>
            </a:endParaRPr>
          </a:p>
        </p:txBody>
      </p:sp>
      <p:sp>
        <p:nvSpPr>
          <p:cNvPr id="157" name="Google Shape;157;p22"/>
          <p:cNvSpPr txBox="1">
            <a:spLocks noGrp="1"/>
          </p:cNvSpPr>
          <p:nvPr>
            <p:ph type="body" idx="1"/>
          </p:nvPr>
        </p:nvSpPr>
        <p:spPr>
          <a:xfrm>
            <a:off x="226000" y="1233150"/>
            <a:ext cx="5506800" cy="267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2"/>
              </a:buClr>
              <a:buSzPts val="1100"/>
              <a:buFont typeface="Arial"/>
              <a:buNone/>
            </a:pPr>
            <a:r>
              <a:rPr lang="pl" sz="1700">
                <a:latin typeface="Oswald"/>
                <a:ea typeface="Oswald"/>
                <a:cs typeface="Oswald"/>
                <a:sym typeface="Oswald"/>
              </a:rPr>
              <a:t> In der Schatzkammer kann man den Zepter, die Kaiserkrone und die Heilige Lanze sehen. Private Schätze sind in den Kaiserappartements und der Kaiserlichen Schatzkammer zu erleben.</a:t>
            </a:r>
            <a:endParaRPr sz="1700">
              <a:latin typeface="Oswald"/>
              <a:ea typeface="Oswald"/>
              <a:cs typeface="Oswald"/>
              <a:sym typeface="Oswald"/>
            </a:endParaRPr>
          </a:p>
          <a:p>
            <a:pPr marL="0" lvl="0" indent="0" algn="l" rtl="0">
              <a:spcBef>
                <a:spcPts val="1200"/>
              </a:spcBef>
              <a:spcAft>
                <a:spcPts val="1200"/>
              </a:spcAft>
              <a:buNone/>
            </a:pPr>
            <a:endParaRPr>
              <a:latin typeface="Oswald"/>
              <a:ea typeface="Oswald"/>
              <a:cs typeface="Oswald"/>
              <a:sym typeface="Oswald"/>
            </a:endParaRPr>
          </a:p>
        </p:txBody>
      </p:sp>
      <p:sp>
        <p:nvSpPr>
          <p:cNvPr id="158" name="Google Shape;158;p22"/>
          <p:cNvSpPr txBox="1"/>
          <p:nvPr/>
        </p:nvSpPr>
        <p:spPr>
          <a:xfrm>
            <a:off x="311700" y="2225400"/>
            <a:ext cx="41685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100">
                <a:latin typeface="Oswald"/>
                <a:ea typeface="Oswald"/>
                <a:cs typeface="Oswald"/>
                <a:sym typeface="Oswald"/>
              </a:rPr>
              <a:t>Tak żyli cesarz i cesarzowa</a:t>
            </a:r>
            <a:endParaRPr sz="1100">
              <a:latin typeface="Oswald"/>
              <a:ea typeface="Oswald"/>
              <a:cs typeface="Oswald"/>
              <a:sym typeface="Oswald"/>
            </a:endParaRPr>
          </a:p>
          <a:p>
            <a:pPr marL="0" lvl="0" indent="0" algn="l" rtl="0">
              <a:spcBef>
                <a:spcPts val="0"/>
              </a:spcBef>
              <a:spcAft>
                <a:spcPts val="0"/>
              </a:spcAft>
              <a:buNone/>
            </a:pPr>
            <a:r>
              <a:rPr lang="pl" sz="1100">
                <a:latin typeface="Oswald"/>
                <a:ea typeface="Oswald"/>
                <a:cs typeface="Oswald"/>
                <a:sym typeface="Oswald"/>
              </a:rPr>
              <a:t>W skarbcu można zobaczyć berło, koronę cesarką i świętą włócznię. Skarby prywatne są do odkrycia w apartamentach cesarskich i skarbcu cesarskim.</a:t>
            </a:r>
            <a:endParaRPr sz="1100">
              <a:latin typeface="Oswald"/>
              <a:ea typeface="Oswald"/>
              <a:cs typeface="Oswald"/>
              <a:sym typeface="Oswald"/>
            </a:endParaRPr>
          </a:p>
        </p:txBody>
      </p:sp>
      <p:pic>
        <p:nvPicPr>
          <p:cNvPr id="159" name="Google Shape;159;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353629" y="757725"/>
            <a:ext cx="2709596" cy="4174300"/>
          </a:xfrm>
          <a:prstGeom prst="rect">
            <a:avLst/>
          </a:prstGeom>
          <a:noFill/>
          <a:ln>
            <a:noFill/>
          </a:ln>
        </p:spPr>
      </p:pic>
      <p:pic>
        <p:nvPicPr>
          <p:cNvPr id="160" name="Google Shape;160;p2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26000" y="2979000"/>
            <a:ext cx="2057349" cy="2057349"/>
          </a:xfrm>
          <a:prstGeom prst="rect">
            <a:avLst/>
          </a:prstGeom>
          <a:noFill/>
          <a:ln>
            <a:noFill/>
          </a:ln>
        </p:spPr>
      </p:pic>
      <p:pic>
        <p:nvPicPr>
          <p:cNvPr id="161" name="Google Shape;161;p2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515050" y="2194725"/>
            <a:ext cx="1728725" cy="2841618"/>
          </a:xfrm>
          <a:prstGeom prst="rect">
            <a:avLst/>
          </a:prstGeom>
          <a:noFill/>
          <a:ln>
            <a:noFill/>
          </a:ln>
        </p:spPr>
      </p:pic>
      <p:pic>
        <p:nvPicPr>
          <p:cNvPr id="162" name="Google Shape;162;p2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703950" y="3029737"/>
            <a:ext cx="1390500" cy="1955875"/>
          </a:xfrm>
          <a:prstGeom prst="rect">
            <a:avLst/>
          </a:prstGeom>
          <a:noFill/>
          <a:ln>
            <a:noFill/>
          </a:ln>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childTnLst>
                                </p:cTn>
                              </p:par>
                              <p:par>
                                <p:cTn id="8" presetID="10" presetClass="entr" presetSubtype="0" fill="hold" nodeType="withEffect">
                                  <p:stCondLst>
                                    <p:cond delay="0"/>
                                  </p:stCondLst>
                                  <p:childTnLst>
                                    <p:set>
                                      <p:cBhvr>
                                        <p:cTn id="9" dur="1" fill="hold">
                                          <p:stCondLst>
                                            <p:cond delay="0"/>
                                          </p:stCondLst>
                                        </p:cTn>
                                        <p:tgtEl>
                                          <p:spTgt spid="161"/>
                                        </p:tgtEl>
                                        <p:attrNameLst>
                                          <p:attrName>style.visibility</p:attrName>
                                        </p:attrNameLst>
                                      </p:cBhvr>
                                      <p:to>
                                        <p:strVal val="visible"/>
                                      </p:to>
                                    </p:set>
                                    <p:animEffect transition="in" filter="fade">
                                      <p:cBhvr>
                                        <p:cTn id="10" dur="1000"/>
                                        <p:tgtEl>
                                          <p:spTgt spid="161"/>
                                        </p:tgtEl>
                                      </p:cBhvr>
                                    </p:animEffect>
                                  </p:childTnLst>
                                </p:cTn>
                              </p:par>
                              <p:par>
                                <p:cTn id="11" presetID="10" presetClass="entr" presetSubtype="0" fill="hold" nodeType="withEffect">
                                  <p:stCondLst>
                                    <p:cond delay="0"/>
                                  </p:stCondLst>
                                  <p:childTnLst>
                                    <p:set>
                                      <p:cBhvr>
                                        <p:cTn id="12" dur="1" fill="hold">
                                          <p:stCondLst>
                                            <p:cond delay="0"/>
                                          </p:stCondLst>
                                        </p:cTn>
                                        <p:tgtEl>
                                          <p:spTgt spid="162"/>
                                        </p:tgtEl>
                                        <p:attrNameLst>
                                          <p:attrName>style.visibility</p:attrName>
                                        </p:attrNameLst>
                                      </p:cBhvr>
                                      <p:to>
                                        <p:strVal val="visible"/>
                                      </p:to>
                                    </p:set>
                                    <p:animEffect transition="in" filter="fade">
                                      <p:cBhvr>
                                        <p:cTn id="13" dur="1000"/>
                                        <p:tgtEl>
                                          <p:spTgt spid="162"/>
                                        </p:tgtEl>
                                      </p:cBhvr>
                                    </p:animEffect>
                                  </p:childTnLst>
                                </p:cTn>
                              </p:par>
                              <p:par>
                                <p:cTn id="14" presetID="10" presetClass="entr" presetSubtype="0" fill="hold" nodeType="withEffect">
                                  <p:stCondLst>
                                    <p:cond delay="0"/>
                                  </p:stCondLst>
                                  <p:childTnLst>
                                    <p:set>
                                      <p:cBhvr>
                                        <p:cTn id="15" dur="1" fill="hold">
                                          <p:stCondLst>
                                            <p:cond delay="0"/>
                                          </p:stCondLst>
                                        </p:cTn>
                                        <p:tgtEl>
                                          <p:spTgt spid="160"/>
                                        </p:tgtEl>
                                        <p:attrNameLst>
                                          <p:attrName>style.visibility</p:attrName>
                                        </p:attrNameLst>
                                      </p:cBhvr>
                                      <p:to>
                                        <p:strVal val="visible"/>
                                      </p:to>
                                    </p:set>
                                    <p:animEffect transition="in" filter="fade">
                                      <p:cBhvr>
                                        <p:cTn id="16" dur="10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66"/>
        <p:cNvGrpSpPr/>
        <p:nvPr/>
      </p:nvGrpSpPr>
      <p:grpSpPr>
        <a:xfrm>
          <a:off x="0" y="0"/>
          <a:ext cx="0" cy="0"/>
          <a:chOff x="0" y="0"/>
          <a:chExt cx="0" cy="0"/>
        </a:xfrm>
      </p:grpSpPr>
      <p:sp>
        <p:nvSpPr>
          <p:cNvPr id="167" name="Google Shape;16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Oberes Belvedere</a:t>
            </a:r>
            <a:endParaRPr/>
          </a:p>
        </p:txBody>
      </p:sp>
      <p:sp>
        <p:nvSpPr>
          <p:cNvPr id="168" name="Google Shape;168;p23"/>
          <p:cNvSpPr txBox="1">
            <a:spLocks noGrp="1"/>
          </p:cNvSpPr>
          <p:nvPr>
            <p:ph type="body" idx="1"/>
          </p:nvPr>
        </p:nvSpPr>
        <p:spPr>
          <a:xfrm>
            <a:off x="311700" y="1234075"/>
            <a:ext cx="3709800" cy="15006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r>
              <a:rPr lang="pl" sz="2100" dirty="0">
                <a:solidFill>
                  <a:srgbClr val="000000"/>
                </a:solidFill>
                <a:highlight>
                  <a:srgbClr val="A4C2F4"/>
                </a:highlight>
                <a:latin typeface="Oswald"/>
                <a:ea typeface="Oswald"/>
                <a:cs typeface="Oswald"/>
                <a:sym typeface="Oswald"/>
              </a:rPr>
              <a:t>Oberes Belvedere</a:t>
            </a:r>
            <a:endParaRPr sz="2100" dirty="0">
              <a:solidFill>
                <a:srgbClr val="000000"/>
              </a:solidFill>
              <a:highlight>
                <a:srgbClr val="A4C2F4"/>
              </a:highlight>
              <a:latin typeface="Oswald"/>
              <a:ea typeface="Oswald"/>
              <a:cs typeface="Oswald"/>
              <a:sym typeface="Oswald"/>
            </a:endParaRPr>
          </a:p>
          <a:p>
            <a:pPr marL="0" marR="38100" lvl="0" indent="0" algn="l" rtl="0">
              <a:lnSpc>
                <a:spcPct val="128571"/>
              </a:lnSpc>
              <a:spcBef>
                <a:spcPts val="1200"/>
              </a:spcBef>
              <a:spcAft>
                <a:spcPts val="0"/>
              </a:spcAft>
              <a:buClr>
                <a:schemeClr val="dk2"/>
              </a:buClr>
              <a:buSzPct val="52380"/>
              <a:buFont typeface="Arial"/>
              <a:buNone/>
            </a:pPr>
            <a:r>
              <a:rPr lang="pl" sz="2100" dirty="0">
                <a:solidFill>
                  <a:srgbClr val="000000"/>
                </a:solidFill>
                <a:highlight>
                  <a:srgbClr val="A4C2F4"/>
                </a:highlight>
                <a:latin typeface="Oswald"/>
                <a:ea typeface="Oswald"/>
                <a:cs typeface="Oswald"/>
                <a:sym typeface="Oswald"/>
              </a:rPr>
              <a:t>Das Herzstück der Belvedere-Sammlung sind Gemälde von Gustav Klimt mit den goldenen Gemälden </a:t>
            </a:r>
            <a:r>
              <a:rPr lang="pl" sz="2100" dirty="0" smtClean="0">
                <a:solidFill>
                  <a:srgbClr val="000000"/>
                </a:solidFill>
                <a:highlight>
                  <a:srgbClr val="A4C2F4"/>
                </a:highlight>
                <a:latin typeface="Oswald"/>
                <a:ea typeface="Oswald"/>
                <a:cs typeface="Oswald"/>
                <a:sym typeface="Oswald"/>
              </a:rPr>
              <a:t>„Der Kuss" </a:t>
            </a:r>
            <a:r>
              <a:rPr lang="pl" sz="2100" dirty="0">
                <a:solidFill>
                  <a:srgbClr val="000000"/>
                </a:solidFill>
                <a:highlight>
                  <a:srgbClr val="A4C2F4"/>
                </a:highlight>
                <a:latin typeface="Oswald"/>
                <a:ea typeface="Oswald"/>
                <a:cs typeface="Oswald"/>
                <a:sym typeface="Oswald"/>
              </a:rPr>
              <a:t>und "Judith".</a:t>
            </a:r>
            <a:endParaRPr sz="2100" dirty="0">
              <a:solidFill>
                <a:srgbClr val="000000"/>
              </a:solidFill>
              <a:highlight>
                <a:srgbClr val="A4C2F4"/>
              </a:highlight>
              <a:latin typeface="Oswald"/>
              <a:ea typeface="Oswald"/>
              <a:cs typeface="Oswald"/>
              <a:sym typeface="Oswald"/>
            </a:endParaRPr>
          </a:p>
          <a:p>
            <a:pPr marL="0" lvl="0" indent="0" algn="l" rtl="0">
              <a:spcBef>
                <a:spcPts val="0"/>
              </a:spcBef>
              <a:spcAft>
                <a:spcPts val="1200"/>
              </a:spcAft>
              <a:buNone/>
            </a:pPr>
            <a:endParaRPr dirty="0">
              <a:latin typeface="Oswald"/>
              <a:ea typeface="Oswald"/>
              <a:cs typeface="Oswald"/>
              <a:sym typeface="Oswald"/>
            </a:endParaRPr>
          </a:p>
        </p:txBody>
      </p:sp>
      <p:sp>
        <p:nvSpPr>
          <p:cNvPr id="169" name="Google Shape;169;p23"/>
          <p:cNvSpPr txBox="1"/>
          <p:nvPr/>
        </p:nvSpPr>
        <p:spPr>
          <a:xfrm>
            <a:off x="311700" y="2614625"/>
            <a:ext cx="2946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100">
                <a:latin typeface="Oswald"/>
                <a:ea typeface="Oswald"/>
                <a:cs typeface="Oswald"/>
                <a:sym typeface="Oswald"/>
              </a:rPr>
              <a:t>Górny Belveder</a:t>
            </a:r>
            <a:endParaRPr sz="1100">
              <a:latin typeface="Oswald"/>
              <a:ea typeface="Oswald"/>
              <a:cs typeface="Oswald"/>
              <a:sym typeface="Oswald"/>
            </a:endParaRPr>
          </a:p>
          <a:p>
            <a:pPr marL="0" lvl="0" indent="0" algn="l" rtl="0">
              <a:spcBef>
                <a:spcPts val="0"/>
              </a:spcBef>
              <a:spcAft>
                <a:spcPts val="0"/>
              </a:spcAft>
              <a:buNone/>
            </a:pPr>
            <a:r>
              <a:rPr lang="pl" sz="1100">
                <a:latin typeface="Oswald"/>
                <a:ea typeface="Oswald"/>
                <a:cs typeface="Oswald"/>
                <a:sym typeface="Oswald"/>
              </a:rPr>
              <a:t>Serce kolekcji Belwederu tworzą obrazy Gustava Klimta ze złotymi obrazami „Pocałunek” i „Judith”. </a:t>
            </a:r>
            <a:endParaRPr sz="1100">
              <a:latin typeface="Oswald"/>
              <a:ea typeface="Oswald"/>
              <a:cs typeface="Oswald"/>
              <a:sym typeface="Oswald"/>
            </a:endParaRPr>
          </a:p>
        </p:txBody>
      </p:sp>
      <p:pic>
        <p:nvPicPr>
          <p:cNvPr id="170" name="Google Shape;170;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744675" y="53575"/>
            <a:ext cx="2716422" cy="1810948"/>
          </a:xfrm>
          <a:prstGeom prst="rect">
            <a:avLst/>
          </a:prstGeom>
          <a:noFill/>
          <a:ln>
            <a:noFill/>
          </a:ln>
        </p:spPr>
      </p:pic>
      <p:pic>
        <p:nvPicPr>
          <p:cNvPr id="171" name="Google Shape;171;p2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648013" y="321249"/>
            <a:ext cx="2315425" cy="2799288"/>
          </a:xfrm>
          <a:prstGeom prst="rect">
            <a:avLst/>
          </a:prstGeom>
          <a:noFill/>
          <a:ln>
            <a:noFill/>
          </a:ln>
        </p:spPr>
      </p:pic>
      <p:pic>
        <p:nvPicPr>
          <p:cNvPr id="172" name="Google Shape;172;p2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744675" y="2018923"/>
            <a:ext cx="2664856" cy="1438127"/>
          </a:xfrm>
          <a:prstGeom prst="rect">
            <a:avLst/>
          </a:prstGeom>
          <a:noFill/>
          <a:ln>
            <a:noFill/>
          </a:ln>
        </p:spPr>
      </p:pic>
      <p:pic>
        <p:nvPicPr>
          <p:cNvPr id="173" name="Google Shape;173;p2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544851" y="3303525"/>
            <a:ext cx="2521748" cy="1681150"/>
          </a:xfrm>
          <a:prstGeom prst="rect">
            <a:avLst/>
          </a:prstGeom>
          <a:noFill/>
          <a:ln>
            <a:noFill/>
          </a:ln>
        </p:spPr>
      </p:pic>
      <p:pic>
        <p:nvPicPr>
          <p:cNvPr id="174" name="Google Shape;174;p23"/>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718113" y="3518200"/>
            <a:ext cx="2301247" cy="1531375"/>
          </a:xfrm>
          <a:prstGeom prst="rect">
            <a:avLst/>
          </a:prstGeom>
          <a:noFill/>
          <a:ln>
            <a:noFill/>
          </a:ln>
        </p:spPr>
      </p:pic>
      <p:pic>
        <p:nvPicPr>
          <p:cNvPr id="175" name="Google Shape;175;p23"/>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76188" y="3238625"/>
            <a:ext cx="2716425" cy="181095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000"/>
                                        <p:tgtEl>
                                          <p:spTgt spid="170"/>
                                        </p:tgtEl>
                                      </p:cBhvr>
                                    </p:animEffect>
                                  </p:childTnLst>
                                </p:cTn>
                              </p:par>
                              <p:par>
                                <p:cTn id="8" presetID="10" presetClass="entr" presetSubtype="0" fill="hold" nodeType="withEffect">
                                  <p:stCondLst>
                                    <p:cond delay="0"/>
                                  </p:stCondLst>
                                  <p:childTnLst>
                                    <p:set>
                                      <p:cBhvr>
                                        <p:cTn id="9" dur="1" fill="hold">
                                          <p:stCondLst>
                                            <p:cond delay="0"/>
                                          </p:stCondLst>
                                        </p:cTn>
                                        <p:tgtEl>
                                          <p:spTgt spid="172"/>
                                        </p:tgtEl>
                                        <p:attrNameLst>
                                          <p:attrName>style.visibility</p:attrName>
                                        </p:attrNameLst>
                                      </p:cBhvr>
                                      <p:to>
                                        <p:strVal val="visible"/>
                                      </p:to>
                                    </p:set>
                                    <p:animEffect transition="in" filter="fade">
                                      <p:cBhvr>
                                        <p:cTn id="10" dur="1000"/>
                                        <p:tgtEl>
                                          <p:spTgt spid="172"/>
                                        </p:tgtEl>
                                      </p:cBhvr>
                                    </p:animEffect>
                                  </p:childTnLst>
                                </p:cTn>
                              </p:par>
                              <p:par>
                                <p:cTn id="11" presetID="10" presetClass="entr" presetSubtype="0" fill="hold" nodeType="withEffect">
                                  <p:stCondLst>
                                    <p:cond delay="0"/>
                                  </p:stCondLst>
                                  <p:childTnLst>
                                    <p:set>
                                      <p:cBhvr>
                                        <p:cTn id="12" dur="1" fill="hold">
                                          <p:stCondLst>
                                            <p:cond delay="0"/>
                                          </p:stCondLst>
                                        </p:cTn>
                                        <p:tgtEl>
                                          <p:spTgt spid="171"/>
                                        </p:tgtEl>
                                        <p:attrNameLst>
                                          <p:attrName>style.visibility</p:attrName>
                                        </p:attrNameLst>
                                      </p:cBhvr>
                                      <p:to>
                                        <p:strVal val="visible"/>
                                      </p:to>
                                    </p:set>
                                    <p:animEffect transition="in" filter="fade">
                                      <p:cBhvr>
                                        <p:cTn id="13" dur="1000"/>
                                        <p:tgtEl>
                                          <p:spTgt spid="171"/>
                                        </p:tgtEl>
                                      </p:cBhvr>
                                    </p:animEffect>
                                  </p:childTnLst>
                                </p:cTn>
                              </p:par>
                              <p:par>
                                <p:cTn id="14" presetID="10" presetClass="entr" presetSubtype="0" fill="hold" nodeType="withEffect">
                                  <p:stCondLst>
                                    <p:cond delay="0"/>
                                  </p:stCondLst>
                                  <p:childTnLst>
                                    <p:set>
                                      <p:cBhvr>
                                        <p:cTn id="15" dur="1" fill="hold">
                                          <p:stCondLst>
                                            <p:cond delay="0"/>
                                          </p:stCondLst>
                                        </p:cTn>
                                        <p:tgtEl>
                                          <p:spTgt spid="173"/>
                                        </p:tgtEl>
                                        <p:attrNameLst>
                                          <p:attrName>style.visibility</p:attrName>
                                        </p:attrNameLst>
                                      </p:cBhvr>
                                      <p:to>
                                        <p:strVal val="visible"/>
                                      </p:to>
                                    </p:set>
                                    <p:animEffect transition="in" filter="fade">
                                      <p:cBhvr>
                                        <p:cTn id="16" dur="1000"/>
                                        <p:tgtEl>
                                          <p:spTgt spid="173"/>
                                        </p:tgtEl>
                                      </p:cBhvr>
                                    </p:animEffect>
                                  </p:childTnLst>
                                </p:cTn>
                              </p:par>
                              <p:par>
                                <p:cTn id="17" presetID="10" presetClass="entr" presetSubtype="0" fill="hold" nodeType="withEffect">
                                  <p:stCondLst>
                                    <p:cond delay="0"/>
                                  </p:stCondLst>
                                  <p:childTnLst>
                                    <p:set>
                                      <p:cBhvr>
                                        <p:cTn id="18" dur="1" fill="hold">
                                          <p:stCondLst>
                                            <p:cond delay="0"/>
                                          </p:stCondLst>
                                        </p:cTn>
                                        <p:tgtEl>
                                          <p:spTgt spid="174"/>
                                        </p:tgtEl>
                                        <p:attrNameLst>
                                          <p:attrName>style.visibility</p:attrName>
                                        </p:attrNameLst>
                                      </p:cBhvr>
                                      <p:to>
                                        <p:strVal val="visible"/>
                                      </p:to>
                                    </p:set>
                                    <p:animEffect transition="in" filter="fade">
                                      <p:cBhvr>
                                        <p:cTn id="19" dur="1000"/>
                                        <p:tgtEl>
                                          <p:spTgt spid="174"/>
                                        </p:tgtEl>
                                      </p:cBhvr>
                                    </p:animEffect>
                                  </p:childTnLst>
                                </p:cTn>
                              </p:par>
                              <p:par>
                                <p:cTn id="20" presetID="10" presetClass="entr" presetSubtype="0" fill="hold" nodeType="withEffect">
                                  <p:stCondLst>
                                    <p:cond delay="0"/>
                                  </p:stCondLst>
                                  <p:childTnLst>
                                    <p:set>
                                      <p:cBhvr>
                                        <p:cTn id="21" dur="1" fill="hold">
                                          <p:stCondLst>
                                            <p:cond delay="0"/>
                                          </p:stCondLst>
                                        </p:cTn>
                                        <p:tgtEl>
                                          <p:spTgt spid="175"/>
                                        </p:tgtEl>
                                        <p:attrNameLst>
                                          <p:attrName>style.visibility</p:attrName>
                                        </p:attrNameLst>
                                      </p:cBhvr>
                                      <p:to>
                                        <p:strVal val="visible"/>
                                      </p:to>
                                    </p:set>
                                    <p:animEffect transition="in" filter="fade">
                                      <p:cBhvr>
                                        <p:cTn id="22" dur="10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79"/>
        <p:cNvGrpSpPr/>
        <p:nvPr/>
      </p:nvGrpSpPr>
      <p:grpSpPr>
        <a:xfrm>
          <a:off x="0" y="0"/>
          <a:ext cx="0" cy="0"/>
          <a:chOff x="0" y="0"/>
          <a:chExt cx="0" cy="0"/>
        </a:xfrm>
      </p:grpSpPr>
      <p:sp>
        <p:nvSpPr>
          <p:cNvPr id="180" name="Google Shape;180;p24"/>
          <p:cNvSpPr txBox="1">
            <a:spLocks noGrp="1"/>
          </p:cNvSpPr>
          <p:nvPr>
            <p:ph type="title"/>
          </p:nvPr>
        </p:nvSpPr>
        <p:spPr>
          <a:xfrm>
            <a:off x="172400" y="412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highlight>
                  <a:srgbClr val="E6B8AF"/>
                </a:highlight>
              </a:rPr>
              <a:t>SCHLOSS SCHÖNBRUNN</a:t>
            </a:r>
            <a:endParaRPr>
              <a:highlight>
                <a:srgbClr val="E6B8AF"/>
              </a:highlight>
            </a:endParaRPr>
          </a:p>
        </p:txBody>
      </p:sp>
      <p:sp>
        <p:nvSpPr>
          <p:cNvPr id="181" name="Google Shape;181;p24"/>
          <p:cNvSpPr txBox="1">
            <a:spLocks noGrp="1"/>
          </p:cNvSpPr>
          <p:nvPr>
            <p:ph type="body" idx="1"/>
          </p:nvPr>
        </p:nvSpPr>
        <p:spPr>
          <a:xfrm>
            <a:off x="147013" y="1060850"/>
            <a:ext cx="4778100" cy="21195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2"/>
              </a:buClr>
              <a:buSzPts val="523"/>
              <a:buFont typeface="Arial"/>
              <a:buNone/>
            </a:pPr>
            <a:r>
              <a:rPr lang="pl" sz="1355" dirty="0">
                <a:latin typeface="Oswald"/>
                <a:ea typeface="Oswald"/>
                <a:cs typeface="Oswald"/>
                <a:sym typeface="Oswald"/>
              </a:rPr>
              <a:t>Das Schloss Schönbrunn ist eines der schönsten Barockgebäude Europas. Das Schloss Schönbrunn war von </a:t>
            </a:r>
            <a:r>
              <a:rPr lang="pl" sz="1355" dirty="0" smtClean="0">
                <a:latin typeface="Oswald"/>
                <a:ea typeface="Oswald"/>
                <a:cs typeface="Oswald"/>
                <a:sym typeface="Oswald"/>
              </a:rPr>
              <a:t>1283 bis </a:t>
            </a:r>
            <a:r>
              <a:rPr lang="pl" sz="1355" dirty="0">
                <a:latin typeface="Oswald"/>
                <a:ea typeface="Oswald"/>
                <a:cs typeface="Oswald"/>
                <a:sym typeface="Oswald"/>
              </a:rPr>
              <a:t>1918 die Sommerresidenz der Habsburger. Hier lebten einst Maria Teresa, Kaiser Franz </a:t>
            </a:r>
            <a:r>
              <a:rPr lang="pl" sz="1355" dirty="0" smtClean="0">
                <a:latin typeface="Oswald"/>
                <a:ea typeface="Oswald"/>
                <a:cs typeface="Oswald"/>
                <a:sym typeface="Oswald"/>
              </a:rPr>
              <a:t>Joseph und </a:t>
            </a:r>
            <a:r>
              <a:rPr lang="pl" sz="1355" dirty="0">
                <a:latin typeface="Oswald"/>
                <a:ea typeface="Oswald"/>
                <a:cs typeface="Oswald"/>
                <a:sym typeface="Oswald"/>
              </a:rPr>
              <a:t>Kaiserin Elisabeth “Sisi</a:t>
            </a:r>
            <a:r>
              <a:rPr lang="pl" sz="1355" dirty="0" smtClean="0">
                <a:latin typeface="Oswald"/>
                <a:ea typeface="Oswald"/>
                <a:cs typeface="Oswald"/>
                <a:sym typeface="Oswald"/>
              </a:rPr>
              <a:t>”. </a:t>
            </a:r>
            <a:endParaRPr sz="1355" dirty="0">
              <a:latin typeface="Oswald"/>
              <a:ea typeface="Oswald"/>
              <a:cs typeface="Oswald"/>
              <a:sym typeface="Oswald"/>
            </a:endParaRPr>
          </a:p>
        </p:txBody>
      </p:sp>
      <p:sp>
        <p:nvSpPr>
          <p:cNvPr id="182" name="Google Shape;182;p24"/>
          <p:cNvSpPr txBox="1"/>
          <p:nvPr/>
        </p:nvSpPr>
        <p:spPr>
          <a:xfrm>
            <a:off x="172400" y="2050975"/>
            <a:ext cx="3748200"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900" dirty="0">
                <a:latin typeface="Oswald"/>
                <a:ea typeface="Oswald"/>
                <a:cs typeface="Oswald"/>
                <a:sym typeface="Oswald"/>
              </a:rPr>
              <a:t>PAŁAC SCHÖNBRUNN</a:t>
            </a:r>
            <a:endParaRPr sz="900" dirty="0">
              <a:latin typeface="Oswald"/>
              <a:ea typeface="Oswald"/>
              <a:cs typeface="Oswald"/>
              <a:sym typeface="Oswald"/>
            </a:endParaRPr>
          </a:p>
          <a:p>
            <a:pPr marL="0" lvl="0" indent="0" algn="l" rtl="0">
              <a:spcBef>
                <a:spcPts val="0"/>
              </a:spcBef>
              <a:spcAft>
                <a:spcPts val="0"/>
              </a:spcAft>
              <a:buNone/>
            </a:pPr>
            <a:r>
              <a:rPr lang="pl" sz="900" dirty="0">
                <a:latin typeface="Oswald"/>
                <a:ea typeface="Oswald"/>
                <a:cs typeface="Oswald"/>
                <a:sym typeface="Oswald"/>
              </a:rPr>
              <a:t>Pałac Schönbrunn jest jednym z najpiękniejszych barokowych obiektów w Europie. Pałac był od 1283 d0 1918 </a:t>
            </a:r>
            <a:r>
              <a:rPr lang="pl" sz="900" dirty="0" smtClean="0">
                <a:latin typeface="Oswald"/>
                <a:ea typeface="Oswald"/>
                <a:cs typeface="Oswald"/>
                <a:sym typeface="Oswald"/>
              </a:rPr>
              <a:t>letnią rezydencją </a:t>
            </a:r>
            <a:r>
              <a:rPr lang="pl" sz="900" dirty="0">
                <a:latin typeface="Oswald"/>
                <a:ea typeface="Oswald"/>
                <a:cs typeface="Oswald"/>
                <a:sym typeface="Oswald"/>
              </a:rPr>
              <a:t>Habsburgów. Mieszkały tu kiedyś Maria Teresa, cesarz Franciszek </a:t>
            </a:r>
            <a:r>
              <a:rPr lang="pl" sz="900" dirty="0" smtClean="0">
                <a:latin typeface="Oswald"/>
                <a:ea typeface="Oswald"/>
                <a:cs typeface="Oswald"/>
                <a:sym typeface="Oswald"/>
              </a:rPr>
              <a:t>Józef, i cesarzowa </a:t>
            </a:r>
            <a:r>
              <a:rPr lang="pl" sz="900" dirty="0">
                <a:latin typeface="Oswald"/>
                <a:ea typeface="Oswald"/>
                <a:cs typeface="Oswald"/>
                <a:sym typeface="Oswald"/>
              </a:rPr>
              <a:t>Elżbieta „Sisi” </a:t>
            </a:r>
            <a:r>
              <a:rPr lang="pl" sz="900" dirty="0" smtClean="0">
                <a:latin typeface="Oswald"/>
                <a:ea typeface="Oswald"/>
                <a:cs typeface="Oswald"/>
                <a:sym typeface="Oswald"/>
              </a:rPr>
              <a:t>.</a:t>
            </a:r>
            <a:endParaRPr sz="900" dirty="0">
              <a:latin typeface="Oswald"/>
              <a:ea typeface="Oswald"/>
              <a:cs typeface="Oswald"/>
              <a:sym typeface="Oswald"/>
            </a:endParaRPr>
          </a:p>
        </p:txBody>
      </p:sp>
      <p:pic>
        <p:nvPicPr>
          <p:cNvPr id="183" name="Google Shape;183;p2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241725" y="56525"/>
            <a:ext cx="3451277" cy="2440224"/>
          </a:xfrm>
          <a:prstGeom prst="rect">
            <a:avLst/>
          </a:prstGeom>
          <a:noFill/>
          <a:ln>
            <a:noFill/>
          </a:ln>
        </p:spPr>
      </p:pic>
      <p:pic>
        <p:nvPicPr>
          <p:cNvPr id="184" name="Google Shape;184;p2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2400" y="2874600"/>
            <a:ext cx="4727313" cy="1934149"/>
          </a:xfrm>
          <a:prstGeom prst="rect">
            <a:avLst/>
          </a:prstGeom>
          <a:noFill/>
          <a:ln>
            <a:noFill/>
          </a:ln>
        </p:spPr>
      </p:pic>
      <p:pic>
        <p:nvPicPr>
          <p:cNvPr id="185" name="Google Shape;185;p2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188143" y="2636050"/>
            <a:ext cx="3451279" cy="2237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 calcmode="lin" valueType="num">
                                      <p:cBhvr additive="base">
                                        <p:cTn id="7" dur="1000"/>
                                        <p:tgtEl>
                                          <p:spTgt spid="183"/>
                                        </p:tgtEl>
                                        <p:attrNameLst>
                                          <p:attrName>ppt_w</p:attrName>
                                        </p:attrNameLst>
                                      </p:cBhvr>
                                      <p:tavLst>
                                        <p:tav tm="0">
                                          <p:val>
                                            <p:strVal val="0"/>
                                          </p:val>
                                        </p:tav>
                                        <p:tav tm="100000">
                                          <p:val>
                                            <p:strVal val="#ppt_w"/>
                                          </p:val>
                                        </p:tav>
                                      </p:tavLst>
                                    </p:anim>
                                    <p:anim calcmode="lin" valueType="num">
                                      <p:cBhvr additive="base">
                                        <p:cTn id="8" dur="1000"/>
                                        <p:tgtEl>
                                          <p:spTgt spid="18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85"/>
                                        </p:tgtEl>
                                        <p:attrNameLst>
                                          <p:attrName>style.visibility</p:attrName>
                                        </p:attrNameLst>
                                      </p:cBhvr>
                                      <p:to>
                                        <p:strVal val="visible"/>
                                      </p:to>
                                    </p:set>
                                    <p:anim calcmode="lin" valueType="num">
                                      <p:cBhvr additive="base">
                                        <p:cTn id="11" dur="1000"/>
                                        <p:tgtEl>
                                          <p:spTgt spid="185"/>
                                        </p:tgtEl>
                                        <p:attrNameLst>
                                          <p:attrName>ppt_w</p:attrName>
                                        </p:attrNameLst>
                                      </p:cBhvr>
                                      <p:tavLst>
                                        <p:tav tm="0">
                                          <p:val>
                                            <p:strVal val="0"/>
                                          </p:val>
                                        </p:tav>
                                        <p:tav tm="100000">
                                          <p:val>
                                            <p:strVal val="#ppt_w"/>
                                          </p:val>
                                        </p:tav>
                                      </p:tavLst>
                                    </p:anim>
                                    <p:anim calcmode="lin" valueType="num">
                                      <p:cBhvr additive="base">
                                        <p:cTn id="12" dur="1000"/>
                                        <p:tgtEl>
                                          <p:spTgt spid="185"/>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84"/>
                                        </p:tgtEl>
                                        <p:attrNameLst>
                                          <p:attrName>style.visibility</p:attrName>
                                        </p:attrNameLst>
                                      </p:cBhvr>
                                      <p:to>
                                        <p:strVal val="visible"/>
                                      </p:to>
                                    </p:set>
                                    <p:anim calcmode="lin" valueType="num">
                                      <p:cBhvr additive="base">
                                        <p:cTn id="15" dur="1000"/>
                                        <p:tgtEl>
                                          <p:spTgt spid="184"/>
                                        </p:tgtEl>
                                        <p:attrNameLst>
                                          <p:attrName>ppt_w</p:attrName>
                                        </p:attrNameLst>
                                      </p:cBhvr>
                                      <p:tavLst>
                                        <p:tav tm="0">
                                          <p:val>
                                            <p:strVal val="0"/>
                                          </p:val>
                                        </p:tav>
                                        <p:tav tm="100000">
                                          <p:val>
                                            <p:strVal val="#ppt_w"/>
                                          </p:val>
                                        </p:tav>
                                      </p:tavLst>
                                    </p:anim>
                                    <p:anim calcmode="lin" valueType="num">
                                      <p:cBhvr additive="base">
                                        <p:cTn id="16" dur="1000"/>
                                        <p:tgtEl>
                                          <p:spTgt spid="18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189"/>
        <p:cNvGrpSpPr/>
        <p:nvPr/>
      </p:nvGrpSpPr>
      <p:grpSpPr>
        <a:xfrm>
          <a:off x="0" y="0"/>
          <a:ext cx="0" cy="0"/>
          <a:chOff x="0" y="0"/>
          <a:chExt cx="0" cy="0"/>
        </a:xfrm>
      </p:grpSpPr>
      <p:sp>
        <p:nvSpPr>
          <p:cNvPr id="190" name="Google Shape;190;p25"/>
          <p:cNvSpPr txBox="1">
            <a:spLocks noGrp="1"/>
          </p:cNvSpPr>
          <p:nvPr>
            <p:ph type="title"/>
          </p:nvPr>
        </p:nvSpPr>
        <p:spPr>
          <a:xfrm>
            <a:off x="0" y="459000"/>
            <a:ext cx="8520600" cy="572700"/>
          </a:xfrm>
          <a:prstGeom prst="rect">
            <a:avLst/>
          </a:prstGeom>
          <a:solidFill>
            <a:srgbClr val="E6B8AF"/>
          </a:solidFill>
          <a:ln w="9525" cap="flat" cmpd="sng">
            <a:solidFill>
              <a:srgbClr val="EA9999"/>
            </a:solidFill>
            <a:prstDash val="solid"/>
            <a:round/>
            <a:headEnd type="none" w="sm" len="sm"/>
            <a:tailEnd type="none" w="sm" len="sm"/>
          </a:ln>
        </p:spPr>
        <p:txBody>
          <a:bodyPr spcFirstLastPara="1" wrap="square" lIns="91425" tIns="91425" rIns="91425" bIns="91425" anchor="t" anchorCtr="0">
            <a:normAutofit fontScale="90000"/>
          </a:bodyPr>
          <a:lstStyle/>
          <a:p>
            <a:pPr marL="0" marR="38100" lvl="0" indent="0" algn="l" rtl="0">
              <a:lnSpc>
                <a:spcPct val="128571"/>
              </a:lnSpc>
              <a:spcBef>
                <a:spcPts val="0"/>
              </a:spcBef>
              <a:spcAft>
                <a:spcPts val="0"/>
              </a:spcAft>
              <a:buNone/>
            </a:pPr>
            <a:r>
              <a:rPr lang="pl" sz="2877">
                <a:solidFill>
                  <a:srgbClr val="202124"/>
                </a:solidFill>
                <a:highlight>
                  <a:srgbClr val="A4C2F4"/>
                </a:highlight>
                <a:latin typeface="Arial"/>
                <a:ea typeface="Arial"/>
                <a:cs typeface="Arial"/>
                <a:sym typeface="Arial"/>
              </a:rPr>
              <a:t>Deutschland</a:t>
            </a:r>
            <a:endParaRPr sz="2877">
              <a:solidFill>
                <a:srgbClr val="202124"/>
              </a:solidFill>
              <a:highlight>
                <a:srgbClr val="A4C2F4"/>
              </a:highlight>
              <a:latin typeface="Arial"/>
              <a:ea typeface="Arial"/>
              <a:cs typeface="Arial"/>
              <a:sym typeface="Arial"/>
            </a:endParaRPr>
          </a:p>
          <a:p>
            <a:pPr marL="0" marR="38100" lvl="0" indent="0" algn="l" rtl="0">
              <a:lnSpc>
                <a:spcPct val="128571"/>
              </a:lnSpc>
              <a:spcBef>
                <a:spcPts val="0"/>
              </a:spcBef>
              <a:spcAft>
                <a:spcPts val="0"/>
              </a:spcAft>
              <a:buNone/>
            </a:pPr>
            <a:endParaRPr sz="2100">
              <a:solidFill>
                <a:srgbClr val="202124"/>
              </a:solidFill>
              <a:highlight>
                <a:srgbClr val="F8F9FA"/>
              </a:highlight>
            </a:endParaRPr>
          </a:p>
          <a:p>
            <a:pPr marL="0" marR="38100" lvl="0" indent="0" algn="l" rtl="0">
              <a:lnSpc>
                <a:spcPct val="128571"/>
              </a:lnSpc>
              <a:spcBef>
                <a:spcPts val="0"/>
              </a:spcBef>
              <a:spcAft>
                <a:spcPts val="0"/>
              </a:spcAft>
              <a:buNone/>
            </a:pPr>
            <a:endParaRPr>
              <a:highlight>
                <a:srgbClr val="C9DAF8"/>
              </a:highlight>
            </a:endParaRPr>
          </a:p>
        </p:txBody>
      </p:sp>
      <p:sp>
        <p:nvSpPr>
          <p:cNvPr id="191" name="Google Shape;191;p25"/>
          <p:cNvSpPr txBox="1">
            <a:spLocks noGrp="1"/>
          </p:cNvSpPr>
          <p:nvPr>
            <p:ph type="body" idx="1"/>
          </p:nvPr>
        </p:nvSpPr>
        <p:spPr>
          <a:xfrm>
            <a:off x="118800" y="1097700"/>
            <a:ext cx="3671700" cy="1761000"/>
          </a:xfrm>
          <a:prstGeom prst="rect">
            <a:avLst/>
          </a:prstGeom>
        </p:spPr>
        <p:txBody>
          <a:bodyPr spcFirstLastPara="1" wrap="square" lIns="91425" tIns="91425" rIns="91425" bIns="91425" anchor="t" anchorCtr="0">
            <a:noAutofit/>
          </a:bodyPr>
          <a:lstStyle/>
          <a:p>
            <a:pPr marL="0" marR="38100" lvl="0" indent="0" algn="l" rtl="0">
              <a:lnSpc>
                <a:spcPct val="118571"/>
              </a:lnSpc>
              <a:spcBef>
                <a:spcPts val="0"/>
              </a:spcBef>
              <a:spcAft>
                <a:spcPts val="0"/>
              </a:spcAft>
              <a:buSzPts val="440"/>
              <a:buNone/>
            </a:pPr>
            <a:r>
              <a:rPr lang="pl" sz="1300">
                <a:solidFill>
                  <a:srgbClr val="202124"/>
                </a:solidFill>
                <a:highlight>
                  <a:srgbClr val="E6B8AF"/>
                </a:highlight>
                <a:latin typeface="Oswald"/>
                <a:ea typeface="Oswald"/>
                <a:cs typeface="Oswald"/>
                <a:sym typeface="Oswald"/>
              </a:rPr>
              <a:t>Es besteht aus 16 Bundesländern und seine Hauptstadt   ist Berlin. Das Land hat eine Fläche von 357.578 km²und hat rund 83 Millionen Einwohner.              </a:t>
            </a:r>
            <a:r>
              <a:rPr lang="pl" sz="1027">
                <a:solidFill>
                  <a:srgbClr val="202124"/>
                </a:solidFill>
                <a:highlight>
                  <a:srgbClr val="E6B8AF"/>
                </a:highlight>
                <a:latin typeface="Oswald"/>
                <a:ea typeface="Oswald"/>
                <a:cs typeface="Oswald"/>
                <a:sym typeface="Oswald"/>
              </a:rPr>
              <a:t>                                                                                             </a:t>
            </a:r>
            <a:r>
              <a:rPr lang="pl" sz="1205">
                <a:solidFill>
                  <a:srgbClr val="202124"/>
                </a:solidFill>
                <a:highlight>
                  <a:srgbClr val="E6B8AF"/>
                </a:highlight>
                <a:latin typeface="Oswald"/>
                <a:ea typeface="Oswald"/>
                <a:cs typeface="Oswald"/>
                <a:sym typeface="Oswald"/>
              </a:rPr>
              <a:t>Das Wappen zeigt einen schwarzen Adler auf  einem goldenen Feld.</a:t>
            </a:r>
            <a:endParaRPr sz="920"/>
          </a:p>
        </p:txBody>
      </p:sp>
      <p:pic>
        <p:nvPicPr>
          <p:cNvPr id="192" name="Google Shape;192;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831612" y="436362"/>
            <a:ext cx="1750650" cy="2347250"/>
          </a:xfrm>
          <a:prstGeom prst="rect">
            <a:avLst/>
          </a:prstGeom>
          <a:noFill/>
          <a:ln>
            <a:noFill/>
          </a:ln>
        </p:spPr>
      </p:pic>
      <p:pic>
        <p:nvPicPr>
          <p:cNvPr id="193" name="Google Shape;193;p2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623360" y="458999"/>
            <a:ext cx="3455140" cy="2301975"/>
          </a:xfrm>
          <a:prstGeom prst="rect">
            <a:avLst/>
          </a:prstGeom>
          <a:noFill/>
          <a:ln>
            <a:noFill/>
          </a:ln>
        </p:spPr>
      </p:pic>
      <p:pic>
        <p:nvPicPr>
          <p:cNvPr id="194" name="Google Shape;194;p2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554024" y="2924711"/>
            <a:ext cx="1692325" cy="2113275"/>
          </a:xfrm>
          <a:prstGeom prst="rect">
            <a:avLst/>
          </a:prstGeom>
          <a:noFill/>
          <a:ln>
            <a:noFill/>
          </a:ln>
        </p:spPr>
      </p:pic>
      <p:sp>
        <p:nvSpPr>
          <p:cNvPr id="195" name="Google Shape;195;p25"/>
          <p:cNvSpPr txBox="1"/>
          <p:nvPr/>
        </p:nvSpPr>
        <p:spPr>
          <a:xfrm>
            <a:off x="101250" y="2234775"/>
            <a:ext cx="3213900" cy="11220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endParaRPr sz="500">
              <a:solidFill>
                <a:srgbClr val="202124"/>
              </a:solidFill>
              <a:highlight>
                <a:srgbClr val="E6B8AF"/>
              </a:highlight>
              <a:latin typeface="Oswald"/>
              <a:ea typeface="Oswald"/>
              <a:cs typeface="Oswald"/>
              <a:sym typeface="Oswald"/>
            </a:endParaRPr>
          </a:p>
          <a:p>
            <a:pPr marL="0" marR="38100" lvl="0" indent="0" algn="l" rtl="0">
              <a:lnSpc>
                <a:spcPct val="128571"/>
              </a:lnSpc>
              <a:spcBef>
                <a:spcPts val="0"/>
              </a:spcBef>
              <a:spcAft>
                <a:spcPts val="0"/>
              </a:spcAft>
              <a:buNone/>
            </a:pPr>
            <a:r>
              <a:rPr lang="pl" sz="1342">
                <a:solidFill>
                  <a:srgbClr val="202124"/>
                </a:solidFill>
                <a:highlight>
                  <a:srgbClr val="E6B8AF"/>
                </a:highlight>
                <a:latin typeface="Oswald"/>
                <a:ea typeface="Oswald"/>
                <a:cs typeface="Oswald"/>
                <a:sym typeface="Oswald"/>
              </a:rPr>
              <a:t>S</a:t>
            </a:r>
            <a:r>
              <a:rPr lang="pl" sz="1042">
                <a:solidFill>
                  <a:srgbClr val="202124"/>
                </a:solidFill>
                <a:highlight>
                  <a:srgbClr val="E6B8AF"/>
                </a:highlight>
                <a:latin typeface="Oswald"/>
                <a:ea typeface="Oswald"/>
                <a:cs typeface="Oswald"/>
                <a:sym typeface="Oswald"/>
              </a:rPr>
              <a:t>kłada się z 16 krajów związkowych (landów), a jego stolicą jest Berlin. Państwo ma powierzchnię 357 578 km² i ma około  83 milionami mieszkańców . Godło pokazuje czarnego orła na żółtej tarczy </a:t>
            </a:r>
            <a:endParaRPr sz="600"/>
          </a:p>
        </p:txBody>
      </p:sp>
      <p:pic>
        <p:nvPicPr>
          <p:cNvPr id="196" name="Google Shape;196;p2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61525" y="3416675"/>
            <a:ext cx="2893351" cy="1550200"/>
          </a:xfrm>
          <a:prstGeom prst="rect">
            <a:avLst/>
          </a:prstGeom>
          <a:noFill/>
          <a:ln>
            <a:noFill/>
          </a:ln>
        </p:spPr>
      </p:pic>
      <p:pic>
        <p:nvPicPr>
          <p:cNvPr id="197" name="Google Shape;197;p25"/>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5784063" y="2971450"/>
            <a:ext cx="3133716" cy="2019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1000"/>
                                        <p:tgtEl>
                                          <p:spTgt spid="193"/>
                                        </p:tgtEl>
                                      </p:cBhvr>
                                    </p:animEffect>
                                  </p:childTnLst>
                                </p:cTn>
                              </p:par>
                              <p:par>
                                <p:cTn id="8" presetID="10" presetClass="entr" presetSubtype="0" fill="hold" nodeType="withEffect">
                                  <p:stCondLst>
                                    <p:cond delay="0"/>
                                  </p:stCondLst>
                                  <p:childTnLst>
                                    <p:set>
                                      <p:cBhvr>
                                        <p:cTn id="9" dur="1" fill="hold">
                                          <p:stCondLst>
                                            <p:cond delay="0"/>
                                          </p:stCondLst>
                                        </p:cTn>
                                        <p:tgtEl>
                                          <p:spTgt spid="192"/>
                                        </p:tgtEl>
                                        <p:attrNameLst>
                                          <p:attrName>style.visibility</p:attrName>
                                        </p:attrNameLst>
                                      </p:cBhvr>
                                      <p:to>
                                        <p:strVal val="visible"/>
                                      </p:to>
                                    </p:set>
                                    <p:animEffect transition="in" filter="fade">
                                      <p:cBhvr>
                                        <p:cTn id="10" dur="1000"/>
                                        <p:tgtEl>
                                          <p:spTgt spid="192"/>
                                        </p:tgtEl>
                                      </p:cBhvr>
                                    </p:animEffect>
                                  </p:childTnLst>
                                </p:cTn>
                              </p:par>
                              <p:par>
                                <p:cTn id="11" presetID="10" presetClass="entr" presetSubtype="0" fill="hold" nodeType="withEffect">
                                  <p:stCondLst>
                                    <p:cond delay="0"/>
                                  </p:stCondLst>
                                  <p:childTnLst>
                                    <p:set>
                                      <p:cBhvr>
                                        <p:cTn id="12" dur="1" fill="hold">
                                          <p:stCondLst>
                                            <p:cond delay="0"/>
                                          </p:stCondLst>
                                        </p:cTn>
                                        <p:tgtEl>
                                          <p:spTgt spid="197"/>
                                        </p:tgtEl>
                                        <p:attrNameLst>
                                          <p:attrName>style.visibility</p:attrName>
                                        </p:attrNameLst>
                                      </p:cBhvr>
                                      <p:to>
                                        <p:strVal val="visible"/>
                                      </p:to>
                                    </p:set>
                                    <p:animEffect transition="in" filter="fade">
                                      <p:cBhvr>
                                        <p:cTn id="13" dur="1000"/>
                                        <p:tgtEl>
                                          <p:spTgt spid="197"/>
                                        </p:tgtEl>
                                      </p:cBhvr>
                                    </p:animEffect>
                                  </p:childTnLst>
                                </p:cTn>
                              </p:par>
                              <p:par>
                                <p:cTn id="14" presetID="10" presetClass="entr" presetSubtype="0" fill="hold" nodeType="withEffect">
                                  <p:stCondLst>
                                    <p:cond delay="0"/>
                                  </p:stCondLst>
                                  <p:childTnLst>
                                    <p:set>
                                      <p:cBhvr>
                                        <p:cTn id="15" dur="1" fill="hold">
                                          <p:stCondLst>
                                            <p:cond delay="0"/>
                                          </p:stCondLst>
                                        </p:cTn>
                                        <p:tgtEl>
                                          <p:spTgt spid="194"/>
                                        </p:tgtEl>
                                        <p:attrNameLst>
                                          <p:attrName>style.visibility</p:attrName>
                                        </p:attrNameLst>
                                      </p:cBhvr>
                                      <p:to>
                                        <p:strVal val="visible"/>
                                      </p:to>
                                    </p:set>
                                    <p:animEffect transition="in" filter="fade">
                                      <p:cBhvr>
                                        <p:cTn id="16" dur="1000"/>
                                        <p:tgtEl>
                                          <p:spTgt spid="194"/>
                                        </p:tgtEl>
                                      </p:cBhvr>
                                    </p:animEffect>
                                  </p:childTnLst>
                                </p:cTn>
                              </p:par>
                              <p:par>
                                <p:cTn id="17" presetID="10" presetClass="entr" presetSubtype="0" fill="hold" nodeType="withEffect">
                                  <p:stCondLst>
                                    <p:cond delay="0"/>
                                  </p:stCondLst>
                                  <p:childTnLst>
                                    <p:set>
                                      <p:cBhvr>
                                        <p:cTn id="18" dur="1" fill="hold">
                                          <p:stCondLst>
                                            <p:cond delay="0"/>
                                          </p:stCondLst>
                                        </p:cTn>
                                        <p:tgtEl>
                                          <p:spTgt spid="196"/>
                                        </p:tgtEl>
                                        <p:attrNameLst>
                                          <p:attrName>style.visibility</p:attrName>
                                        </p:attrNameLst>
                                      </p:cBhvr>
                                      <p:to>
                                        <p:strVal val="visible"/>
                                      </p:to>
                                    </p:set>
                                    <p:animEffect transition="in" filter="fade">
                                      <p:cBhvr>
                                        <p:cTn id="19" dur="1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201"/>
        <p:cNvGrpSpPr/>
        <p:nvPr/>
      </p:nvGrpSpPr>
      <p:grpSpPr>
        <a:xfrm>
          <a:off x="0" y="0"/>
          <a:ext cx="0" cy="0"/>
          <a:chOff x="0" y="0"/>
          <a:chExt cx="0" cy="0"/>
        </a:xfrm>
      </p:grpSpPr>
      <p:sp>
        <p:nvSpPr>
          <p:cNvPr id="202" name="Google Shape;202;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2100">
                <a:solidFill>
                  <a:srgbClr val="222222"/>
                </a:solidFill>
                <a:highlight>
                  <a:srgbClr val="A4C2F4"/>
                </a:highlight>
              </a:rPr>
              <a:t>BERLIN </a:t>
            </a:r>
            <a:endParaRPr sz="2400">
              <a:highlight>
                <a:srgbClr val="A4C2F4"/>
              </a:highlight>
            </a:endParaRPr>
          </a:p>
        </p:txBody>
      </p:sp>
      <p:sp>
        <p:nvSpPr>
          <p:cNvPr id="203" name="Google Shape;203;p26"/>
          <p:cNvSpPr txBox="1">
            <a:spLocks noGrp="1"/>
          </p:cNvSpPr>
          <p:nvPr>
            <p:ph type="body" idx="1"/>
          </p:nvPr>
        </p:nvSpPr>
        <p:spPr>
          <a:xfrm>
            <a:off x="140225" y="953425"/>
            <a:ext cx="4199700" cy="333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pl" sz="1600" dirty="0">
                <a:solidFill>
                  <a:srgbClr val="222222"/>
                </a:solidFill>
                <a:highlight>
                  <a:srgbClr val="E6B8AF"/>
                </a:highlight>
                <a:latin typeface="Oswald"/>
                <a:ea typeface="Oswald"/>
                <a:cs typeface="Oswald"/>
                <a:sym typeface="Oswald"/>
              </a:rPr>
              <a:t>Die Stadt liegt an der Spree und wurde im Jahr 1237 gegründet.  Bis heute hat Berlin einen Bären im Wappen . 3,645 Millionen Menschen wohnen in </a:t>
            </a:r>
            <a:r>
              <a:rPr lang="pl" sz="1600" dirty="0" smtClean="0">
                <a:solidFill>
                  <a:srgbClr val="222222"/>
                </a:solidFill>
                <a:highlight>
                  <a:srgbClr val="E6B8AF"/>
                </a:highlight>
                <a:latin typeface="Oswald"/>
                <a:ea typeface="Oswald"/>
                <a:cs typeface="Oswald"/>
                <a:sym typeface="Oswald"/>
              </a:rPr>
              <a:t>Berlin. Die </a:t>
            </a:r>
            <a:r>
              <a:rPr lang="pl" sz="1600" dirty="0">
                <a:solidFill>
                  <a:srgbClr val="222222"/>
                </a:solidFill>
                <a:highlight>
                  <a:srgbClr val="E6B8AF"/>
                </a:highlight>
                <a:latin typeface="Oswald"/>
                <a:ea typeface="Oswald"/>
                <a:cs typeface="Oswald"/>
                <a:sym typeface="Oswald"/>
              </a:rPr>
              <a:t>Stadt liegt an den Flüssen Spree und Havel .</a:t>
            </a:r>
            <a:endParaRPr sz="2300" dirty="0">
              <a:highlight>
                <a:srgbClr val="E6B8AF"/>
              </a:highlight>
              <a:latin typeface="Oswald"/>
              <a:ea typeface="Oswald"/>
              <a:cs typeface="Oswald"/>
              <a:sym typeface="Oswald"/>
            </a:endParaRPr>
          </a:p>
        </p:txBody>
      </p:sp>
      <p:sp>
        <p:nvSpPr>
          <p:cNvPr id="204" name="Google Shape;204;p26"/>
          <p:cNvSpPr txBox="1"/>
          <p:nvPr/>
        </p:nvSpPr>
        <p:spPr>
          <a:xfrm>
            <a:off x="89775" y="2202300"/>
            <a:ext cx="3679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200" dirty="0">
                <a:solidFill>
                  <a:srgbClr val="222222"/>
                </a:solidFill>
                <a:highlight>
                  <a:srgbClr val="E6B8AF"/>
                </a:highlight>
                <a:latin typeface="Oswald"/>
                <a:ea typeface="Oswald"/>
                <a:cs typeface="Oswald"/>
                <a:sym typeface="Oswald"/>
              </a:rPr>
              <a:t> Miasto leży nad Szprewą i zostało założone w 1237 roku. Do dziś Berlin w herbie ma niedźwiedzia. 3,645 mln ludzi mieszka w Berlinie . Miasto położone jest nad rzekami Sprewą i </a:t>
            </a:r>
            <a:r>
              <a:rPr lang="pl" sz="1200" dirty="0" smtClean="0">
                <a:solidFill>
                  <a:srgbClr val="222222"/>
                </a:solidFill>
                <a:highlight>
                  <a:srgbClr val="E6B8AF"/>
                </a:highlight>
                <a:latin typeface="Oswald"/>
                <a:ea typeface="Oswald"/>
                <a:cs typeface="Oswald"/>
                <a:sym typeface="Oswald"/>
              </a:rPr>
              <a:t>Hawelą.</a:t>
            </a:r>
            <a:endParaRPr sz="1500" dirty="0">
              <a:highlight>
                <a:srgbClr val="E6B8AF"/>
              </a:highlight>
              <a:latin typeface="Oswald"/>
              <a:ea typeface="Oswald"/>
              <a:cs typeface="Oswald"/>
              <a:sym typeface="Oswald"/>
            </a:endParaRPr>
          </a:p>
        </p:txBody>
      </p:sp>
      <p:pic>
        <p:nvPicPr>
          <p:cNvPr id="205" name="Google Shape;205;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0187" y="3111662"/>
            <a:ext cx="4551019" cy="1518100"/>
          </a:xfrm>
          <a:prstGeom prst="rect">
            <a:avLst/>
          </a:prstGeom>
          <a:noFill/>
          <a:ln>
            <a:noFill/>
          </a:ln>
        </p:spPr>
      </p:pic>
      <p:pic>
        <p:nvPicPr>
          <p:cNvPr id="206" name="Google Shape;206;p2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518426" y="223500"/>
            <a:ext cx="4267198" cy="2401823"/>
          </a:xfrm>
          <a:prstGeom prst="rect">
            <a:avLst/>
          </a:prstGeom>
          <a:noFill/>
          <a:ln>
            <a:noFill/>
          </a:ln>
        </p:spPr>
      </p:pic>
      <p:pic>
        <p:nvPicPr>
          <p:cNvPr id="207" name="Google Shape;207;p2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461525" y="2812225"/>
            <a:ext cx="2587900" cy="1988375"/>
          </a:xfrm>
          <a:prstGeom prst="rect">
            <a:avLst/>
          </a:prstGeom>
          <a:noFill/>
          <a:ln>
            <a:noFill/>
          </a:ln>
        </p:spPr>
      </p:pic>
      <p:pic>
        <p:nvPicPr>
          <p:cNvPr id="208" name="Google Shape;208;p2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821850" y="2737625"/>
            <a:ext cx="1379025" cy="22661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
                                        </p:tgtEl>
                                        <p:attrNameLst>
                                          <p:attrName>style.visibility</p:attrName>
                                        </p:attrNameLst>
                                      </p:cBhvr>
                                      <p:to>
                                        <p:strVal val="visible"/>
                                      </p:to>
                                    </p:set>
                                    <p:anim calcmode="lin" valueType="num">
                                      <p:cBhvr additive="base">
                                        <p:cTn id="7" dur="1000"/>
                                        <p:tgtEl>
                                          <p:spTgt spid="20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07"/>
                                        </p:tgtEl>
                                        <p:attrNameLst>
                                          <p:attrName>style.visibility</p:attrName>
                                        </p:attrNameLst>
                                      </p:cBhvr>
                                      <p:to>
                                        <p:strVal val="visible"/>
                                      </p:to>
                                    </p:set>
                                    <p:anim calcmode="lin" valueType="num">
                                      <p:cBhvr additive="base">
                                        <p:cTn id="10" dur="1000"/>
                                        <p:tgtEl>
                                          <p:spTgt spid="207"/>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06"/>
                                        </p:tgtEl>
                                        <p:attrNameLst>
                                          <p:attrName>style.visibility</p:attrName>
                                        </p:attrNameLst>
                                      </p:cBhvr>
                                      <p:to>
                                        <p:strVal val="visible"/>
                                      </p:to>
                                    </p:set>
                                    <p:anim calcmode="lin" valueType="num">
                                      <p:cBhvr additive="base">
                                        <p:cTn id="13" dur="1000"/>
                                        <p:tgtEl>
                                          <p:spTgt spid="206"/>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208"/>
                                        </p:tgtEl>
                                        <p:attrNameLst>
                                          <p:attrName>style.visibility</p:attrName>
                                        </p:attrNameLst>
                                      </p:cBhvr>
                                      <p:to>
                                        <p:strVal val="visible"/>
                                      </p:to>
                                    </p:set>
                                    <p:anim calcmode="lin" valueType="num">
                                      <p:cBhvr additive="base">
                                        <p:cTn id="16" dur="1000"/>
                                        <p:tgtEl>
                                          <p:spTgt spid="2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212"/>
        <p:cNvGrpSpPr/>
        <p:nvPr/>
      </p:nvGrpSpPr>
      <p:grpSpPr>
        <a:xfrm>
          <a:off x="0" y="0"/>
          <a:ext cx="0" cy="0"/>
          <a:chOff x="0" y="0"/>
          <a:chExt cx="0" cy="0"/>
        </a:xfrm>
      </p:grpSpPr>
      <p:sp>
        <p:nvSpPr>
          <p:cNvPr id="213" name="Google Shape;213;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990"/>
              <a:buNone/>
            </a:pPr>
            <a:r>
              <a:rPr lang="pl" sz="2070">
                <a:solidFill>
                  <a:srgbClr val="222222"/>
                </a:solidFill>
                <a:highlight>
                  <a:srgbClr val="A4C2F4"/>
                </a:highlight>
              </a:rPr>
              <a:t>DER ALEXANDERPLATZ</a:t>
            </a:r>
            <a:endParaRPr sz="2370">
              <a:solidFill>
                <a:srgbClr val="222222"/>
              </a:solidFill>
              <a:highlight>
                <a:srgbClr val="A4C2F4"/>
              </a:highlight>
            </a:endParaRPr>
          </a:p>
          <a:p>
            <a:pPr marL="0" lvl="0" indent="0" algn="l" rtl="0">
              <a:spcBef>
                <a:spcPts val="1200"/>
              </a:spcBef>
              <a:spcAft>
                <a:spcPts val="0"/>
              </a:spcAft>
              <a:buSzPts val="990"/>
              <a:buNone/>
            </a:pPr>
            <a:endParaRPr sz="2700"/>
          </a:p>
        </p:txBody>
      </p:sp>
      <p:sp>
        <p:nvSpPr>
          <p:cNvPr id="214" name="Google Shape;214;p27"/>
          <p:cNvSpPr txBox="1">
            <a:spLocks noGrp="1"/>
          </p:cNvSpPr>
          <p:nvPr>
            <p:ph type="body" idx="1"/>
          </p:nvPr>
        </p:nvSpPr>
        <p:spPr>
          <a:xfrm>
            <a:off x="212575" y="1017725"/>
            <a:ext cx="5121000" cy="3229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2"/>
              </a:buClr>
              <a:buSzPts val="1100"/>
              <a:buFont typeface="Arial"/>
              <a:buNone/>
            </a:pPr>
            <a:r>
              <a:rPr lang="pl" sz="1500" dirty="0">
                <a:solidFill>
                  <a:srgbClr val="222222"/>
                </a:solidFill>
                <a:highlight>
                  <a:srgbClr val="E6B8AF"/>
                </a:highlight>
                <a:latin typeface="Oswald"/>
                <a:ea typeface="Oswald"/>
                <a:cs typeface="Oswald"/>
                <a:sym typeface="Oswald"/>
              </a:rPr>
              <a:t>Der Alexanderplatz ist ein zentraler Platz und Verkehrsknotenpunkt im Berliner Stadtteil Mitte. </a:t>
            </a:r>
            <a:endParaRPr sz="2000" dirty="0"/>
          </a:p>
        </p:txBody>
      </p:sp>
      <p:sp>
        <p:nvSpPr>
          <p:cNvPr id="215" name="Google Shape;215;p27"/>
          <p:cNvSpPr txBox="1"/>
          <p:nvPr/>
        </p:nvSpPr>
        <p:spPr>
          <a:xfrm>
            <a:off x="212575" y="1634325"/>
            <a:ext cx="29163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100" dirty="0">
                <a:solidFill>
                  <a:srgbClr val="222222"/>
                </a:solidFill>
                <a:highlight>
                  <a:srgbClr val="E6B8AF"/>
                </a:highlight>
                <a:latin typeface="Oswald"/>
                <a:ea typeface="Oswald"/>
                <a:cs typeface="Oswald"/>
                <a:sym typeface="Oswald"/>
              </a:rPr>
              <a:t>PLAC ALEKSANDRA</a:t>
            </a:r>
            <a:endParaRPr sz="1100" dirty="0">
              <a:solidFill>
                <a:srgbClr val="222222"/>
              </a:solidFill>
              <a:highlight>
                <a:srgbClr val="E6B8AF"/>
              </a:highlight>
              <a:latin typeface="Oswald"/>
              <a:ea typeface="Oswald"/>
              <a:cs typeface="Oswald"/>
              <a:sym typeface="Oswald"/>
            </a:endParaRPr>
          </a:p>
          <a:p>
            <a:pPr marL="0" lvl="0" indent="0" algn="l" rtl="0">
              <a:spcBef>
                <a:spcPts val="0"/>
              </a:spcBef>
              <a:spcAft>
                <a:spcPts val="0"/>
              </a:spcAft>
              <a:buNone/>
            </a:pPr>
            <a:r>
              <a:rPr lang="pl" sz="1100" dirty="0">
                <a:solidFill>
                  <a:srgbClr val="222222"/>
                </a:solidFill>
                <a:highlight>
                  <a:srgbClr val="E6B8AF"/>
                </a:highlight>
                <a:latin typeface="Oswald"/>
                <a:ea typeface="Oswald"/>
                <a:cs typeface="Oswald"/>
                <a:sym typeface="Oswald"/>
              </a:rPr>
              <a:t>Alexanderplatz to centralny plac i </a:t>
            </a:r>
            <a:r>
              <a:rPr lang="pl" sz="1100" dirty="0" smtClean="0">
                <a:solidFill>
                  <a:srgbClr val="222222"/>
                </a:solidFill>
                <a:highlight>
                  <a:srgbClr val="E6B8AF"/>
                </a:highlight>
                <a:latin typeface="Oswald"/>
                <a:ea typeface="Oswald"/>
                <a:cs typeface="Oswald"/>
                <a:sym typeface="Oswald"/>
              </a:rPr>
              <a:t>więzeł komunikacyjny </a:t>
            </a:r>
            <a:r>
              <a:rPr lang="pl" sz="1100" dirty="0">
                <a:solidFill>
                  <a:srgbClr val="222222"/>
                </a:solidFill>
                <a:highlight>
                  <a:srgbClr val="E6B8AF"/>
                </a:highlight>
                <a:latin typeface="Oswald"/>
                <a:ea typeface="Oswald"/>
                <a:cs typeface="Oswald"/>
                <a:sym typeface="Oswald"/>
              </a:rPr>
              <a:t>w berlińskiej dzielnicy Mitte. </a:t>
            </a:r>
            <a:endParaRPr dirty="0">
              <a:highlight>
                <a:srgbClr val="E6B8AF"/>
              </a:highlight>
              <a:latin typeface="Oswald"/>
              <a:ea typeface="Oswald"/>
              <a:cs typeface="Oswald"/>
              <a:sym typeface="Oswald"/>
            </a:endParaRPr>
          </a:p>
        </p:txBody>
      </p:sp>
      <p:pic>
        <p:nvPicPr>
          <p:cNvPr id="216" name="Google Shape;216;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960877" y="252150"/>
            <a:ext cx="2957147" cy="1999875"/>
          </a:xfrm>
          <a:prstGeom prst="rect">
            <a:avLst/>
          </a:prstGeom>
          <a:noFill/>
          <a:ln>
            <a:noFill/>
          </a:ln>
        </p:spPr>
      </p:pic>
      <p:pic>
        <p:nvPicPr>
          <p:cNvPr id="217" name="Google Shape;217;p2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479845" y="2444900"/>
            <a:ext cx="4438180" cy="2476500"/>
          </a:xfrm>
          <a:prstGeom prst="rect">
            <a:avLst/>
          </a:prstGeom>
          <a:noFill/>
          <a:ln>
            <a:noFill/>
          </a:ln>
        </p:spPr>
      </p:pic>
      <p:pic>
        <p:nvPicPr>
          <p:cNvPr id="218" name="Google Shape;218;p27"/>
          <p:cNvPicPr preferRelativeResize="0"/>
          <p:nvPr/>
        </p:nvPicPr>
        <p:blipFill>
          <a:blip r:embed="rId5">
            <a:alphaModFix/>
          </a:blip>
          <a:stretch>
            <a:fillRect/>
          </a:stretch>
        </p:blipFill>
        <p:spPr>
          <a:xfrm>
            <a:off x="311700" y="2444900"/>
            <a:ext cx="3810000" cy="2476500"/>
          </a:xfrm>
          <a:prstGeom prst="rect">
            <a:avLst/>
          </a:prstGeom>
          <a:noFill/>
          <a:ln>
            <a:noFill/>
          </a:ln>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6"/>
                                        </p:tgtEl>
                                        <p:attrNameLst>
                                          <p:attrName>style.visibility</p:attrName>
                                        </p:attrNameLst>
                                      </p:cBhvr>
                                      <p:to>
                                        <p:strVal val="visible"/>
                                      </p:to>
                                    </p:set>
                                    <p:anim calcmode="lin" valueType="num">
                                      <p:cBhvr additive="base">
                                        <p:cTn id="7" dur="1000"/>
                                        <p:tgtEl>
                                          <p:spTgt spid="21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17"/>
                                        </p:tgtEl>
                                        <p:attrNameLst>
                                          <p:attrName>style.visibility</p:attrName>
                                        </p:attrNameLst>
                                      </p:cBhvr>
                                      <p:to>
                                        <p:strVal val="visible"/>
                                      </p:to>
                                    </p:set>
                                    <p:anim calcmode="lin" valueType="num">
                                      <p:cBhvr additive="base">
                                        <p:cTn id="10" dur="1000"/>
                                        <p:tgtEl>
                                          <p:spTgt spid="217"/>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18"/>
                                        </p:tgtEl>
                                        <p:attrNameLst>
                                          <p:attrName>style.visibility</p:attrName>
                                        </p:attrNameLst>
                                      </p:cBhvr>
                                      <p:to>
                                        <p:strVal val="visible"/>
                                      </p:to>
                                    </p:set>
                                    <p:anim calcmode="lin" valueType="num">
                                      <p:cBhvr additive="base">
                                        <p:cTn id="13" dur="1000"/>
                                        <p:tgtEl>
                                          <p:spTgt spid="21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222"/>
        <p:cNvGrpSpPr/>
        <p:nvPr/>
      </p:nvGrpSpPr>
      <p:grpSpPr>
        <a:xfrm>
          <a:off x="0" y="0"/>
          <a:ext cx="0" cy="0"/>
          <a:chOff x="0" y="0"/>
          <a:chExt cx="0" cy="0"/>
        </a:xfrm>
      </p:grpSpPr>
      <p:sp>
        <p:nvSpPr>
          <p:cNvPr id="223" name="Google Shape;22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sz="1900">
                <a:solidFill>
                  <a:srgbClr val="222222"/>
                </a:solidFill>
                <a:highlight>
                  <a:srgbClr val="A4C2F4"/>
                </a:highlight>
              </a:rPr>
              <a:t>DIE BERLINER MAUER – DIE EAST SIDE GALLERY</a:t>
            </a:r>
            <a:endParaRPr sz="2000">
              <a:highlight>
                <a:srgbClr val="A4C2F4"/>
              </a:highlight>
            </a:endParaRPr>
          </a:p>
        </p:txBody>
      </p:sp>
      <p:sp>
        <p:nvSpPr>
          <p:cNvPr id="224" name="Google Shape;224;p28"/>
          <p:cNvSpPr txBox="1">
            <a:spLocks noGrp="1"/>
          </p:cNvSpPr>
          <p:nvPr>
            <p:ph type="body" idx="1"/>
          </p:nvPr>
        </p:nvSpPr>
        <p:spPr>
          <a:xfrm>
            <a:off x="168275" y="873650"/>
            <a:ext cx="4863600" cy="31473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2"/>
              </a:buClr>
              <a:buSzPts val="1100"/>
              <a:buFont typeface="Arial"/>
              <a:buNone/>
            </a:pPr>
            <a:r>
              <a:rPr lang="pl" sz="1700" dirty="0">
                <a:latin typeface="Oswald"/>
                <a:ea typeface="Oswald"/>
                <a:cs typeface="Oswald"/>
                <a:sym typeface="Oswald"/>
              </a:rPr>
              <a:t>DIE BERLINER MAUER – DIE EAST SIDE </a:t>
            </a:r>
            <a:r>
              <a:rPr lang="pl" sz="1700" dirty="0" smtClean="0">
                <a:latin typeface="Oswald"/>
                <a:ea typeface="Oswald"/>
                <a:cs typeface="Oswald"/>
                <a:sym typeface="Oswald"/>
              </a:rPr>
              <a:t>GALLERY- </a:t>
            </a:r>
            <a:r>
              <a:rPr lang="pl" sz="1700" dirty="0">
                <a:latin typeface="Oswald"/>
                <a:ea typeface="Oswald"/>
                <a:cs typeface="Oswald"/>
                <a:sym typeface="Oswald"/>
              </a:rPr>
              <a:t>d</a:t>
            </a:r>
            <a:r>
              <a:rPr lang="pl" sz="1700" dirty="0" smtClean="0">
                <a:latin typeface="Oswald"/>
                <a:ea typeface="Oswald"/>
                <a:cs typeface="Oswald"/>
                <a:sym typeface="Oswald"/>
              </a:rPr>
              <a:t>ie </a:t>
            </a:r>
            <a:r>
              <a:rPr lang="pl" sz="1700" dirty="0">
                <a:latin typeface="Oswald"/>
                <a:ea typeface="Oswald"/>
                <a:cs typeface="Oswald"/>
                <a:sym typeface="Oswald"/>
              </a:rPr>
              <a:t>Berliner Mauer war 28 Jahre als Grenze zwischen West und OstBerlin.Die East Side Gallery ist ein </a:t>
            </a:r>
            <a:r>
              <a:rPr lang="pl" sz="1700" dirty="0">
                <a:solidFill>
                  <a:srgbClr val="202124"/>
                </a:solidFill>
                <a:highlight>
                  <a:srgbClr val="E6B8AF"/>
                </a:highlight>
                <a:latin typeface="Oswald"/>
                <a:ea typeface="Oswald"/>
                <a:cs typeface="Oswald"/>
                <a:sym typeface="Oswald"/>
              </a:rPr>
              <a:t>Überrest der Berliner Mauer und die gr</a:t>
            </a:r>
            <a:r>
              <a:rPr lang="pl" sz="1600" dirty="0">
                <a:solidFill>
                  <a:srgbClr val="202124"/>
                </a:solidFill>
                <a:highlight>
                  <a:srgbClr val="E6B8AF"/>
                </a:highlight>
                <a:latin typeface="Oswald"/>
                <a:ea typeface="Oswald"/>
                <a:cs typeface="Oswald"/>
                <a:sym typeface="Oswald"/>
              </a:rPr>
              <a:t>öβte</a:t>
            </a:r>
            <a:r>
              <a:rPr lang="pl" sz="2200" dirty="0">
                <a:solidFill>
                  <a:srgbClr val="202124"/>
                </a:solidFill>
                <a:highlight>
                  <a:srgbClr val="E6B8AF"/>
                </a:highlight>
                <a:latin typeface="Oswald"/>
                <a:ea typeface="Oswald"/>
                <a:cs typeface="Oswald"/>
                <a:sym typeface="Oswald"/>
              </a:rPr>
              <a:t> </a:t>
            </a:r>
            <a:r>
              <a:rPr lang="pl" sz="2000" dirty="0">
                <a:solidFill>
                  <a:srgbClr val="202124"/>
                </a:solidFill>
                <a:highlight>
                  <a:srgbClr val="E6B8AF"/>
                </a:highlight>
                <a:latin typeface="Oswald"/>
                <a:ea typeface="Oswald"/>
                <a:cs typeface="Oswald"/>
                <a:sym typeface="Oswald"/>
              </a:rPr>
              <a:t>Freiluft-Galerie der Welt .</a:t>
            </a:r>
            <a:endParaRPr sz="3900" dirty="0">
              <a:highlight>
                <a:srgbClr val="E6B8AF"/>
              </a:highlight>
              <a:latin typeface="Oswald"/>
              <a:ea typeface="Oswald"/>
              <a:cs typeface="Oswald"/>
              <a:sym typeface="Oswald"/>
            </a:endParaRPr>
          </a:p>
        </p:txBody>
      </p:sp>
      <p:sp>
        <p:nvSpPr>
          <p:cNvPr id="225" name="Google Shape;225;p28"/>
          <p:cNvSpPr txBox="1"/>
          <p:nvPr/>
        </p:nvSpPr>
        <p:spPr>
          <a:xfrm>
            <a:off x="168275" y="2255600"/>
            <a:ext cx="49857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200" dirty="0">
                <a:latin typeface="Oswald"/>
                <a:ea typeface="Oswald"/>
                <a:cs typeface="Oswald"/>
                <a:sym typeface="Oswald"/>
              </a:rPr>
              <a:t>MUR BERLIŃSKI – EAST SIDE GALERIA</a:t>
            </a:r>
            <a:endParaRPr sz="1200" dirty="0">
              <a:latin typeface="Oswald"/>
              <a:ea typeface="Oswald"/>
              <a:cs typeface="Oswald"/>
              <a:sym typeface="Oswald"/>
            </a:endParaRPr>
          </a:p>
          <a:p>
            <a:pPr marL="0" lvl="0" indent="0" algn="l" rtl="0">
              <a:spcBef>
                <a:spcPts val="0"/>
              </a:spcBef>
              <a:spcAft>
                <a:spcPts val="0"/>
              </a:spcAft>
              <a:buNone/>
            </a:pPr>
            <a:r>
              <a:rPr lang="pl" sz="1200" dirty="0">
                <a:latin typeface="Oswald"/>
                <a:ea typeface="Oswald"/>
                <a:cs typeface="Oswald"/>
                <a:sym typeface="Oswald"/>
              </a:rPr>
              <a:t>Mur Berliński był przez 28 lat granicą między Berlinem Zachodnim a Wschodnim.</a:t>
            </a:r>
            <a:r>
              <a:rPr lang="pl" sz="1000" dirty="0">
                <a:latin typeface="Oswald"/>
                <a:ea typeface="Oswald"/>
                <a:cs typeface="Oswald"/>
                <a:sym typeface="Oswald"/>
              </a:rPr>
              <a:t> </a:t>
            </a:r>
            <a:r>
              <a:rPr lang="pl" sz="1000" dirty="0" smtClean="0">
                <a:latin typeface="Oswald"/>
                <a:ea typeface="Oswald"/>
                <a:cs typeface="Oswald"/>
                <a:sym typeface="Oswald"/>
              </a:rPr>
              <a:t>East Side Galeria </a:t>
            </a:r>
            <a:r>
              <a:rPr lang="pl" sz="1000" dirty="0">
                <a:latin typeface="Oswald"/>
                <a:ea typeface="Oswald"/>
                <a:cs typeface="Oswald"/>
                <a:sym typeface="Oswald"/>
              </a:rPr>
              <a:t>jest pozostałością po murze berlińskim i jest największą galerią plenerową na świecie </a:t>
            </a:r>
            <a:r>
              <a:rPr lang="pl" sz="1000" dirty="0" smtClean="0">
                <a:latin typeface="Oswald"/>
                <a:ea typeface="Oswald"/>
                <a:cs typeface="Oswald"/>
                <a:sym typeface="Oswald"/>
              </a:rPr>
              <a:t>.</a:t>
            </a:r>
            <a:endParaRPr sz="1200" dirty="0">
              <a:latin typeface="Oswald"/>
              <a:ea typeface="Oswald"/>
              <a:cs typeface="Oswald"/>
              <a:sym typeface="Oswald"/>
            </a:endParaRPr>
          </a:p>
        </p:txBody>
      </p:sp>
      <p:pic>
        <p:nvPicPr>
          <p:cNvPr id="226" name="Google Shape;226;p2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397125" y="271475"/>
            <a:ext cx="3435174" cy="2576375"/>
          </a:xfrm>
          <a:prstGeom prst="rect">
            <a:avLst/>
          </a:prstGeom>
          <a:noFill/>
          <a:ln>
            <a:noFill/>
          </a:ln>
        </p:spPr>
      </p:pic>
      <p:pic>
        <p:nvPicPr>
          <p:cNvPr id="227" name="Google Shape;227;p2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887700" y="2941363"/>
            <a:ext cx="2818376" cy="2113774"/>
          </a:xfrm>
          <a:prstGeom prst="rect">
            <a:avLst/>
          </a:prstGeom>
          <a:noFill/>
          <a:ln>
            <a:noFill/>
          </a:ln>
        </p:spPr>
      </p:pic>
      <p:pic>
        <p:nvPicPr>
          <p:cNvPr id="228" name="Google Shape;228;p2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68275" y="2981300"/>
            <a:ext cx="5164924" cy="2033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1000"/>
                                        <p:tgtEl>
                                          <p:spTgt spid="226"/>
                                        </p:tgtEl>
                                      </p:cBhvr>
                                    </p:animEffect>
                                  </p:childTnLst>
                                </p:cTn>
                              </p:par>
                              <p:par>
                                <p:cTn id="8" presetID="10" presetClass="entr" presetSubtype="0" fill="hold" nodeType="withEffect">
                                  <p:stCondLst>
                                    <p:cond delay="0"/>
                                  </p:stCondLst>
                                  <p:childTnLst>
                                    <p:set>
                                      <p:cBhvr>
                                        <p:cTn id="9" dur="1" fill="hold">
                                          <p:stCondLst>
                                            <p:cond delay="0"/>
                                          </p:stCondLst>
                                        </p:cTn>
                                        <p:tgtEl>
                                          <p:spTgt spid="227"/>
                                        </p:tgtEl>
                                        <p:attrNameLst>
                                          <p:attrName>style.visibility</p:attrName>
                                        </p:attrNameLst>
                                      </p:cBhvr>
                                      <p:to>
                                        <p:strVal val="visible"/>
                                      </p:to>
                                    </p:set>
                                    <p:animEffect transition="in" filter="fade">
                                      <p:cBhvr>
                                        <p:cTn id="10" dur="1000"/>
                                        <p:tgtEl>
                                          <p:spTgt spid="227"/>
                                        </p:tgtEl>
                                      </p:cBhvr>
                                    </p:animEffect>
                                  </p:childTnLst>
                                </p:cTn>
                              </p:par>
                              <p:par>
                                <p:cTn id="11" presetID="10" presetClass="entr" presetSubtype="0" fill="hold" nodeType="withEffect">
                                  <p:stCondLst>
                                    <p:cond delay="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10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232"/>
        <p:cNvGrpSpPr/>
        <p:nvPr/>
      </p:nvGrpSpPr>
      <p:grpSpPr>
        <a:xfrm>
          <a:off x="0" y="0"/>
          <a:ext cx="0" cy="0"/>
          <a:chOff x="0" y="0"/>
          <a:chExt cx="0" cy="0"/>
        </a:xfrm>
      </p:grpSpPr>
      <p:sp>
        <p:nvSpPr>
          <p:cNvPr id="233" name="Google Shape;233;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05000"/>
              </a:lnSpc>
              <a:spcBef>
                <a:spcPts val="0"/>
              </a:spcBef>
              <a:spcAft>
                <a:spcPts val="1200"/>
              </a:spcAft>
              <a:buClr>
                <a:schemeClr val="dk2"/>
              </a:buClr>
              <a:buSzPts val="605"/>
              <a:buFont typeface="Arial"/>
              <a:buNone/>
            </a:pPr>
            <a:r>
              <a:rPr lang="pl" sz="1778" b="1">
                <a:highlight>
                  <a:srgbClr val="A4C2F4"/>
                </a:highlight>
                <a:latin typeface="Playfair Display"/>
                <a:ea typeface="Playfair Display"/>
                <a:cs typeface="Playfair Display"/>
                <a:sym typeface="Playfair Display"/>
              </a:rPr>
              <a:t>UNTER DEN LINDEN</a:t>
            </a:r>
            <a:endParaRPr sz="2178">
              <a:highlight>
                <a:srgbClr val="A4C2F4"/>
              </a:highlight>
            </a:endParaRPr>
          </a:p>
        </p:txBody>
      </p:sp>
      <p:sp>
        <p:nvSpPr>
          <p:cNvPr id="234" name="Google Shape;234;p29"/>
          <p:cNvSpPr txBox="1">
            <a:spLocks noGrp="1"/>
          </p:cNvSpPr>
          <p:nvPr>
            <p:ph type="body" idx="1"/>
          </p:nvPr>
        </p:nvSpPr>
        <p:spPr>
          <a:xfrm>
            <a:off x="311700" y="1234075"/>
            <a:ext cx="5170500" cy="21948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Clr>
                <a:schemeClr val="dk2"/>
              </a:buClr>
              <a:buSzPts val="605"/>
              <a:buFont typeface="Arial"/>
              <a:buNone/>
            </a:pPr>
            <a:r>
              <a:rPr lang="pl" sz="1278" dirty="0">
                <a:latin typeface="Oswald"/>
                <a:ea typeface="Oswald"/>
                <a:cs typeface="Oswald"/>
                <a:sym typeface="Oswald"/>
              </a:rPr>
              <a:t>Am Brandenburger Tor beginnt die bekannte Hauptstraβe Berlins „Unter den Linden“.</a:t>
            </a:r>
            <a:endParaRPr sz="1278" dirty="0">
              <a:latin typeface="Oswald"/>
              <a:ea typeface="Oswald"/>
              <a:cs typeface="Oswald"/>
              <a:sym typeface="Oswald"/>
            </a:endParaRPr>
          </a:p>
          <a:p>
            <a:pPr marL="0" lvl="0" indent="0" algn="l" rtl="0">
              <a:lnSpc>
                <a:spcPct val="105000"/>
              </a:lnSpc>
              <a:spcBef>
                <a:spcPts val="1200"/>
              </a:spcBef>
              <a:spcAft>
                <a:spcPts val="1200"/>
              </a:spcAft>
              <a:buSzPts val="605"/>
              <a:buNone/>
            </a:pPr>
            <a:endParaRPr sz="1190" dirty="0"/>
          </a:p>
        </p:txBody>
      </p:sp>
      <p:sp>
        <p:nvSpPr>
          <p:cNvPr id="235" name="Google Shape;235;p29"/>
          <p:cNvSpPr txBox="1"/>
          <p:nvPr/>
        </p:nvSpPr>
        <p:spPr>
          <a:xfrm>
            <a:off x="311700" y="1900525"/>
            <a:ext cx="38418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100" dirty="0" smtClean="0">
                <a:latin typeface="Oswald"/>
                <a:ea typeface="Oswald"/>
                <a:cs typeface="Oswald"/>
                <a:sym typeface="Oswald"/>
              </a:rPr>
              <a:t>„POD </a:t>
            </a:r>
            <a:r>
              <a:rPr lang="pl" sz="1100" dirty="0">
                <a:latin typeface="Oswald"/>
                <a:ea typeface="Oswald"/>
                <a:cs typeface="Oswald"/>
                <a:sym typeface="Oswald"/>
              </a:rPr>
              <a:t>LIPAMI ”</a:t>
            </a:r>
            <a:endParaRPr sz="1100" dirty="0">
              <a:latin typeface="Oswald"/>
              <a:ea typeface="Oswald"/>
              <a:cs typeface="Oswald"/>
              <a:sym typeface="Oswald"/>
            </a:endParaRPr>
          </a:p>
          <a:p>
            <a:pPr marL="0" lvl="0" indent="0" algn="l" rtl="0">
              <a:spcBef>
                <a:spcPts val="0"/>
              </a:spcBef>
              <a:spcAft>
                <a:spcPts val="0"/>
              </a:spcAft>
              <a:buNone/>
            </a:pPr>
            <a:r>
              <a:rPr lang="pl" sz="1100" dirty="0">
                <a:latin typeface="Oswald"/>
                <a:ea typeface="Oswald"/>
                <a:cs typeface="Oswald"/>
                <a:sym typeface="Oswald"/>
              </a:rPr>
              <a:t>Słynna główna ulica Berlina „Unter den Linden” zaczyna się przy Bramie Brandenburskiej.</a:t>
            </a:r>
            <a:endParaRPr sz="1100" dirty="0">
              <a:latin typeface="Oswald"/>
              <a:ea typeface="Oswald"/>
              <a:cs typeface="Oswald"/>
              <a:sym typeface="Oswald"/>
            </a:endParaRPr>
          </a:p>
          <a:p>
            <a:pPr marL="0" lvl="0" indent="0" algn="l" rtl="0">
              <a:spcBef>
                <a:spcPts val="0"/>
              </a:spcBef>
              <a:spcAft>
                <a:spcPts val="0"/>
              </a:spcAft>
              <a:buNone/>
            </a:pPr>
            <a:endParaRPr sz="1100" dirty="0">
              <a:latin typeface="Oswald"/>
              <a:ea typeface="Oswald"/>
              <a:cs typeface="Oswald"/>
              <a:sym typeface="Oswald"/>
            </a:endParaRPr>
          </a:p>
        </p:txBody>
      </p:sp>
      <p:pic>
        <p:nvPicPr>
          <p:cNvPr id="236" name="Google Shape;236;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482200" y="179385"/>
            <a:ext cx="3189824" cy="2392376"/>
          </a:xfrm>
          <a:prstGeom prst="rect">
            <a:avLst/>
          </a:prstGeom>
          <a:noFill/>
          <a:ln>
            <a:noFill/>
          </a:ln>
        </p:spPr>
      </p:pic>
      <p:pic>
        <p:nvPicPr>
          <p:cNvPr id="237" name="Google Shape;237;p2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482200" y="2717229"/>
            <a:ext cx="3189825" cy="2122696"/>
          </a:xfrm>
          <a:prstGeom prst="rect">
            <a:avLst/>
          </a:prstGeom>
          <a:noFill/>
          <a:ln>
            <a:noFill/>
          </a:ln>
        </p:spPr>
      </p:pic>
      <p:pic>
        <p:nvPicPr>
          <p:cNvPr id="238" name="Google Shape;238;p2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49175" y="2636050"/>
            <a:ext cx="5170498" cy="1111928"/>
          </a:xfrm>
          <a:prstGeom prst="rect">
            <a:avLst/>
          </a:prstGeom>
          <a:noFill/>
          <a:ln>
            <a:noFill/>
          </a:ln>
        </p:spPr>
      </p:pic>
      <p:pic>
        <p:nvPicPr>
          <p:cNvPr id="239" name="Google Shape;239;p2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49176" y="3798525"/>
            <a:ext cx="5170499" cy="1184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1000"/>
                                        <p:tgtEl>
                                          <p:spTgt spid="236"/>
                                        </p:tgtEl>
                                      </p:cBhvr>
                                    </p:animEffect>
                                  </p:childTnLst>
                                </p:cTn>
                              </p:par>
                              <p:par>
                                <p:cTn id="8" presetID="10" presetClass="entr" presetSubtype="0" fill="hold" nodeType="withEffect">
                                  <p:stCondLst>
                                    <p:cond delay="0"/>
                                  </p:stCondLst>
                                  <p:childTnLst>
                                    <p:set>
                                      <p:cBhvr>
                                        <p:cTn id="9" dur="1" fill="hold">
                                          <p:stCondLst>
                                            <p:cond delay="0"/>
                                          </p:stCondLst>
                                        </p:cTn>
                                        <p:tgtEl>
                                          <p:spTgt spid="237"/>
                                        </p:tgtEl>
                                        <p:attrNameLst>
                                          <p:attrName>style.visibility</p:attrName>
                                        </p:attrNameLst>
                                      </p:cBhvr>
                                      <p:to>
                                        <p:strVal val="visible"/>
                                      </p:to>
                                    </p:set>
                                    <p:animEffect transition="in" filter="fade">
                                      <p:cBhvr>
                                        <p:cTn id="10" dur="1000"/>
                                        <p:tgtEl>
                                          <p:spTgt spid="237"/>
                                        </p:tgtEl>
                                      </p:cBhvr>
                                    </p:animEffect>
                                  </p:childTnLst>
                                </p:cTn>
                              </p:par>
                              <p:par>
                                <p:cTn id="11" presetID="10" presetClass="entr" presetSubtype="0" fill="hold" nodeType="withEffect">
                                  <p:stCondLst>
                                    <p:cond delay="0"/>
                                  </p:stCondLst>
                                  <p:childTnLst>
                                    <p:set>
                                      <p:cBhvr>
                                        <p:cTn id="12" dur="1" fill="hold">
                                          <p:stCondLst>
                                            <p:cond delay="0"/>
                                          </p:stCondLst>
                                        </p:cTn>
                                        <p:tgtEl>
                                          <p:spTgt spid="239"/>
                                        </p:tgtEl>
                                        <p:attrNameLst>
                                          <p:attrName>style.visibility</p:attrName>
                                        </p:attrNameLst>
                                      </p:cBhvr>
                                      <p:to>
                                        <p:strVal val="visible"/>
                                      </p:to>
                                    </p:set>
                                    <p:animEffect transition="in" filter="fade">
                                      <p:cBhvr>
                                        <p:cTn id="13" dur="1000"/>
                                        <p:tgtEl>
                                          <p:spTgt spid="239"/>
                                        </p:tgtEl>
                                      </p:cBhvr>
                                    </p:animEffect>
                                  </p:childTnLst>
                                </p:cTn>
                              </p:par>
                              <p:par>
                                <p:cTn id="14" presetID="10" presetClass="entr" presetSubtype="0" fill="hold" nodeType="withEffect">
                                  <p:stCondLst>
                                    <p:cond delay="0"/>
                                  </p:stCondLst>
                                  <p:childTnLst>
                                    <p:set>
                                      <p:cBhvr>
                                        <p:cTn id="15" dur="1" fill="hold">
                                          <p:stCondLst>
                                            <p:cond delay="0"/>
                                          </p:stCondLst>
                                        </p:cTn>
                                        <p:tgtEl>
                                          <p:spTgt spid="238"/>
                                        </p:tgtEl>
                                        <p:attrNameLst>
                                          <p:attrName>style.visibility</p:attrName>
                                        </p:attrNameLst>
                                      </p:cBhvr>
                                      <p:to>
                                        <p:strVal val="visible"/>
                                      </p:to>
                                    </p:set>
                                    <p:animEffect transition="in" filter="fade">
                                      <p:cBhvr>
                                        <p:cTn id="16" dur="10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243"/>
        <p:cNvGrpSpPr/>
        <p:nvPr/>
      </p:nvGrpSpPr>
      <p:grpSpPr>
        <a:xfrm>
          <a:off x="0" y="0"/>
          <a:ext cx="0" cy="0"/>
          <a:chOff x="0" y="0"/>
          <a:chExt cx="0" cy="0"/>
        </a:xfrm>
      </p:grpSpPr>
      <p:sp>
        <p:nvSpPr>
          <p:cNvPr id="244" name="Google Shape;244;p30"/>
          <p:cNvSpPr txBox="1">
            <a:spLocks noGrp="1"/>
          </p:cNvSpPr>
          <p:nvPr>
            <p:ph type="title"/>
          </p:nvPr>
        </p:nvSpPr>
        <p:spPr>
          <a:xfrm>
            <a:off x="269275" y="819300"/>
            <a:ext cx="2808000" cy="755700"/>
          </a:xfrm>
          <a:prstGeom prst="rect">
            <a:avLst/>
          </a:prstGeom>
        </p:spPr>
        <p:txBody>
          <a:bodyPr spcFirstLastPara="1" wrap="square" lIns="91425" tIns="91425" rIns="91425" bIns="91425" anchor="b" anchorCtr="0">
            <a:normAutofit fontScale="90000"/>
          </a:bodyPr>
          <a:lstStyle/>
          <a:p>
            <a:pPr marL="0" marR="38100" lvl="0" indent="0" algn="l" rtl="0">
              <a:lnSpc>
                <a:spcPct val="128571"/>
              </a:lnSpc>
              <a:spcBef>
                <a:spcPts val="0"/>
              </a:spcBef>
              <a:spcAft>
                <a:spcPts val="0"/>
              </a:spcAft>
              <a:buClr>
                <a:schemeClr val="dk2"/>
              </a:buClr>
              <a:buSzPct val="32038"/>
              <a:buFont typeface="Arial"/>
              <a:buNone/>
            </a:pPr>
            <a:r>
              <a:rPr lang="pl" sz="3433">
                <a:solidFill>
                  <a:srgbClr val="202124"/>
                </a:solidFill>
                <a:highlight>
                  <a:srgbClr val="A4C2F4"/>
                </a:highlight>
              </a:rPr>
              <a:t>die SCHWEIZ</a:t>
            </a:r>
            <a:endParaRPr sz="3433">
              <a:solidFill>
                <a:srgbClr val="202124"/>
              </a:solidFill>
              <a:highlight>
                <a:srgbClr val="A4C2F4"/>
              </a:highlight>
            </a:endParaRPr>
          </a:p>
          <a:p>
            <a:pPr marL="0" lvl="0" indent="0" algn="l" rtl="0">
              <a:spcBef>
                <a:spcPts val="0"/>
              </a:spcBef>
              <a:spcAft>
                <a:spcPts val="0"/>
              </a:spcAft>
              <a:buNone/>
            </a:pPr>
            <a:endParaRPr>
              <a:highlight>
                <a:srgbClr val="9FC5E8"/>
              </a:highlight>
            </a:endParaRPr>
          </a:p>
        </p:txBody>
      </p:sp>
      <p:sp>
        <p:nvSpPr>
          <p:cNvPr id="245" name="Google Shape;245;p30"/>
          <p:cNvSpPr txBox="1">
            <a:spLocks noGrp="1"/>
          </p:cNvSpPr>
          <p:nvPr>
            <p:ph type="body" idx="1"/>
          </p:nvPr>
        </p:nvSpPr>
        <p:spPr>
          <a:xfrm>
            <a:off x="173275" y="1191600"/>
            <a:ext cx="3000000" cy="2760300"/>
          </a:xfrm>
          <a:prstGeom prst="rect">
            <a:avLst/>
          </a:prstGeom>
        </p:spPr>
        <p:txBody>
          <a:bodyPr spcFirstLastPara="1" wrap="square" lIns="91425" tIns="91425" rIns="91425" bIns="91425" anchor="t" anchorCtr="0">
            <a:noAutofit/>
          </a:bodyPr>
          <a:lstStyle/>
          <a:p>
            <a:pPr marL="0" marR="38100" lvl="0" indent="0" algn="l" rtl="0">
              <a:lnSpc>
                <a:spcPct val="108571"/>
              </a:lnSpc>
              <a:spcBef>
                <a:spcPts val="0"/>
              </a:spcBef>
              <a:spcAft>
                <a:spcPts val="0"/>
              </a:spcAft>
              <a:buClr>
                <a:schemeClr val="dk2"/>
              </a:buClr>
              <a:buSzPts val="1018"/>
              <a:buFont typeface="Arial"/>
              <a:buNone/>
            </a:pPr>
            <a:r>
              <a:rPr lang="pl" sz="1687" dirty="0">
                <a:solidFill>
                  <a:srgbClr val="202124"/>
                </a:solidFill>
                <a:highlight>
                  <a:srgbClr val="E6B8AF"/>
                </a:highlight>
                <a:latin typeface="Oswald"/>
                <a:ea typeface="Oswald"/>
                <a:cs typeface="Oswald"/>
                <a:sym typeface="Oswald"/>
              </a:rPr>
              <a:t>Sie ist eines der wenigen Länder, in denen weit verbreitete Formen der Demokratie direkt gelten.</a:t>
            </a:r>
            <a:r>
              <a:rPr lang="pl" sz="1732" dirty="0">
                <a:solidFill>
                  <a:srgbClr val="202124"/>
                </a:solidFill>
                <a:highlight>
                  <a:srgbClr val="E6B8AF"/>
                </a:highlight>
                <a:latin typeface="Oswald"/>
                <a:ea typeface="Oswald"/>
                <a:cs typeface="Oswald"/>
                <a:sym typeface="Oswald"/>
              </a:rPr>
              <a:t>Das Aussehen und die Symbolik des Schweizer Wappens sind im Allgemeinen identisch mit </a:t>
            </a:r>
            <a:r>
              <a:rPr lang="pl" sz="1732" dirty="0" smtClean="0">
                <a:solidFill>
                  <a:srgbClr val="202124"/>
                </a:solidFill>
                <a:highlight>
                  <a:srgbClr val="E6B8AF"/>
                </a:highlight>
                <a:latin typeface="Oswald"/>
                <a:ea typeface="Oswald"/>
                <a:cs typeface="Oswald"/>
                <a:sym typeface="Oswald"/>
              </a:rPr>
              <a:t>der </a:t>
            </a:r>
            <a:r>
              <a:rPr lang="pl" sz="1732" dirty="0">
                <a:solidFill>
                  <a:srgbClr val="202124"/>
                </a:solidFill>
                <a:highlight>
                  <a:srgbClr val="E6B8AF"/>
                </a:highlight>
                <a:latin typeface="Oswald"/>
                <a:ea typeface="Oswald"/>
                <a:cs typeface="Oswald"/>
                <a:sym typeface="Oswald"/>
              </a:rPr>
              <a:t>Flagge.</a:t>
            </a:r>
            <a:r>
              <a:rPr lang="pl" sz="1587" dirty="0">
                <a:solidFill>
                  <a:srgbClr val="202124"/>
                </a:solidFill>
                <a:highlight>
                  <a:srgbClr val="E6B8AF"/>
                </a:highlight>
                <a:latin typeface="Oswald"/>
                <a:ea typeface="Oswald"/>
                <a:cs typeface="Oswald"/>
                <a:sym typeface="Oswald"/>
              </a:rPr>
              <a:t> Die Schweiz hat -</a:t>
            </a:r>
            <a:r>
              <a:rPr lang="pl" sz="1400" dirty="0">
                <a:solidFill>
                  <a:srgbClr val="202124"/>
                </a:solidFill>
                <a:highlight>
                  <a:srgbClr val="E6B8AF"/>
                </a:highlight>
                <a:latin typeface="Oswald"/>
                <a:ea typeface="Oswald"/>
                <a:cs typeface="Oswald"/>
                <a:sym typeface="Oswald"/>
              </a:rPr>
              <a:t>8,545 Millionen Einwohner . Sie ist in </a:t>
            </a:r>
            <a:r>
              <a:rPr lang="pl" sz="1300" dirty="0">
                <a:solidFill>
                  <a:srgbClr val="202124"/>
                </a:solidFill>
                <a:highlight>
                  <a:srgbClr val="E6B8AF"/>
                </a:highlight>
                <a:latin typeface="Oswald"/>
                <a:ea typeface="Oswald"/>
                <a:cs typeface="Oswald"/>
                <a:sym typeface="Oswald"/>
              </a:rPr>
              <a:t>26 Kantone </a:t>
            </a:r>
            <a:r>
              <a:rPr lang="pl" sz="1300" dirty="0" smtClean="0">
                <a:solidFill>
                  <a:srgbClr val="202124"/>
                </a:solidFill>
                <a:highlight>
                  <a:srgbClr val="E6B8AF"/>
                </a:highlight>
                <a:latin typeface="Oswald"/>
                <a:ea typeface="Oswald"/>
                <a:cs typeface="Oswald"/>
                <a:sym typeface="Oswald"/>
              </a:rPr>
              <a:t>geteilt. </a:t>
            </a:r>
            <a:endParaRPr sz="1300" dirty="0">
              <a:solidFill>
                <a:srgbClr val="202124"/>
              </a:solidFill>
              <a:highlight>
                <a:srgbClr val="E6B8AF"/>
              </a:highlight>
              <a:latin typeface="Oswald"/>
              <a:ea typeface="Oswald"/>
              <a:cs typeface="Oswald"/>
              <a:sym typeface="Oswald"/>
            </a:endParaRPr>
          </a:p>
          <a:p>
            <a:pPr marL="0" marR="38100" lvl="0" indent="0" algn="l" rtl="0">
              <a:lnSpc>
                <a:spcPct val="108571"/>
              </a:lnSpc>
              <a:spcBef>
                <a:spcPts val="0"/>
              </a:spcBef>
              <a:spcAft>
                <a:spcPts val="0"/>
              </a:spcAft>
              <a:buClr>
                <a:schemeClr val="dk2"/>
              </a:buClr>
              <a:buSzPts val="1018"/>
              <a:buFont typeface="Arial"/>
              <a:buNone/>
            </a:pPr>
            <a:endParaRPr sz="1400" dirty="0">
              <a:solidFill>
                <a:srgbClr val="202124"/>
              </a:solidFill>
              <a:highlight>
                <a:srgbClr val="E6B8AF"/>
              </a:highlight>
              <a:latin typeface="Oswald"/>
              <a:ea typeface="Oswald"/>
              <a:cs typeface="Oswald"/>
              <a:sym typeface="Oswald"/>
            </a:endParaRPr>
          </a:p>
          <a:p>
            <a:pPr marL="0" marR="38100" lvl="0" indent="0" algn="l" rtl="0">
              <a:lnSpc>
                <a:spcPct val="108571"/>
              </a:lnSpc>
              <a:spcBef>
                <a:spcPts val="0"/>
              </a:spcBef>
              <a:spcAft>
                <a:spcPts val="0"/>
              </a:spcAft>
              <a:buClr>
                <a:schemeClr val="dk2"/>
              </a:buClr>
              <a:buSzPts val="1018"/>
              <a:buFont typeface="Arial"/>
              <a:buNone/>
            </a:pPr>
            <a:endParaRPr sz="1587" dirty="0">
              <a:solidFill>
                <a:srgbClr val="202124"/>
              </a:solidFill>
              <a:highlight>
                <a:srgbClr val="E6B8AF"/>
              </a:highlight>
              <a:latin typeface="Oswald"/>
              <a:ea typeface="Oswald"/>
              <a:cs typeface="Oswald"/>
              <a:sym typeface="Oswald"/>
            </a:endParaRPr>
          </a:p>
          <a:p>
            <a:pPr marL="0" marR="38100" lvl="0" indent="0" algn="l" rtl="0">
              <a:lnSpc>
                <a:spcPct val="108571"/>
              </a:lnSpc>
              <a:spcBef>
                <a:spcPts val="0"/>
              </a:spcBef>
              <a:spcAft>
                <a:spcPts val="0"/>
              </a:spcAft>
              <a:buClr>
                <a:schemeClr val="dk2"/>
              </a:buClr>
              <a:buSzPts val="1018"/>
              <a:buFont typeface="Arial"/>
              <a:buNone/>
            </a:pPr>
            <a:endParaRPr sz="1532" dirty="0">
              <a:solidFill>
                <a:srgbClr val="202124"/>
              </a:solidFill>
              <a:highlight>
                <a:srgbClr val="E6B8AF"/>
              </a:highlight>
              <a:latin typeface="Oswald"/>
              <a:ea typeface="Oswald"/>
              <a:cs typeface="Oswald"/>
              <a:sym typeface="Oswald"/>
            </a:endParaRPr>
          </a:p>
          <a:p>
            <a:pPr marL="0" marR="38100" lvl="0" indent="0" algn="l" rtl="0">
              <a:lnSpc>
                <a:spcPct val="108571"/>
              </a:lnSpc>
              <a:spcBef>
                <a:spcPts val="0"/>
              </a:spcBef>
              <a:spcAft>
                <a:spcPts val="0"/>
              </a:spcAft>
              <a:buClr>
                <a:schemeClr val="dk2"/>
              </a:buClr>
              <a:buSzPts val="1018"/>
              <a:buFont typeface="Arial"/>
              <a:buNone/>
            </a:pPr>
            <a:endParaRPr sz="977" dirty="0">
              <a:solidFill>
                <a:srgbClr val="202124"/>
              </a:solidFill>
              <a:highlight>
                <a:srgbClr val="E6B8AF"/>
              </a:highlight>
              <a:latin typeface="Oswald"/>
              <a:ea typeface="Oswald"/>
              <a:cs typeface="Oswald"/>
              <a:sym typeface="Oswald"/>
            </a:endParaRPr>
          </a:p>
          <a:p>
            <a:pPr marL="0" marR="38100" lvl="0" indent="0" algn="l" rtl="0">
              <a:lnSpc>
                <a:spcPct val="108571"/>
              </a:lnSpc>
              <a:spcBef>
                <a:spcPts val="0"/>
              </a:spcBef>
              <a:spcAft>
                <a:spcPts val="0"/>
              </a:spcAft>
              <a:buClr>
                <a:schemeClr val="dk2"/>
              </a:buClr>
              <a:buSzPts val="1018"/>
              <a:buFont typeface="Arial"/>
              <a:buNone/>
            </a:pPr>
            <a:endParaRPr sz="699" dirty="0">
              <a:solidFill>
                <a:srgbClr val="202124"/>
              </a:solidFill>
              <a:highlight>
                <a:srgbClr val="E6B8AF"/>
              </a:highlight>
              <a:latin typeface="Oswald"/>
              <a:ea typeface="Oswald"/>
              <a:cs typeface="Oswald"/>
              <a:sym typeface="Oswald"/>
            </a:endParaRPr>
          </a:p>
        </p:txBody>
      </p:sp>
      <p:sp>
        <p:nvSpPr>
          <p:cNvPr id="246" name="Google Shape;246;p30"/>
          <p:cNvSpPr txBox="1"/>
          <p:nvPr/>
        </p:nvSpPr>
        <p:spPr>
          <a:xfrm>
            <a:off x="121425" y="3686288"/>
            <a:ext cx="32772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200" dirty="0">
                <a:latin typeface="Oswald"/>
                <a:ea typeface="Oswald"/>
                <a:cs typeface="Oswald"/>
                <a:sym typeface="Oswald"/>
              </a:rPr>
              <a:t>Jest jednym z niewielu państw, w których obowiązują szeroko stosowane formy demokracji bezpośredniej. Wygląd i symbolika herbu Szwajcarii są generalnie identyczne jak we fladze. Szwajcaria ma 8,545 miliona mieszkańców  . Jest podzielona na 26 </a:t>
            </a:r>
            <a:r>
              <a:rPr lang="pl" sz="1200" dirty="0" smtClean="0">
                <a:latin typeface="Oswald"/>
                <a:ea typeface="Oswald"/>
                <a:cs typeface="Oswald"/>
                <a:sym typeface="Oswald"/>
              </a:rPr>
              <a:t>kantonów.</a:t>
            </a:r>
            <a:endParaRPr sz="1200" dirty="0">
              <a:latin typeface="Oswald"/>
              <a:ea typeface="Oswald"/>
              <a:cs typeface="Oswald"/>
              <a:sym typeface="Oswald"/>
            </a:endParaRPr>
          </a:p>
        </p:txBody>
      </p:sp>
      <p:pic>
        <p:nvPicPr>
          <p:cNvPr id="247" name="Google Shape;247;p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114950" y="1911250"/>
            <a:ext cx="2469862" cy="1646574"/>
          </a:xfrm>
          <a:prstGeom prst="rect">
            <a:avLst/>
          </a:prstGeom>
          <a:noFill/>
          <a:ln>
            <a:noFill/>
          </a:ln>
        </p:spPr>
      </p:pic>
      <p:pic>
        <p:nvPicPr>
          <p:cNvPr id="248" name="Google Shape;248;p30" descr=" "/>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675825" y="1978250"/>
            <a:ext cx="2401325" cy="3043250"/>
          </a:xfrm>
          <a:prstGeom prst="rect">
            <a:avLst/>
          </a:prstGeom>
          <a:noFill/>
          <a:ln>
            <a:noFill/>
          </a:ln>
        </p:spPr>
      </p:pic>
      <p:pic>
        <p:nvPicPr>
          <p:cNvPr id="249" name="Google Shape;249;p3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438050" y="74463"/>
            <a:ext cx="2639100" cy="1757380"/>
          </a:xfrm>
          <a:prstGeom prst="rect">
            <a:avLst/>
          </a:prstGeom>
          <a:noFill/>
          <a:ln>
            <a:noFill/>
          </a:ln>
        </p:spPr>
      </p:pic>
      <p:pic>
        <p:nvPicPr>
          <p:cNvPr id="250" name="Google Shape;250;p30" descr="world travel GIF"/>
          <p:cNvPicPr preferRelativeResize="0"/>
          <p:nvPr/>
        </p:nvPicPr>
        <p:blipFill>
          <a:blip r:embed="rId6">
            <a:alphaModFix/>
          </a:blip>
          <a:stretch>
            <a:fillRect/>
          </a:stretch>
        </p:blipFill>
        <p:spPr>
          <a:xfrm>
            <a:off x="4114950" y="3637224"/>
            <a:ext cx="2469850" cy="1384277"/>
          </a:xfrm>
          <a:prstGeom prst="rect">
            <a:avLst/>
          </a:prstGeom>
          <a:noFill/>
          <a:ln>
            <a:noFill/>
          </a:ln>
        </p:spPr>
      </p:pic>
      <p:pic>
        <p:nvPicPr>
          <p:cNvPr id="251" name="Google Shape;251;p3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321184" y="74475"/>
            <a:ext cx="2057390" cy="1757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1000"/>
                                        <p:tgtEl>
                                          <p:spTgt spid="249"/>
                                        </p:tgtEl>
                                      </p:cBhvr>
                                    </p:animEffect>
                                  </p:childTnLst>
                                </p:cTn>
                              </p:par>
                              <p:par>
                                <p:cTn id="8" presetID="10" presetClass="entr" presetSubtype="0" fill="hold" nodeType="withEffect">
                                  <p:stCondLst>
                                    <p:cond delay="0"/>
                                  </p:stCondLst>
                                  <p:childTnLst>
                                    <p:set>
                                      <p:cBhvr>
                                        <p:cTn id="9" dur="1" fill="hold">
                                          <p:stCondLst>
                                            <p:cond delay="0"/>
                                          </p:stCondLst>
                                        </p:cTn>
                                        <p:tgtEl>
                                          <p:spTgt spid="251"/>
                                        </p:tgtEl>
                                        <p:attrNameLst>
                                          <p:attrName>style.visibility</p:attrName>
                                        </p:attrNameLst>
                                      </p:cBhvr>
                                      <p:to>
                                        <p:strVal val="visible"/>
                                      </p:to>
                                    </p:set>
                                    <p:animEffect transition="in" filter="fade">
                                      <p:cBhvr>
                                        <p:cTn id="10" dur="1000"/>
                                        <p:tgtEl>
                                          <p:spTgt spid="251"/>
                                        </p:tgtEl>
                                      </p:cBhvr>
                                    </p:animEffect>
                                  </p:childTnLst>
                                </p:cTn>
                              </p:par>
                              <p:par>
                                <p:cTn id="11" presetID="10" presetClass="entr" presetSubtype="0" fill="hold" nodeType="withEffect">
                                  <p:stCondLst>
                                    <p:cond delay="0"/>
                                  </p:stCondLst>
                                  <p:childTnLst>
                                    <p:set>
                                      <p:cBhvr>
                                        <p:cTn id="12" dur="1" fill="hold">
                                          <p:stCondLst>
                                            <p:cond delay="0"/>
                                          </p:stCondLst>
                                        </p:cTn>
                                        <p:tgtEl>
                                          <p:spTgt spid="247"/>
                                        </p:tgtEl>
                                        <p:attrNameLst>
                                          <p:attrName>style.visibility</p:attrName>
                                        </p:attrNameLst>
                                      </p:cBhvr>
                                      <p:to>
                                        <p:strVal val="visible"/>
                                      </p:to>
                                    </p:set>
                                    <p:animEffect transition="in" filter="fade">
                                      <p:cBhvr>
                                        <p:cTn id="13" dur="10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255"/>
        <p:cNvGrpSpPr/>
        <p:nvPr/>
      </p:nvGrpSpPr>
      <p:grpSpPr>
        <a:xfrm>
          <a:off x="0" y="0"/>
          <a:ext cx="0" cy="0"/>
          <a:chOff x="0" y="0"/>
          <a:chExt cx="0" cy="0"/>
        </a:xfrm>
      </p:grpSpPr>
      <p:sp>
        <p:nvSpPr>
          <p:cNvPr id="256" name="Google Shape;256;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Clr>
                <a:schemeClr val="dk2"/>
              </a:buClr>
              <a:buSzPts val="1100"/>
              <a:buFont typeface="Arial"/>
              <a:buNone/>
            </a:pPr>
            <a:r>
              <a:rPr lang="pl" sz="2300">
                <a:highlight>
                  <a:srgbClr val="A4C2F4"/>
                </a:highlight>
              </a:rPr>
              <a:t>BERN</a:t>
            </a:r>
            <a:r>
              <a:rPr lang="pl" sz="1800"/>
              <a:t> </a:t>
            </a:r>
            <a:endParaRPr sz="2311"/>
          </a:p>
        </p:txBody>
      </p:sp>
      <p:sp>
        <p:nvSpPr>
          <p:cNvPr id="257" name="Google Shape;257;p31"/>
          <p:cNvSpPr txBox="1">
            <a:spLocks noGrp="1"/>
          </p:cNvSpPr>
          <p:nvPr>
            <p:ph type="body" idx="1"/>
          </p:nvPr>
        </p:nvSpPr>
        <p:spPr>
          <a:xfrm>
            <a:off x="311700" y="952000"/>
            <a:ext cx="4960500" cy="171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2"/>
              </a:buClr>
              <a:buSzPts val="1100"/>
              <a:buFont typeface="Arial"/>
              <a:buNone/>
            </a:pPr>
            <a:r>
              <a:rPr lang="pl">
                <a:latin typeface="Oswald"/>
                <a:ea typeface="Oswald"/>
                <a:cs typeface="Oswald"/>
                <a:sym typeface="Oswald"/>
              </a:rPr>
              <a:t>BERN ist eine wunderschöne mittelalterliche Stadt. Sie liegt in einer Flussschleife der Aare. Es ist auf drei Seiten von der Aare umgeben und sieht dadurch aus wie eine Halbinsel . In Bern leben 133.115 Menschen</a:t>
            </a:r>
            <a:endParaRPr>
              <a:latin typeface="Oswald"/>
              <a:ea typeface="Oswald"/>
              <a:cs typeface="Oswald"/>
              <a:sym typeface="Oswald"/>
            </a:endParaRPr>
          </a:p>
          <a:p>
            <a:pPr marL="0" lvl="0" indent="0" algn="l" rtl="0">
              <a:spcBef>
                <a:spcPts val="1200"/>
              </a:spcBef>
              <a:spcAft>
                <a:spcPts val="1200"/>
              </a:spcAft>
              <a:buNone/>
            </a:pPr>
            <a:endParaRPr>
              <a:latin typeface="Oswald"/>
              <a:ea typeface="Oswald"/>
              <a:cs typeface="Oswald"/>
              <a:sym typeface="Oswald"/>
            </a:endParaRPr>
          </a:p>
        </p:txBody>
      </p:sp>
      <p:sp>
        <p:nvSpPr>
          <p:cNvPr id="258" name="Google Shape;258;p31"/>
          <p:cNvSpPr txBox="1"/>
          <p:nvPr/>
        </p:nvSpPr>
        <p:spPr>
          <a:xfrm>
            <a:off x="311700" y="2148025"/>
            <a:ext cx="4572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200">
                <a:solidFill>
                  <a:srgbClr val="222222"/>
                </a:solidFill>
                <a:highlight>
                  <a:srgbClr val="E6B8AF"/>
                </a:highlight>
                <a:latin typeface="Oswald"/>
                <a:ea typeface="Oswald"/>
                <a:cs typeface="Oswald"/>
                <a:sym typeface="Oswald"/>
              </a:rPr>
              <a:t>BERNO jest przepięknym   średniowiecznym miastem. Leży w zakolu rzeki Aare. Jest otoczone z trzech stron przez Aare, dzięki czemu wygląda jak półwysep. W Bernie żyje 133,115 ludzi.</a:t>
            </a:r>
            <a:endParaRPr sz="1500">
              <a:highlight>
                <a:srgbClr val="E6B8AF"/>
              </a:highlight>
              <a:latin typeface="Oswald"/>
              <a:ea typeface="Oswald"/>
              <a:cs typeface="Oswald"/>
              <a:sym typeface="Oswald"/>
            </a:endParaRPr>
          </a:p>
        </p:txBody>
      </p:sp>
      <p:pic>
        <p:nvPicPr>
          <p:cNvPr id="259" name="Google Shape;259;p3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243625" y="172575"/>
            <a:ext cx="3564463" cy="2399175"/>
          </a:xfrm>
          <a:prstGeom prst="rect">
            <a:avLst/>
          </a:prstGeom>
          <a:noFill/>
          <a:ln>
            <a:noFill/>
          </a:ln>
        </p:spPr>
      </p:pic>
      <p:pic>
        <p:nvPicPr>
          <p:cNvPr id="260" name="Google Shape;260;p3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219426" y="2664693"/>
            <a:ext cx="3612874" cy="2399182"/>
          </a:xfrm>
          <a:prstGeom prst="rect">
            <a:avLst/>
          </a:prstGeom>
          <a:noFill/>
          <a:ln>
            <a:noFill/>
          </a:ln>
        </p:spPr>
      </p:pic>
      <p:pic>
        <p:nvPicPr>
          <p:cNvPr id="261" name="Google Shape;261;p3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11712" y="2886925"/>
            <a:ext cx="3600575" cy="2194100"/>
          </a:xfrm>
          <a:prstGeom prst="rect">
            <a:avLst/>
          </a:prstGeom>
          <a:noFill/>
          <a:ln>
            <a:noFill/>
          </a:ln>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000"/>
                                        <p:tgtEl>
                                          <p:spTgt spid="259"/>
                                        </p:tgtEl>
                                      </p:cBhvr>
                                    </p:animEffect>
                                  </p:childTnLst>
                                </p:cTn>
                              </p:par>
                              <p:par>
                                <p:cTn id="8" presetID="10" presetClass="entr" presetSubtype="0" fill="hold" nodeType="withEffect">
                                  <p:stCondLst>
                                    <p:cond delay="0"/>
                                  </p:stCondLst>
                                  <p:childTnLst>
                                    <p:set>
                                      <p:cBhvr>
                                        <p:cTn id="9" dur="1" fill="hold">
                                          <p:stCondLst>
                                            <p:cond delay="0"/>
                                          </p:stCondLst>
                                        </p:cTn>
                                        <p:tgtEl>
                                          <p:spTgt spid="260"/>
                                        </p:tgtEl>
                                        <p:attrNameLst>
                                          <p:attrName>style.visibility</p:attrName>
                                        </p:attrNameLst>
                                      </p:cBhvr>
                                      <p:to>
                                        <p:strVal val="visible"/>
                                      </p:to>
                                    </p:set>
                                    <p:animEffect transition="in" filter="fade">
                                      <p:cBhvr>
                                        <p:cTn id="10" dur="1000"/>
                                        <p:tgtEl>
                                          <p:spTgt spid="260"/>
                                        </p:tgtEl>
                                      </p:cBhvr>
                                    </p:animEffect>
                                  </p:childTnLst>
                                </p:cTn>
                              </p:par>
                              <p:par>
                                <p:cTn id="11" presetID="10" presetClass="entr" presetSubtype="0" fill="hold" nodeType="withEffect">
                                  <p:stCondLst>
                                    <p:cond delay="0"/>
                                  </p:stCondLst>
                                  <p:childTnLst>
                                    <p:set>
                                      <p:cBhvr>
                                        <p:cTn id="12" dur="1" fill="hold">
                                          <p:stCondLst>
                                            <p:cond delay="0"/>
                                          </p:stCondLst>
                                        </p:cTn>
                                        <p:tgtEl>
                                          <p:spTgt spid="261"/>
                                        </p:tgtEl>
                                        <p:attrNameLst>
                                          <p:attrName>style.visibility</p:attrName>
                                        </p:attrNameLst>
                                      </p:cBhvr>
                                      <p:to>
                                        <p:strVal val="visible"/>
                                      </p:to>
                                    </p:set>
                                    <p:animEffect transition="in" filter="fade">
                                      <p:cBhvr>
                                        <p:cTn id="13" dur="10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332175"/>
            <a:ext cx="8520600" cy="599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highlight>
                  <a:srgbClr val="EA9999"/>
                </a:highlight>
              </a:rPr>
              <a:t>Liechtenstein</a:t>
            </a:r>
            <a:endParaRPr>
              <a:highlight>
                <a:srgbClr val="EA9999"/>
              </a:highlight>
            </a:endParaRPr>
          </a:p>
        </p:txBody>
      </p:sp>
      <p:sp>
        <p:nvSpPr>
          <p:cNvPr id="65" name="Google Shape;65;p14"/>
          <p:cNvSpPr txBox="1">
            <a:spLocks noGrp="1"/>
          </p:cNvSpPr>
          <p:nvPr>
            <p:ph type="body" idx="1"/>
          </p:nvPr>
        </p:nvSpPr>
        <p:spPr>
          <a:xfrm>
            <a:off x="161675" y="856075"/>
            <a:ext cx="3417300" cy="3015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pl" sz="1500" dirty="0">
                <a:latin typeface="Oswald"/>
                <a:ea typeface="Oswald"/>
                <a:cs typeface="Oswald"/>
                <a:sym typeface="Oswald"/>
              </a:rPr>
              <a:t>Liechtenstein ist eines der kleinsten Länder in Europa und der Welt. Der Hauptfluss ist der Rhein und die Hauptstadt ist Vaduz.  Das </a:t>
            </a:r>
            <a:r>
              <a:rPr lang="pl" sz="1400" dirty="0">
                <a:solidFill>
                  <a:srgbClr val="000000"/>
                </a:solidFill>
                <a:highlight>
                  <a:srgbClr val="A4C2F4"/>
                </a:highlight>
                <a:latin typeface="Oswald"/>
                <a:ea typeface="Oswald"/>
                <a:cs typeface="Oswald"/>
                <a:sym typeface="Oswald"/>
              </a:rPr>
              <a:t>Wappen  ist mit den Farben, Siegeln und</a:t>
            </a:r>
            <a:r>
              <a:rPr lang="pl" sz="1300" dirty="0">
                <a:solidFill>
                  <a:srgbClr val="000000"/>
                </a:solidFill>
                <a:highlight>
                  <a:srgbClr val="A4C2F4"/>
                </a:highlight>
                <a:latin typeface="Oswald"/>
                <a:ea typeface="Oswald"/>
                <a:cs typeface="Oswald"/>
                <a:sym typeface="Oswald"/>
              </a:rPr>
              <a:t> </a:t>
            </a:r>
            <a:r>
              <a:rPr lang="pl" sz="1400" dirty="0">
                <a:solidFill>
                  <a:srgbClr val="000000"/>
                </a:solidFill>
                <a:highlight>
                  <a:srgbClr val="A4C2F4"/>
                </a:highlight>
                <a:latin typeface="Oswald"/>
                <a:ea typeface="Oswald"/>
                <a:cs typeface="Oswald"/>
                <a:sym typeface="Oswald"/>
              </a:rPr>
              <a:t>Symbolen des Herzogtums.</a:t>
            </a:r>
            <a:r>
              <a:rPr lang="pl" sz="1500" dirty="0">
                <a:solidFill>
                  <a:srgbClr val="000000"/>
                </a:solidFill>
                <a:highlight>
                  <a:srgbClr val="A4C2F4"/>
                </a:highlight>
                <a:latin typeface="Oswald"/>
                <a:ea typeface="Oswald"/>
                <a:cs typeface="Oswald"/>
                <a:sym typeface="Oswald"/>
              </a:rPr>
              <a:t>Dort leben 38.378 </a:t>
            </a:r>
            <a:r>
              <a:rPr lang="pl" sz="1500" dirty="0" smtClean="0">
                <a:solidFill>
                  <a:srgbClr val="000000"/>
                </a:solidFill>
                <a:highlight>
                  <a:srgbClr val="A4C2F4"/>
                </a:highlight>
                <a:latin typeface="Oswald"/>
                <a:ea typeface="Oswald"/>
                <a:cs typeface="Oswald"/>
                <a:sym typeface="Oswald"/>
              </a:rPr>
              <a:t>Menschen. </a:t>
            </a:r>
            <a:r>
              <a:rPr lang="pl" sz="1300" dirty="0">
                <a:solidFill>
                  <a:srgbClr val="000000"/>
                </a:solidFill>
                <a:highlight>
                  <a:srgbClr val="A4C2F4"/>
                </a:highlight>
                <a:latin typeface="Oswald"/>
                <a:ea typeface="Oswald"/>
                <a:cs typeface="Oswald"/>
                <a:sym typeface="Oswald"/>
              </a:rPr>
              <a:t>Liechtenstein besteht aus 11 </a:t>
            </a:r>
            <a:r>
              <a:rPr lang="pl" sz="1300" dirty="0" smtClean="0">
                <a:solidFill>
                  <a:srgbClr val="000000"/>
                </a:solidFill>
                <a:highlight>
                  <a:srgbClr val="A4C2F4"/>
                </a:highlight>
                <a:latin typeface="Oswald"/>
                <a:ea typeface="Oswald"/>
                <a:cs typeface="Oswald"/>
                <a:sym typeface="Oswald"/>
              </a:rPr>
              <a:t>Gemeinden.</a:t>
            </a:r>
            <a:endParaRPr sz="1300" dirty="0">
              <a:solidFill>
                <a:srgbClr val="000000"/>
              </a:solidFill>
              <a:highlight>
                <a:srgbClr val="A4C2F4"/>
              </a:highlight>
              <a:latin typeface="Oswald"/>
              <a:ea typeface="Oswald"/>
              <a:cs typeface="Oswald"/>
              <a:sym typeface="Oswald"/>
            </a:endParaRPr>
          </a:p>
          <a:p>
            <a:pPr marL="0" lvl="0" indent="0" algn="l" rtl="0">
              <a:spcBef>
                <a:spcPts val="1200"/>
              </a:spcBef>
              <a:spcAft>
                <a:spcPts val="0"/>
              </a:spcAft>
              <a:buClr>
                <a:schemeClr val="dk1"/>
              </a:buClr>
              <a:buSzPts val="1100"/>
              <a:buFont typeface="Arial"/>
              <a:buNone/>
            </a:pPr>
            <a:endParaRPr sz="1500" dirty="0">
              <a:solidFill>
                <a:srgbClr val="202124"/>
              </a:solidFill>
              <a:highlight>
                <a:srgbClr val="A4C2F4"/>
              </a:highlight>
              <a:latin typeface="Oswald"/>
              <a:ea typeface="Oswald"/>
              <a:cs typeface="Oswald"/>
              <a:sym typeface="Oswald"/>
            </a:endParaRPr>
          </a:p>
          <a:p>
            <a:pPr marL="0" lvl="0" indent="0" algn="l" rtl="0">
              <a:spcBef>
                <a:spcPts val="1200"/>
              </a:spcBef>
              <a:spcAft>
                <a:spcPts val="0"/>
              </a:spcAft>
              <a:buClr>
                <a:schemeClr val="dk1"/>
              </a:buClr>
              <a:buSzPts val="1100"/>
              <a:buFont typeface="Arial"/>
              <a:buNone/>
            </a:pPr>
            <a:endParaRPr sz="1200" dirty="0">
              <a:solidFill>
                <a:srgbClr val="202124"/>
              </a:solidFill>
              <a:highlight>
                <a:srgbClr val="A4C2F4"/>
              </a:highlight>
              <a:latin typeface="Oswald"/>
              <a:ea typeface="Oswald"/>
              <a:cs typeface="Oswald"/>
              <a:sym typeface="Oswald"/>
            </a:endParaRPr>
          </a:p>
          <a:p>
            <a:pPr marL="0" lvl="0" indent="0" algn="l" rtl="0">
              <a:spcBef>
                <a:spcPts val="1200"/>
              </a:spcBef>
              <a:spcAft>
                <a:spcPts val="1200"/>
              </a:spcAft>
              <a:buClr>
                <a:schemeClr val="dk1"/>
              </a:buClr>
              <a:buSzPts val="1100"/>
              <a:buFont typeface="Arial"/>
              <a:buNone/>
            </a:pPr>
            <a:endParaRPr sz="1200" dirty="0">
              <a:solidFill>
                <a:srgbClr val="202124"/>
              </a:solidFill>
              <a:highlight>
                <a:srgbClr val="A4C2F4"/>
              </a:highlight>
              <a:latin typeface="Oswald"/>
              <a:ea typeface="Oswald"/>
              <a:cs typeface="Oswald"/>
              <a:sym typeface="Oswald"/>
            </a:endParaRPr>
          </a:p>
        </p:txBody>
      </p:sp>
      <p:sp>
        <p:nvSpPr>
          <p:cNvPr id="66" name="Google Shape;66;p14"/>
          <p:cNvSpPr txBox="1"/>
          <p:nvPr/>
        </p:nvSpPr>
        <p:spPr>
          <a:xfrm>
            <a:off x="161675" y="2578528"/>
            <a:ext cx="36540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000" dirty="0">
                <a:latin typeface="Oswald"/>
                <a:ea typeface="Oswald"/>
                <a:cs typeface="Oswald"/>
                <a:sym typeface="Oswald"/>
              </a:rPr>
              <a:t>Liechtenstein (Księstwo Liechtensteinu) jest jednym z najmniejszych krajów w Europie i na świecie.  Główną rzeką jest Ren, a stolicą jest Vaduz. Herb </a:t>
            </a:r>
            <a:r>
              <a:rPr lang="pl" sz="1000" dirty="0" smtClean="0">
                <a:latin typeface="Oswald"/>
                <a:ea typeface="Oswald"/>
                <a:cs typeface="Oswald"/>
                <a:sym typeface="Oswald"/>
              </a:rPr>
              <a:t>jest o </a:t>
            </a:r>
            <a:r>
              <a:rPr lang="pl" sz="1000" dirty="0">
                <a:latin typeface="Oswald"/>
                <a:ea typeface="Oswald"/>
                <a:cs typeface="Oswald"/>
                <a:sym typeface="Oswald"/>
              </a:rPr>
              <a:t>barwach, pieczęci i symbolach </a:t>
            </a:r>
            <a:r>
              <a:rPr lang="pl" sz="1000" dirty="0" smtClean="0">
                <a:latin typeface="Oswald"/>
                <a:ea typeface="Oswald"/>
                <a:cs typeface="Oswald"/>
                <a:sym typeface="Oswald"/>
              </a:rPr>
              <a:t>Księstwa. Mieszka </a:t>
            </a:r>
            <a:r>
              <a:rPr lang="pl" sz="1000" dirty="0">
                <a:latin typeface="Oswald"/>
                <a:ea typeface="Oswald"/>
                <a:cs typeface="Oswald"/>
                <a:sym typeface="Oswald"/>
              </a:rPr>
              <a:t>tam 38 378 ludzi Liechtenstein składa się z 11 </a:t>
            </a:r>
            <a:r>
              <a:rPr lang="pl" sz="1000" dirty="0" smtClean="0">
                <a:latin typeface="Oswald"/>
                <a:ea typeface="Oswald"/>
                <a:cs typeface="Oswald"/>
                <a:sym typeface="Oswald"/>
              </a:rPr>
              <a:t>gmin.</a:t>
            </a:r>
            <a:endParaRPr sz="1000" dirty="0">
              <a:latin typeface="Oswald"/>
              <a:ea typeface="Oswald"/>
              <a:cs typeface="Oswald"/>
              <a:sym typeface="Oswald"/>
            </a:endParaRPr>
          </a:p>
        </p:txBody>
      </p:sp>
      <p:pic>
        <p:nvPicPr>
          <p:cNvPr id="67" name="Google Shape;67;p1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787312" y="134750"/>
            <a:ext cx="3149251" cy="1657501"/>
          </a:xfrm>
          <a:prstGeom prst="rect">
            <a:avLst/>
          </a:prstGeom>
          <a:noFill/>
          <a:ln>
            <a:noFill/>
          </a:ln>
        </p:spPr>
      </p:pic>
      <p:pic>
        <p:nvPicPr>
          <p:cNvPr id="68" name="Google Shape;68;p1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rot="3">
            <a:off x="6780739" y="1952552"/>
            <a:ext cx="2095910" cy="1395086"/>
          </a:xfrm>
          <a:prstGeom prst="rect">
            <a:avLst/>
          </a:prstGeom>
          <a:noFill/>
          <a:ln>
            <a:noFill/>
          </a:ln>
        </p:spPr>
      </p:pic>
      <p:pic>
        <p:nvPicPr>
          <p:cNvPr id="69" name="Google Shape;69;p1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720800" y="3507950"/>
            <a:ext cx="2215766" cy="1476601"/>
          </a:xfrm>
          <a:prstGeom prst="rect">
            <a:avLst/>
          </a:prstGeom>
          <a:noFill/>
          <a:ln>
            <a:noFill/>
          </a:ln>
        </p:spPr>
      </p:pic>
      <p:pic>
        <p:nvPicPr>
          <p:cNvPr id="70" name="Google Shape;70;p1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61674" y="3507950"/>
            <a:ext cx="4102598" cy="1476600"/>
          </a:xfrm>
          <a:prstGeom prst="rect">
            <a:avLst/>
          </a:prstGeom>
          <a:noFill/>
          <a:ln>
            <a:noFill/>
          </a:ln>
        </p:spPr>
      </p:pic>
      <p:pic>
        <p:nvPicPr>
          <p:cNvPr id="71" name="Google Shape;71;p14"/>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rot="8" flipH="1">
            <a:off x="4460998" y="3731742"/>
            <a:ext cx="2148802" cy="1208704"/>
          </a:xfrm>
          <a:prstGeom prst="rect">
            <a:avLst/>
          </a:prstGeom>
          <a:noFill/>
          <a:ln>
            <a:noFill/>
          </a:ln>
        </p:spPr>
      </p:pic>
      <p:pic>
        <p:nvPicPr>
          <p:cNvPr id="72" name="Google Shape;72;p14"/>
          <p:cNvPicPr preferRelativeResize="0"/>
          <p:nvPr/>
        </p:nvPicPr>
        <p:blipFill rotWithShape="1">
          <a:blip r:embed="rId8" cstate="email">
            <a:alphaModFix/>
            <a:extLst>
              <a:ext uri="{28A0092B-C50C-407E-A947-70E740481C1C}">
                <a14:useLocalDpi xmlns:a14="http://schemas.microsoft.com/office/drawing/2010/main"/>
              </a:ext>
            </a:extLst>
          </a:blip>
          <a:srcRect l="3830" t="8340" r="-3829" b="-8340"/>
          <a:stretch/>
        </p:blipFill>
        <p:spPr>
          <a:xfrm rot="263706">
            <a:off x="4159171" y="207633"/>
            <a:ext cx="1537912" cy="1864775"/>
          </a:xfrm>
          <a:prstGeom prst="rect">
            <a:avLst/>
          </a:prstGeom>
          <a:noFill/>
          <a:ln>
            <a:noFill/>
          </a:ln>
        </p:spPr>
      </p:pic>
      <p:pic>
        <p:nvPicPr>
          <p:cNvPr id="73" name="Google Shape;73;p14"/>
          <p:cNvPicPr preferRelativeResize="0"/>
          <p:nvPr/>
        </p:nvPicPr>
        <p:blipFill>
          <a:blip r:embed="rId9">
            <a:alphaModFix/>
          </a:blip>
          <a:stretch>
            <a:fillRect/>
          </a:stretch>
        </p:blipFill>
        <p:spPr>
          <a:xfrm>
            <a:off x="4189275" y="2073908"/>
            <a:ext cx="2464800" cy="13761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40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1000"/>
                                        <p:tgtEl>
                                          <p:spTgt spid="67"/>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 calcmode="lin" valueType="num">
                                      <p:cBhvr additive="base">
                                        <p:cTn id="10" dur="1000"/>
                                        <p:tgtEl>
                                          <p:spTgt spid="68"/>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additive="base">
                                        <p:cTn id="13" dur="1000"/>
                                        <p:tgtEl>
                                          <p:spTgt spid="69"/>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70"/>
                                        </p:tgtEl>
                                        <p:attrNameLst>
                                          <p:attrName>style.visibility</p:attrName>
                                        </p:attrNameLst>
                                      </p:cBhvr>
                                      <p:to>
                                        <p:strVal val="visible"/>
                                      </p:to>
                                    </p:set>
                                    <p:anim calcmode="lin" valueType="num">
                                      <p:cBhvr additive="base">
                                        <p:cTn id="16" dur="1000"/>
                                        <p:tgtEl>
                                          <p:spTgt spid="70"/>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1000"/>
                                        <p:tgtEl>
                                          <p:spTgt spid="72"/>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 calcmode="lin" valueType="num">
                                      <p:cBhvr additive="base">
                                        <p:cTn id="22" dur="1000"/>
                                        <p:tgtEl>
                                          <p:spTgt spid="73"/>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1000"/>
                                        <p:tgtEl>
                                          <p:spTgt spid="7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fade">
                                      <p:cBhvr>
                                        <p:cTn id="30"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265"/>
        <p:cNvGrpSpPr/>
        <p:nvPr/>
      </p:nvGrpSpPr>
      <p:grpSpPr>
        <a:xfrm>
          <a:off x="0" y="0"/>
          <a:ext cx="0" cy="0"/>
          <a:chOff x="0" y="0"/>
          <a:chExt cx="0" cy="0"/>
        </a:xfrm>
      </p:grpSpPr>
      <p:sp>
        <p:nvSpPr>
          <p:cNvPr id="266" name="Google Shape;266;p32"/>
          <p:cNvSpPr txBox="1">
            <a:spLocks noGrp="1"/>
          </p:cNvSpPr>
          <p:nvPr>
            <p:ph type="title"/>
          </p:nvPr>
        </p:nvSpPr>
        <p:spPr>
          <a:xfrm>
            <a:off x="152900" y="381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highlight>
                  <a:srgbClr val="A4C2F4"/>
                </a:highlight>
              </a:rPr>
              <a:t>Die AARE</a:t>
            </a:r>
            <a:endParaRPr>
              <a:highlight>
                <a:srgbClr val="A4C2F4"/>
              </a:highlight>
            </a:endParaRPr>
          </a:p>
        </p:txBody>
      </p:sp>
      <p:sp>
        <p:nvSpPr>
          <p:cNvPr id="267" name="Google Shape;267;p32"/>
          <p:cNvSpPr txBox="1">
            <a:spLocks noGrp="1"/>
          </p:cNvSpPr>
          <p:nvPr>
            <p:ph type="body" idx="1"/>
          </p:nvPr>
        </p:nvSpPr>
        <p:spPr>
          <a:xfrm>
            <a:off x="89525" y="904350"/>
            <a:ext cx="7033200" cy="333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pl">
                <a:solidFill>
                  <a:srgbClr val="222222"/>
                </a:solidFill>
                <a:highlight>
                  <a:srgbClr val="E6B8AF"/>
                </a:highlight>
                <a:latin typeface="Oswald"/>
                <a:ea typeface="Oswald"/>
                <a:cs typeface="Oswald"/>
                <a:sym typeface="Oswald"/>
              </a:rPr>
              <a:t>Wer gerne seine Freizeit am Wasser verbringt, kann sich an der Aare sehr gut erholen. Das türkisfarbene und saubere Wasser  im Fluss fällt ins Auge und lockt, deshalb genießen Berner in ihrer Freizeit den Charme der Aare und der Uferpromenade. </a:t>
            </a:r>
            <a:endParaRPr sz="1700">
              <a:highlight>
                <a:srgbClr val="E6B8AF"/>
              </a:highlight>
              <a:latin typeface="Oswald"/>
              <a:ea typeface="Oswald"/>
              <a:cs typeface="Oswald"/>
              <a:sym typeface="Oswald"/>
            </a:endParaRPr>
          </a:p>
        </p:txBody>
      </p:sp>
      <p:sp>
        <p:nvSpPr>
          <p:cNvPr id="268" name="Google Shape;268;p32"/>
          <p:cNvSpPr txBox="1"/>
          <p:nvPr/>
        </p:nvSpPr>
        <p:spPr>
          <a:xfrm>
            <a:off x="203600" y="2238300"/>
            <a:ext cx="4783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200">
                <a:solidFill>
                  <a:srgbClr val="222222"/>
                </a:solidFill>
                <a:highlight>
                  <a:srgbClr val="E6B8AF"/>
                </a:highlight>
                <a:latin typeface="Oswald"/>
                <a:ea typeface="Oswald"/>
                <a:cs typeface="Oswald"/>
                <a:sym typeface="Oswald"/>
              </a:rPr>
              <a:t>RZEKA AARE</a:t>
            </a:r>
            <a:endParaRPr sz="1200">
              <a:solidFill>
                <a:srgbClr val="222222"/>
              </a:solidFill>
              <a:highlight>
                <a:srgbClr val="E6B8AF"/>
              </a:highlight>
              <a:latin typeface="Oswald"/>
              <a:ea typeface="Oswald"/>
              <a:cs typeface="Oswald"/>
              <a:sym typeface="Oswald"/>
            </a:endParaRPr>
          </a:p>
          <a:p>
            <a:pPr marL="0" lvl="0" indent="0" algn="l" rtl="0">
              <a:spcBef>
                <a:spcPts val="0"/>
              </a:spcBef>
              <a:spcAft>
                <a:spcPts val="0"/>
              </a:spcAft>
              <a:buNone/>
            </a:pPr>
            <a:r>
              <a:rPr lang="pl" sz="1200">
                <a:solidFill>
                  <a:srgbClr val="222222"/>
                </a:solidFill>
                <a:highlight>
                  <a:srgbClr val="E6B8AF"/>
                </a:highlight>
                <a:latin typeface="Oswald"/>
                <a:ea typeface="Oswald"/>
                <a:cs typeface="Oswald"/>
                <a:sym typeface="Oswald"/>
              </a:rPr>
              <a:t>Kto  lubi spędzać wolny czas nad wodą, może bardzo dobrze wypocząć nad rzeką Aare. Turkusowa i czysta woda w rzece przyciąga Berneńczyków do cieszenia się w wolnym czasie urokiem rzeki Aare i promenady. </a:t>
            </a:r>
            <a:endParaRPr sz="1500">
              <a:highlight>
                <a:srgbClr val="E6B8AF"/>
              </a:highlight>
              <a:latin typeface="Oswald"/>
              <a:ea typeface="Oswald"/>
              <a:cs typeface="Oswald"/>
              <a:sym typeface="Oswald"/>
            </a:endParaRPr>
          </a:p>
        </p:txBody>
      </p:sp>
      <p:pic>
        <p:nvPicPr>
          <p:cNvPr id="269" name="Google Shape;269;p32"/>
          <p:cNvPicPr preferRelativeResize="0"/>
          <p:nvPr/>
        </p:nvPicPr>
        <p:blipFill>
          <a:blip r:embed="rId3">
            <a:alphaModFix/>
          </a:blip>
          <a:stretch>
            <a:fillRect/>
          </a:stretch>
        </p:blipFill>
        <p:spPr>
          <a:xfrm>
            <a:off x="5693550" y="2422675"/>
            <a:ext cx="3284150" cy="2463125"/>
          </a:xfrm>
          <a:prstGeom prst="rect">
            <a:avLst/>
          </a:prstGeom>
          <a:noFill/>
          <a:ln>
            <a:noFill/>
          </a:ln>
        </p:spPr>
      </p:pic>
      <p:pic>
        <p:nvPicPr>
          <p:cNvPr id="270" name="Google Shape;270;p3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840112" y="3170962"/>
            <a:ext cx="2709575" cy="1772075"/>
          </a:xfrm>
          <a:prstGeom prst="rect">
            <a:avLst/>
          </a:prstGeom>
          <a:noFill/>
          <a:ln>
            <a:noFill/>
          </a:ln>
        </p:spPr>
      </p:pic>
      <p:pic>
        <p:nvPicPr>
          <p:cNvPr id="271" name="Google Shape;271;p3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03600" y="3228200"/>
            <a:ext cx="2492655" cy="1657600"/>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69"/>
                                        </p:tgtEl>
                                        <p:attrNameLst>
                                          <p:attrName>style.visibility</p:attrName>
                                        </p:attrNameLst>
                                      </p:cBhvr>
                                      <p:to>
                                        <p:strVal val="visible"/>
                                      </p:to>
                                    </p:set>
                                    <p:anim calcmode="lin" valueType="num">
                                      <p:cBhvr additive="base">
                                        <p:cTn id="7" dur="1000"/>
                                        <p:tgtEl>
                                          <p:spTgt spid="269"/>
                                        </p:tgtEl>
                                        <p:attrNameLst>
                                          <p:attrName>ppt_w</p:attrName>
                                        </p:attrNameLst>
                                      </p:cBhvr>
                                      <p:tavLst>
                                        <p:tav tm="0">
                                          <p:val>
                                            <p:strVal val="0"/>
                                          </p:val>
                                        </p:tav>
                                        <p:tav tm="100000">
                                          <p:val>
                                            <p:strVal val="#ppt_w"/>
                                          </p:val>
                                        </p:tav>
                                      </p:tavLst>
                                    </p:anim>
                                    <p:anim calcmode="lin" valueType="num">
                                      <p:cBhvr additive="base">
                                        <p:cTn id="8" dur="1000"/>
                                        <p:tgtEl>
                                          <p:spTgt spid="26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70"/>
                                        </p:tgtEl>
                                        <p:attrNameLst>
                                          <p:attrName>style.visibility</p:attrName>
                                        </p:attrNameLst>
                                      </p:cBhvr>
                                      <p:to>
                                        <p:strVal val="visible"/>
                                      </p:to>
                                    </p:set>
                                    <p:anim calcmode="lin" valueType="num">
                                      <p:cBhvr additive="base">
                                        <p:cTn id="11" dur="1000"/>
                                        <p:tgtEl>
                                          <p:spTgt spid="270"/>
                                        </p:tgtEl>
                                        <p:attrNameLst>
                                          <p:attrName>ppt_w</p:attrName>
                                        </p:attrNameLst>
                                      </p:cBhvr>
                                      <p:tavLst>
                                        <p:tav tm="0">
                                          <p:val>
                                            <p:strVal val="0"/>
                                          </p:val>
                                        </p:tav>
                                        <p:tav tm="100000">
                                          <p:val>
                                            <p:strVal val="#ppt_w"/>
                                          </p:val>
                                        </p:tav>
                                      </p:tavLst>
                                    </p:anim>
                                    <p:anim calcmode="lin" valueType="num">
                                      <p:cBhvr additive="base">
                                        <p:cTn id="12" dur="1000"/>
                                        <p:tgtEl>
                                          <p:spTgt spid="27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71"/>
                                        </p:tgtEl>
                                        <p:attrNameLst>
                                          <p:attrName>style.visibility</p:attrName>
                                        </p:attrNameLst>
                                      </p:cBhvr>
                                      <p:to>
                                        <p:strVal val="visible"/>
                                      </p:to>
                                    </p:set>
                                    <p:anim calcmode="lin" valueType="num">
                                      <p:cBhvr additive="base">
                                        <p:cTn id="15" dur="1000"/>
                                        <p:tgtEl>
                                          <p:spTgt spid="271"/>
                                        </p:tgtEl>
                                        <p:attrNameLst>
                                          <p:attrName>ppt_w</p:attrName>
                                        </p:attrNameLst>
                                      </p:cBhvr>
                                      <p:tavLst>
                                        <p:tav tm="0">
                                          <p:val>
                                            <p:strVal val="0"/>
                                          </p:val>
                                        </p:tav>
                                        <p:tav tm="100000">
                                          <p:val>
                                            <p:strVal val="#ppt_w"/>
                                          </p:val>
                                        </p:tav>
                                      </p:tavLst>
                                    </p:anim>
                                    <p:anim calcmode="lin" valueType="num">
                                      <p:cBhvr additive="base">
                                        <p:cTn id="16" dur="1000"/>
                                        <p:tgtEl>
                                          <p:spTgt spid="27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275"/>
        <p:cNvGrpSpPr/>
        <p:nvPr/>
      </p:nvGrpSpPr>
      <p:grpSpPr>
        <a:xfrm>
          <a:off x="0" y="0"/>
          <a:ext cx="0" cy="0"/>
          <a:chOff x="0" y="0"/>
          <a:chExt cx="0" cy="0"/>
        </a:xfrm>
      </p:grpSpPr>
      <p:sp>
        <p:nvSpPr>
          <p:cNvPr id="276" name="Google Shape;276;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Clr>
                <a:schemeClr val="dk2"/>
              </a:buClr>
              <a:buSzPts val="1100"/>
              <a:buFont typeface="Arial"/>
              <a:buNone/>
            </a:pPr>
            <a:r>
              <a:rPr lang="pl" sz="2000">
                <a:solidFill>
                  <a:srgbClr val="222222"/>
                </a:solidFill>
                <a:highlight>
                  <a:srgbClr val="A4C2F4"/>
                </a:highlight>
              </a:rPr>
              <a:t>KÄFIGTURM</a:t>
            </a:r>
            <a:endParaRPr sz="2400">
              <a:highlight>
                <a:srgbClr val="A4C2F4"/>
              </a:highlight>
            </a:endParaRPr>
          </a:p>
        </p:txBody>
      </p:sp>
      <p:sp>
        <p:nvSpPr>
          <p:cNvPr id="277" name="Google Shape;277;p33"/>
          <p:cNvSpPr txBox="1">
            <a:spLocks noGrp="1"/>
          </p:cNvSpPr>
          <p:nvPr>
            <p:ph type="body" idx="1"/>
          </p:nvPr>
        </p:nvSpPr>
        <p:spPr>
          <a:xfrm>
            <a:off x="282800" y="798350"/>
            <a:ext cx="4514400" cy="2353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pl" sz="2000">
                <a:solidFill>
                  <a:srgbClr val="222222"/>
                </a:solidFill>
                <a:highlight>
                  <a:srgbClr val="E6B8AF"/>
                </a:highlight>
                <a:latin typeface="Oswald"/>
                <a:ea typeface="Oswald"/>
                <a:cs typeface="Oswald"/>
                <a:sym typeface="Oswald"/>
              </a:rPr>
              <a:t> Der Käfigturm ist das ehemalige Stadttor und befindet sich am Ende der Marktstraβe. Er ist ein Uhr –und Glockenturm aus dem 13. Jahrhundert. </a:t>
            </a:r>
            <a:endParaRPr sz="2100">
              <a:highlight>
                <a:srgbClr val="E6B8AF"/>
              </a:highlight>
              <a:latin typeface="Oswald"/>
              <a:ea typeface="Oswald"/>
              <a:cs typeface="Oswald"/>
              <a:sym typeface="Oswald"/>
            </a:endParaRPr>
          </a:p>
        </p:txBody>
      </p:sp>
      <p:sp>
        <p:nvSpPr>
          <p:cNvPr id="278" name="Google Shape;278;p33"/>
          <p:cNvSpPr txBox="1"/>
          <p:nvPr/>
        </p:nvSpPr>
        <p:spPr>
          <a:xfrm>
            <a:off x="254000" y="1952900"/>
            <a:ext cx="4572000" cy="1092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700">
              <a:highlight>
                <a:srgbClr val="E6B8AF"/>
              </a:highlight>
              <a:latin typeface="Oswald"/>
              <a:ea typeface="Oswald"/>
              <a:cs typeface="Oswald"/>
              <a:sym typeface="Oswald"/>
            </a:endParaRPr>
          </a:p>
          <a:p>
            <a:pPr marL="0" lvl="0" indent="0" algn="l" rtl="0">
              <a:spcBef>
                <a:spcPts val="0"/>
              </a:spcBef>
              <a:spcAft>
                <a:spcPts val="0"/>
              </a:spcAft>
              <a:buNone/>
            </a:pPr>
            <a:r>
              <a:rPr lang="pl">
                <a:solidFill>
                  <a:srgbClr val="222222"/>
                </a:solidFill>
                <a:highlight>
                  <a:srgbClr val="E6B8AF"/>
                </a:highlight>
                <a:latin typeface="Oswald"/>
                <a:ea typeface="Oswald"/>
                <a:cs typeface="Oswald"/>
                <a:sym typeface="Oswald"/>
              </a:rPr>
              <a:t>WIEŻA  WIĘZIENNA</a:t>
            </a:r>
            <a:endParaRPr>
              <a:solidFill>
                <a:srgbClr val="222222"/>
              </a:solidFill>
              <a:highlight>
                <a:srgbClr val="E6B8AF"/>
              </a:highlight>
              <a:latin typeface="Oswald"/>
              <a:ea typeface="Oswald"/>
              <a:cs typeface="Oswald"/>
              <a:sym typeface="Oswald"/>
            </a:endParaRPr>
          </a:p>
          <a:p>
            <a:pPr marL="0" lvl="0" indent="0" algn="l" rtl="0">
              <a:spcBef>
                <a:spcPts val="0"/>
              </a:spcBef>
              <a:spcAft>
                <a:spcPts val="0"/>
              </a:spcAft>
              <a:buNone/>
            </a:pPr>
            <a:r>
              <a:rPr lang="pl">
                <a:solidFill>
                  <a:srgbClr val="222222"/>
                </a:solidFill>
                <a:highlight>
                  <a:srgbClr val="E6B8AF"/>
                </a:highlight>
                <a:latin typeface="Oswald"/>
                <a:ea typeface="Oswald"/>
                <a:cs typeface="Oswald"/>
                <a:sym typeface="Oswald"/>
              </a:rPr>
              <a:t>Käfigturm jest dawną bramą miejską i znajduje się na końcu ulicy Marktstrasse. Jest to zegar i dzwonnica z XIII wieku.</a:t>
            </a:r>
            <a:endParaRPr>
              <a:solidFill>
                <a:srgbClr val="222222"/>
              </a:solidFill>
              <a:highlight>
                <a:srgbClr val="E6B8AF"/>
              </a:highlight>
              <a:latin typeface="Oswald"/>
              <a:ea typeface="Oswald"/>
              <a:cs typeface="Oswald"/>
              <a:sym typeface="Oswald"/>
            </a:endParaRPr>
          </a:p>
        </p:txBody>
      </p:sp>
      <p:pic>
        <p:nvPicPr>
          <p:cNvPr id="279" name="Google Shape;279;p3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581350" y="256199"/>
            <a:ext cx="3473349" cy="4631101"/>
          </a:xfrm>
          <a:prstGeom prst="rect">
            <a:avLst/>
          </a:prstGeom>
          <a:noFill/>
          <a:ln>
            <a:noFill/>
          </a:ln>
        </p:spPr>
      </p:pic>
      <p:pic>
        <p:nvPicPr>
          <p:cNvPr id="280" name="Google Shape;280;p33"/>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926350" y="3152150"/>
            <a:ext cx="2601425" cy="1735152"/>
          </a:xfrm>
          <a:prstGeom prst="rect">
            <a:avLst/>
          </a:prstGeom>
          <a:noFill/>
          <a:ln>
            <a:noFill/>
          </a:ln>
        </p:spPr>
      </p:pic>
      <p:pic>
        <p:nvPicPr>
          <p:cNvPr id="281" name="Google Shape;281;p3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46847" y="3129626"/>
            <a:ext cx="2672352" cy="17801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79"/>
                                        </p:tgtEl>
                                        <p:attrNameLst>
                                          <p:attrName>style.visibility</p:attrName>
                                        </p:attrNameLst>
                                      </p:cBhvr>
                                      <p:to>
                                        <p:strVal val="visible"/>
                                      </p:to>
                                    </p:set>
                                    <p:anim calcmode="lin" valueType="num">
                                      <p:cBhvr additive="base">
                                        <p:cTn id="7" dur="1000"/>
                                        <p:tgtEl>
                                          <p:spTgt spid="27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80"/>
                                        </p:tgtEl>
                                        <p:attrNameLst>
                                          <p:attrName>style.visibility</p:attrName>
                                        </p:attrNameLst>
                                      </p:cBhvr>
                                      <p:to>
                                        <p:strVal val="visible"/>
                                      </p:to>
                                    </p:set>
                                    <p:anim calcmode="lin" valueType="num">
                                      <p:cBhvr additive="base">
                                        <p:cTn id="10" dur="1000"/>
                                        <p:tgtEl>
                                          <p:spTgt spid="280"/>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81"/>
                                        </p:tgtEl>
                                        <p:attrNameLst>
                                          <p:attrName>style.visibility</p:attrName>
                                        </p:attrNameLst>
                                      </p:cBhvr>
                                      <p:to>
                                        <p:strVal val="visible"/>
                                      </p:to>
                                    </p:set>
                                    <p:anim calcmode="lin" valueType="num">
                                      <p:cBhvr additive="base">
                                        <p:cTn id="13" dur="1000"/>
                                        <p:tgtEl>
                                          <p:spTgt spid="28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285"/>
        <p:cNvGrpSpPr/>
        <p:nvPr/>
      </p:nvGrpSpPr>
      <p:grpSpPr>
        <a:xfrm>
          <a:off x="0" y="0"/>
          <a:ext cx="0" cy="0"/>
          <a:chOff x="0" y="0"/>
          <a:chExt cx="0" cy="0"/>
        </a:xfrm>
      </p:grpSpPr>
      <p:sp>
        <p:nvSpPr>
          <p:cNvPr id="286" name="Google Shape;286;p34"/>
          <p:cNvSpPr txBox="1">
            <a:spLocks noGrp="1"/>
          </p:cNvSpPr>
          <p:nvPr>
            <p:ph type="title"/>
          </p:nvPr>
        </p:nvSpPr>
        <p:spPr>
          <a:xfrm>
            <a:off x="364650" y="4258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Clr>
                <a:schemeClr val="dk2"/>
              </a:buClr>
              <a:buSzPts val="1100"/>
              <a:buFont typeface="Arial"/>
              <a:buNone/>
            </a:pPr>
            <a:r>
              <a:rPr lang="pl" sz="2200">
                <a:solidFill>
                  <a:srgbClr val="222222"/>
                </a:solidFill>
                <a:highlight>
                  <a:srgbClr val="A4C2F4"/>
                </a:highlight>
              </a:rPr>
              <a:t>CHRISTLICHE KIRCHE ST.PETER UND PAUL</a:t>
            </a:r>
            <a:endParaRPr sz="3800">
              <a:highlight>
                <a:srgbClr val="A4C2F4"/>
              </a:highlight>
            </a:endParaRPr>
          </a:p>
        </p:txBody>
      </p:sp>
      <p:sp>
        <p:nvSpPr>
          <p:cNvPr id="287" name="Google Shape;287;p34"/>
          <p:cNvSpPr txBox="1">
            <a:spLocks noGrp="1"/>
          </p:cNvSpPr>
          <p:nvPr>
            <p:ph type="body" idx="1"/>
          </p:nvPr>
        </p:nvSpPr>
        <p:spPr>
          <a:xfrm>
            <a:off x="113975" y="1266225"/>
            <a:ext cx="3738900" cy="13377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SzPts val="852"/>
              <a:buNone/>
            </a:pPr>
            <a:r>
              <a:rPr lang="pl" sz="1850">
                <a:solidFill>
                  <a:srgbClr val="222222"/>
                </a:solidFill>
                <a:highlight>
                  <a:srgbClr val="E6B8AF"/>
                </a:highlight>
                <a:latin typeface="Oswald"/>
                <a:ea typeface="Oswald"/>
                <a:cs typeface="Oswald"/>
                <a:sym typeface="Oswald"/>
              </a:rPr>
              <a:t>Die Kirche St.Peter und Paul ist eine neugotische Kirche aus dem 19.Jahrhundert. Sie befindet sich neben dem Rathaus. </a:t>
            </a:r>
            <a:endParaRPr sz="2250">
              <a:highlight>
                <a:srgbClr val="E6B8AF"/>
              </a:highlight>
              <a:latin typeface="Oswald"/>
              <a:ea typeface="Oswald"/>
              <a:cs typeface="Oswald"/>
              <a:sym typeface="Oswald"/>
            </a:endParaRPr>
          </a:p>
        </p:txBody>
      </p:sp>
      <p:sp>
        <p:nvSpPr>
          <p:cNvPr id="288" name="Google Shape;288;p34"/>
          <p:cNvSpPr txBox="1"/>
          <p:nvPr/>
        </p:nvSpPr>
        <p:spPr>
          <a:xfrm>
            <a:off x="113975" y="2442875"/>
            <a:ext cx="47082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dirty="0">
                <a:solidFill>
                  <a:srgbClr val="222222"/>
                </a:solidFill>
                <a:highlight>
                  <a:srgbClr val="E6B8AF"/>
                </a:highlight>
                <a:latin typeface="Oswald"/>
                <a:ea typeface="Oswald"/>
                <a:cs typeface="Oswald"/>
                <a:sym typeface="Oswald"/>
              </a:rPr>
              <a:t>CHRZEŚCIJAŃSKO-KATOLICKI KOŚCIÓŁ ŚW. PIOTRA </a:t>
            </a:r>
            <a:r>
              <a:rPr lang="pl" sz="1500" dirty="0" smtClean="0">
                <a:solidFill>
                  <a:srgbClr val="222222"/>
                </a:solidFill>
                <a:highlight>
                  <a:srgbClr val="E6B8AF"/>
                </a:highlight>
                <a:latin typeface="Oswald"/>
                <a:ea typeface="Oswald"/>
                <a:cs typeface="Oswald"/>
                <a:sym typeface="Oswald"/>
              </a:rPr>
              <a:t>I PAWŁA</a:t>
            </a:r>
            <a:endParaRPr sz="1500" dirty="0">
              <a:solidFill>
                <a:srgbClr val="222222"/>
              </a:solidFill>
              <a:highlight>
                <a:srgbClr val="E6B8AF"/>
              </a:highlight>
              <a:latin typeface="Oswald"/>
              <a:ea typeface="Oswald"/>
              <a:cs typeface="Oswald"/>
              <a:sym typeface="Oswald"/>
            </a:endParaRPr>
          </a:p>
          <a:p>
            <a:pPr marL="0" lvl="0" indent="0" algn="l" rtl="0">
              <a:spcBef>
                <a:spcPts val="0"/>
              </a:spcBef>
              <a:spcAft>
                <a:spcPts val="0"/>
              </a:spcAft>
              <a:buNone/>
            </a:pPr>
            <a:r>
              <a:rPr lang="pl" sz="1500" dirty="0">
                <a:solidFill>
                  <a:srgbClr val="222222"/>
                </a:solidFill>
                <a:highlight>
                  <a:srgbClr val="E6B8AF"/>
                </a:highlight>
                <a:latin typeface="Oswald"/>
                <a:ea typeface="Oswald"/>
                <a:cs typeface="Oswald"/>
                <a:sym typeface="Oswald"/>
              </a:rPr>
              <a:t>Kościół św. Piotra i Pawła to neogotycki kościół z XIX wieku. Znajduje się on tuż obok ratusza.</a:t>
            </a:r>
            <a:endParaRPr sz="1800" dirty="0">
              <a:highlight>
                <a:srgbClr val="E6B8AF"/>
              </a:highlight>
              <a:latin typeface="Oswald"/>
              <a:ea typeface="Oswald"/>
              <a:cs typeface="Oswald"/>
              <a:sym typeface="Oswald"/>
            </a:endParaRPr>
          </a:p>
        </p:txBody>
      </p:sp>
      <p:pic>
        <p:nvPicPr>
          <p:cNvPr id="289" name="Google Shape;289;p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886894" y="2904075"/>
            <a:ext cx="2998356" cy="2117975"/>
          </a:xfrm>
          <a:prstGeom prst="rect">
            <a:avLst/>
          </a:prstGeom>
          <a:noFill/>
          <a:ln>
            <a:noFill/>
          </a:ln>
        </p:spPr>
      </p:pic>
      <p:pic>
        <p:nvPicPr>
          <p:cNvPr id="290" name="Google Shape;290;p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488050" y="51475"/>
            <a:ext cx="3655951" cy="2741973"/>
          </a:xfrm>
          <a:prstGeom prst="rect">
            <a:avLst/>
          </a:prstGeom>
          <a:noFill/>
          <a:ln>
            <a:noFill/>
          </a:ln>
        </p:spPr>
      </p:pic>
      <p:pic>
        <p:nvPicPr>
          <p:cNvPr id="291" name="Google Shape;291;p3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706750" y="3172475"/>
            <a:ext cx="2781300" cy="1849575"/>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290"/>
                                        </p:tgtEl>
                                        <p:attrNameLst>
                                          <p:attrName>r</p:attrName>
                                        </p:attrNameLst>
                                      </p:cBhvr>
                                    </p:animRot>
                                  </p:childTnLst>
                                </p:cTn>
                              </p:par>
                              <p:par>
                                <p:cTn id="7" presetID="8" presetClass="emph" presetSubtype="0" fill="hold" nodeType="withEffect">
                                  <p:stCondLst>
                                    <p:cond delay="0"/>
                                  </p:stCondLst>
                                  <p:childTnLst>
                                    <p:animRot by="-21600000">
                                      <p:cBhvr>
                                        <p:cTn id="8" dur="1000" fill="hold"/>
                                        <p:tgtEl>
                                          <p:spTgt spid="289"/>
                                        </p:tgtEl>
                                        <p:attrNameLst>
                                          <p:attrName>r</p:attrName>
                                        </p:attrNameLst>
                                      </p:cBhvr>
                                    </p:animRot>
                                  </p:childTnLst>
                                </p:cTn>
                              </p:par>
                              <p:par>
                                <p:cTn id="9" presetID="8" presetClass="emph" presetSubtype="0" fill="hold" nodeType="withEffect">
                                  <p:stCondLst>
                                    <p:cond delay="0"/>
                                  </p:stCondLst>
                                  <p:childTnLst>
                                    <p:animRot by="-21600000">
                                      <p:cBhvr>
                                        <p:cTn id="10" dur="1000" fill="hold"/>
                                        <p:tgtEl>
                                          <p:spTgt spid="29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6B8AF"/>
        </a:solidFill>
        <a:effectLst/>
      </p:bgPr>
    </p:bg>
    <p:spTree>
      <p:nvGrpSpPr>
        <p:cNvPr id="1" name="Shape 295"/>
        <p:cNvGrpSpPr/>
        <p:nvPr/>
      </p:nvGrpSpPr>
      <p:grpSpPr>
        <a:xfrm>
          <a:off x="0" y="0"/>
          <a:ext cx="0" cy="0"/>
          <a:chOff x="0" y="0"/>
          <a:chExt cx="0" cy="0"/>
        </a:xfrm>
      </p:grpSpPr>
      <p:sp>
        <p:nvSpPr>
          <p:cNvPr id="296" name="Google Shape;296;p35"/>
          <p:cNvSpPr txBox="1">
            <a:spLocks noGrp="1"/>
          </p:cNvSpPr>
          <p:nvPr>
            <p:ph type="title"/>
          </p:nvPr>
        </p:nvSpPr>
        <p:spPr>
          <a:xfrm>
            <a:off x="211650" y="572050"/>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Clr>
                <a:schemeClr val="dk2"/>
              </a:buClr>
              <a:buSzPct val="42489"/>
              <a:buFont typeface="Arial"/>
              <a:buNone/>
            </a:pPr>
            <a:r>
              <a:rPr lang="pl" sz="2588">
                <a:solidFill>
                  <a:srgbClr val="222222"/>
                </a:solidFill>
                <a:highlight>
                  <a:srgbClr val="A4C2F4"/>
                </a:highlight>
              </a:rPr>
              <a:t>NYDEGGKIRCHE</a:t>
            </a:r>
            <a:endParaRPr sz="3888">
              <a:highlight>
                <a:srgbClr val="A4C2F4"/>
              </a:highlight>
            </a:endParaRPr>
          </a:p>
        </p:txBody>
      </p:sp>
      <p:sp>
        <p:nvSpPr>
          <p:cNvPr id="297" name="Google Shape;297;p35"/>
          <p:cNvSpPr txBox="1">
            <a:spLocks noGrp="1"/>
          </p:cNvSpPr>
          <p:nvPr>
            <p:ph type="body" idx="1"/>
          </p:nvPr>
        </p:nvSpPr>
        <p:spPr>
          <a:xfrm>
            <a:off x="104475" y="572050"/>
            <a:ext cx="4621200" cy="166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605"/>
              <a:buFont typeface="Arial"/>
              <a:buNone/>
            </a:pPr>
            <a:endParaRPr sz="1468">
              <a:solidFill>
                <a:srgbClr val="000000"/>
              </a:solidFill>
              <a:highlight>
                <a:srgbClr val="E6B8AF"/>
              </a:highlight>
              <a:latin typeface="Oswald"/>
              <a:ea typeface="Oswald"/>
              <a:cs typeface="Oswald"/>
              <a:sym typeface="Oswald"/>
            </a:endParaRPr>
          </a:p>
          <a:p>
            <a:pPr marL="0" marR="38100" lvl="0" indent="0" algn="l" rtl="0">
              <a:lnSpc>
                <a:spcPct val="128571"/>
              </a:lnSpc>
              <a:spcBef>
                <a:spcPts val="1200"/>
              </a:spcBef>
              <a:spcAft>
                <a:spcPts val="0"/>
              </a:spcAft>
              <a:buClr>
                <a:schemeClr val="dk2"/>
              </a:buClr>
              <a:buSzPts val="605"/>
              <a:buFont typeface="Arial"/>
              <a:buNone/>
            </a:pPr>
            <a:r>
              <a:rPr lang="pl" sz="1688">
                <a:solidFill>
                  <a:srgbClr val="000000"/>
                </a:solidFill>
                <a:highlight>
                  <a:srgbClr val="E6B8AF"/>
                </a:highlight>
                <a:latin typeface="Oswald"/>
                <a:ea typeface="Oswald"/>
                <a:cs typeface="Oswald"/>
                <a:sym typeface="Oswald"/>
              </a:rPr>
              <a:t>Die Nydegg-Kirche stammt aus dem 14. Jahrhundert und ist eine der ältesten Kirchen in Bern. Es liegt direkt neben der Nydeggbrücke, die Besucher zum Bärenpark führt.</a:t>
            </a:r>
            <a:endParaRPr sz="1688">
              <a:solidFill>
                <a:srgbClr val="000000"/>
              </a:solidFill>
              <a:highlight>
                <a:srgbClr val="E6B8AF"/>
              </a:highlight>
              <a:latin typeface="Oswald"/>
              <a:ea typeface="Oswald"/>
              <a:cs typeface="Oswald"/>
              <a:sym typeface="Oswald"/>
            </a:endParaRPr>
          </a:p>
          <a:p>
            <a:pPr marL="0" lvl="0" indent="0" algn="l" rtl="0">
              <a:spcBef>
                <a:spcPts val="0"/>
              </a:spcBef>
              <a:spcAft>
                <a:spcPts val="1200"/>
              </a:spcAft>
              <a:buSzPts val="605"/>
              <a:buNone/>
            </a:pPr>
            <a:endParaRPr sz="1035">
              <a:solidFill>
                <a:srgbClr val="222222"/>
              </a:solidFill>
              <a:highlight>
                <a:srgbClr val="E6B8AF"/>
              </a:highlight>
              <a:latin typeface="Oswald"/>
              <a:ea typeface="Oswald"/>
              <a:cs typeface="Oswald"/>
              <a:sym typeface="Oswald"/>
            </a:endParaRPr>
          </a:p>
        </p:txBody>
      </p:sp>
      <p:sp>
        <p:nvSpPr>
          <p:cNvPr id="298" name="Google Shape;298;p35"/>
          <p:cNvSpPr txBox="1"/>
          <p:nvPr/>
        </p:nvSpPr>
        <p:spPr>
          <a:xfrm>
            <a:off x="104475" y="2290725"/>
            <a:ext cx="52854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a:latin typeface="Oswald"/>
                <a:ea typeface="Oswald"/>
                <a:cs typeface="Oswald"/>
                <a:sym typeface="Oswald"/>
              </a:rPr>
              <a:t>KOŚCIÓŁ NYDEGG</a:t>
            </a:r>
            <a:endParaRPr sz="1500">
              <a:latin typeface="Oswald"/>
              <a:ea typeface="Oswald"/>
              <a:cs typeface="Oswald"/>
              <a:sym typeface="Oswald"/>
            </a:endParaRPr>
          </a:p>
          <a:p>
            <a:pPr marL="0" lvl="0" indent="0" algn="l" rtl="0">
              <a:spcBef>
                <a:spcPts val="0"/>
              </a:spcBef>
              <a:spcAft>
                <a:spcPts val="0"/>
              </a:spcAft>
              <a:buNone/>
            </a:pPr>
            <a:r>
              <a:rPr lang="pl" sz="1500">
                <a:latin typeface="Oswald"/>
                <a:ea typeface="Oswald"/>
                <a:cs typeface="Oswald"/>
                <a:sym typeface="Oswald"/>
              </a:rPr>
              <a:t>Kościół Nydegg pochodzi z XIV wieku i jest jednym z najstarszych </a:t>
            </a:r>
            <a:r>
              <a:rPr lang="pl" sz="1500">
                <a:highlight>
                  <a:srgbClr val="E6B8AF"/>
                </a:highlight>
                <a:latin typeface="Oswald"/>
                <a:ea typeface="Oswald"/>
                <a:cs typeface="Oswald"/>
                <a:sym typeface="Oswald"/>
              </a:rPr>
              <a:t>kościołów w Bernie. Znajduje się on tuż obok Nydeggbrücke, która prowadzi odwiedzających do parku niedźwiedzi.</a:t>
            </a:r>
            <a:endParaRPr sz="1500">
              <a:highlight>
                <a:srgbClr val="E6B8AF"/>
              </a:highlight>
              <a:latin typeface="Oswald"/>
              <a:ea typeface="Oswald"/>
              <a:cs typeface="Oswald"/>
              <a:sym typeface="Oswald"/>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99" name="Google Shape;299;p3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311600" y="450050"/>
            <a:ext cx="2699249" cy="4505101"/>
          </a:xfrm>
          <a:prstGeom prst="rect">
            <a:avLst/>
          </a:prstGeom>
          <a:noFill/>
          <a:ln>
            <a:noFill/>
          </a:ln>
        </p:spPr>
      </p:pic>
      <p:pic>
        <p:nvPicPr>
          <p:cNvPr id="300" name="Google Shape;300;p3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478675" y="3143941"/>
            <a:ext cx="2699250" cy="1811197"/>
          </a:xfrm>
          <a:prstGeom prst="rect">
            <a:avLst/>
          </a:prstGeom>
          <a:noFill/>
          <a:ln>
            <a:noFill/>
          </a:ln>
        </p:spPr>
      </p:pic>
      <p:pic>
        <p:nvPicPr>
          <p:cNvPr id="301" name="Google Shape;301;p35"/>
          <p:cNvPicPr preferRelativeResize="0"/>
          <p:nvPr/>
        </p:nvPicPr>
        <p:blipFill>
          <a:blip r:embed="rId5">
            <a:alphaModFix/>
          </a:blip>
          <a:stretch>
            <a:fillRect/>
          </a:stretch>
        </p:blipFill>
        <p:spPr>
          <a:xfrm>
            <a:off x="363138" y="3303963"/>
            <a:ext cx="2619375" cy="1743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99"/>
                                        </p:tgtEl>
                                        <p:attrNameLst>
                                          <p:attrName>style.visibility</p:attrName>
                                        </p:attrNameLst>
                                      </p:cBhvr>
                                      <p:to>
                                        <p:strVal val="visible"/>
                                      </p:to>
                                    </p:set>
                                    <p:anim calcmode="lin" valueType="num">
                                      <p:cBhvr additive="base">
                                        <p:cTn id="7" dur="1000"/>
                                        <p:tgtEl>
                                          <p:spTgt spid="29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00"/>
                                        </p:tgtEl>
                                        <p:attrNameLst>
                                          <p:attrName>style.visibility</p:attrName>
                                        </p:attrNameLst>
                                      </p:cBhvr>
                                      <p:to>
                                        <p:strVal val="visible"/>
                                      </p:to>
                                    </p:set>
                                    <p:anim calcmode="lin" valueType="num">
                                      <p:cBhvr additive="base">
                                        <p:cTn id="10" dur="1000"/>
                                        <p:tgtEl>
                                          <p:spTgt spid="30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1"/>
                                        </p:tgtEl>
                                        <p:attrNameLst>
                                          <p:attrName>style.visibility</p:attrName>
                                        </p:attrNameLst>
                                      </p:cBhvr>
                                      <p:to>
                                        <p:strVal val="visible"/>
                                      </p:to>
                                    </p:set>
                                    <p:anim calcmode="lin" valueType="num">
                                      <p:cBhvr additive="base">
                                        <p:cTn id="13" dur="1000"/>
                                        <p:tgtEl>
                                          <p:spTgt spid="3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305"/>
        <p:cNvGrpSpPr/>
        <p:nvPr/>
      </p:nvGrpSpPr>
      <p:grpSpPr>
        <a:xfrm>
          <a:off x="0" y="0"/>
          <a:ext cx="0" cy="0"/>
          <a:chOff x="0" y="0"/>
          <a:chExt cx="0" cy="0"/>
        </a:xfrm>
      </p:grpSpPr>
      <p:sp>
        <p:nvSpPr>
          <p:cNvPr id="306" name="Google Shape;306;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pl" sz="100">
                <a:highlight>
                  <a:srgbClr val="FFFFFF"/>
                </a:highlight>
              </a:rPr>
              <a:t>.</a:t>
            </a:r>
            <a:endParaRPr sz="100">
              <a:highlight>
                <a:srgbClr val="FFFFFF"/>
              </a:highlight>
            </a:endParaRPr>
          </a:p>
        </p:txBody>
      </p:sp>
      <p:sp>
        <p:nvSpPr>
          <p:cNvPr id="307" name="Google Shape;307;p36"/>
          <p:cNvSpPr txBox="1">
            <a:spLocks noGrp="1"/>
          </p:cNvSpPr>
          <p:nvPr>
            <p:ph type="body" idx="1"/>
          </p:nvPr>
        </p:nvSpPr>
        <p:spPr>
          <a:xfrm>
            <a:off x="311700" y="904350"/>
            <a:ext cx="8520600" cy="3334800"/>
          </a:xfrm>
          <a:prstGeom prst="rect">
            <a:avLst/>
          </a:prstGeom>
          <a:solidFill>
            <a:srgbClr val="CFE2F3"/>
          </a:solidFill>
        </p:spPr>
        <p:txBody>
          <a:bodyPr spcFirstLastPara="1" wrap="square" lIns="91425" tIns="91425" rIns="91425" bIns="91425" anchor="t" anchorCtr="0">
            <a:normAutofit/>
          </a:bodyPr>
          <a:lstStyle/>
          <a:p>
            <a:pPr marL="0" lvl="0" indent="0" algn="l" rtl="0">
              <a:spcBef>
                <a:spcPts val="0"/>
              </a:spcBef>
              <a:spcAft>
                <a:spcPts val="0"/>
              </a:spcAft>
              <a:buNone/>
            </a:pPr>
            <a:r>
              <a:rPr lang="pl" sz="4200">
                <a:latin typeface="Oswald"/>
                <a:ea typeface="Oswald"/>
                <a:cs typeface="Oswald"/>
                <a:sym typeface="Oswald"/>
              </a:rPr>
              <a:t>Danke F</a:t>
            </a:r>
            <a:r>
              <a:rPr lang="pl" sz="4300">
                <a:solidFill>
                  <a:srgbClr val="202124"/>
                </a:solidFill>
                <a:highlight>
                  <a:srgbClr val="CFE2F3"/>
                </a:highlight>
                <a:latin typeface="Oswald"/>
                <a:ea typeface="Oswald"/>
                <a:cs typeface="Oswald"/>
                <a:sym typeface="Oswald"/>
              </a:rPr>
              <a:t>ü</a:t>
            </a:r>
            <a:r>
              <a:rPr lang="pl" sz="4200">
                <a:solidFill>
                  <a:srgbClr val="202124"/>
                </a:solidFill>
                <a:highlight>
                  <a:srgbClr val="CFE2F3"/>
                </a:highlight>
                <a:latin typeface="Oswald"/>
                <a:ea typeface="Oswald"/>
                <a:cs typeface="Oswald"/>
                <a:sym typeface="Oswald"/>
              </a:rPr>
              <a:t>r</a:t>
            </a:r>
            <a:r>
              <a:rPr lang="pl" sz="3400">
                <a:solidFill>
                  <a:srgbClr val="202124"/>
                </a:solidFill>
                <a:highlight>
                  <a:srgbClr val="CFE2F3"/>
                </a:highlight>
                <a:latin typeface="Oswald"/>
                <a:ea typeface="Oswald"/>
                <a:cs typeface="Oswald"/>
                <a:sym typeface="Oswald"/>
              </a:rPr>
              <a:t>  </a:t>
            </a:r>
            <a:r>
              <a:rPr lang="pl" sz="4200">
                <a:solidFill>
                  <a:srgbClr val="202124"/>
                </a:solidFill>
                <a:highlight>
                  <a:srgbClr val="CFE2F3"/>
                </a:highlight>
                <a:latin typeface="Oswald"/>
                <a:ea typeface="Oswald"/>
                <a:cs typeface="Oswald"/>
                <a:sym typeface="Oswald"/>
              </a:rPr>
              <a:t>die Auf</a:t>
            </a:r>
            <a:r>
              <a:rPr lang="pl" sz="4100">
                <a:solidFill>
                  <a:srgbClr val="202124"/>
                </a:solidFill>
                <a:highlight>
                  <a:srgbClr val="CFE2F3"/>
                </a:highlight>
                <a:latin typeface="Oswald"/>
                <a:ea typeface="Oswald"/>
                <a:cs typeface="Oswald"/>
                <a:sym typeface="Oswald"/>
              </a:rPr>
              <a:t>merksamkeit</a:t>
            </a:r>
            <a:endParaRPr sz="4100">
              <a:solidFill>
                <a:srgbClr val="202124"/>
              </a:solidFill>
              <a:highlight>
                <a:srgbClr val="CFE2F3"/>
              </a:highlight>
              <a:latin typeface="Oswald"/>
              <a:ea typeface="Oswald"/>
              <a:cs typeface="Oswald"/>
              <a:sym typeface="Oswald"/>
            </a:endParaRPr>
          </a:p>
          <a:p>
            <a:pPr marL="0" lvl="0" indent="0" algn="l" rtl="0">
              <a:spcBef>
                <a:spcPts val="1200"/>
              </a:spcBef>
              <a:spcAft>
                <a:spcPts val="1200"/>
              </a:spcAft>
              <a:buNone/>
            </a:pPr>
            <a:r>
              <a:rPr lang="pl" sz="1900">
                <a:solidFill>
                  <a:srgbClr val="202124"/>
                </a:solidFill>
                <a:highlight>
                  <a:srgbClr val="CFE2F3"/>
                </a:highlight>
                <a:latin typeface="Oswald"/>
                <a:ea typeface="Oswald"/>
                <a:cs typeface="Oswald"/>
                <a:sym typeface="Oswald"/>
              </a:rPr>
              <a:t>Dziękuję za uwagę </a:t>
            </a:r>
            <a:endParaRPr sz="1900">
              <a:solidFill>
                <a:srgbClr val="202124"/>
              </a:solidFill>
              <a:highlight>
                <a:srgbClr val="CFE2F3"/>
              </a:highlight>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highlight>
                  <a:srgbClr val="DD7E6B"/>
                </a:highlight>
              </a:rPr>
              <a:t>Vaduz</a:t>
            </a:r>
            <a:endParaRPr>
              <a:highlight>
                <a:srgbClr val="DD7E6B"/>
              </a:highlight>
            </a:endParaRPr>
          </a:p>
        </p:txBody>
      </p:sp>
      <p:sp>
        <p:nvSpPr>
          <p:cNvPr id="79" name="Google Shape;79;p15"/>
          <p:cNvSpPr txBox="1">
            <a:spLocks noGrp="1"/>
          </p:cNvSpPr>
          <p:nvPr>
            <p:ph type="body" idx="1"/>
          </p:nvPr>
        </p:nvSpPr>
        <p:spPr>
          <a:xfrm>
            <a:off x="96425" y="1017725"/>
            <a:ext cx="5170800" cy="26451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2"/>
              </a:buClr>
              <a:buSzPts val="688"/>
              <a:buFont typeface="Arial"/>
              <a:buNone/>
            </a:pPr>
            <a:r>
              <a:rPr lang="pl" sz="1325" dirty="0">
                <a:latin typeface="Oswald"/>
                <a:ea typeface="Oswald"/>
                <a:cs typeface="Oswald"/>
                <a:sym typeface="Oswald"/>
              </a:rPr>
              <a:t>VADUZ ist eine kleine und malerische Stadt. Die Stadt zählt 5000 Einwohner und liegt direkt an der Grenze </a:t>
            </a:r>
            <a:r>
              <a:rPr lang="pl" sz="1325" dirty="0" smtClean="0">
                <a:latin typeface="Oswald"/>
                <a:ea typeface="Oswald"/>
                <a:cs typeface="Oswald"/>
                <a:sym typeface="Oswald"/>
              </a:rPr>
              <a:t>zur Schweiz</a:t>
            </a:r>
            <a:r>
              <a:rPr lang="pl" sz="1325" dirty="0">
                <a:latin typeface="Oswald"/>
                <a:ea typeface="Oswald"/>
                <a:cs typeface="Oswald"/>
                <a:sym typeface="Oswald"/>
              </a:rPr>
              <a:t>, am rechten Rheinufer.</a:t>
            </a:r>
            <a:endParaRPr sz="1325" dirty="0">
              <a:latin typeface="Oswald"/>
              <a:ea typeface="Oswald"/>
              <a:cs typeface="Oswald"/>
              <a:sym typeface="Oswald"/>
            </a:endParaRPr>
          </a:p>
        </p:txBody>
      </p:sp>
      <p:sp>
        <p:nvSpPr>
          <p:cNvPr id="80" name="Google Shape;80;p15"/>
          <p:cNvSpPr txBox="1"/>
          <p:nvPr/>
        </p:nvSpPr>
        <p:spPr>
          <a:xfrm>
            <a:off x="139300" y="1884575"/>
            <a:ext cx="4572000"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000" dirty="0">
                <a:latin typeface="Oswald"/>
                <a:ea typeface="Oswald"/>
                <a:cs typeface="Oswald"/>
                <a:sym typeface="Oswald"/>
              </a:rPr>
              <a:t>VADUZ</a:t>
            </a:r>
            <a:r>
              <a:rPr lang="pl" sz="1100" dirty="0">
                <a:latin typeface="Oswald"/>
                <a:ea typeface="Oswald"/>
                <a:cs typeface="Oswald"/>
                <a:sym typeface="Oswald"/>
              </a:rPr>
              <a:t> jest małym i malowniczym miastem. Liczy 5000 mieszkańców i leży bezpośrednio przy granicy ze Szwajcarią, </a:t>
            </a:r>
            <a:r>
              <a:rPr lang="pl" sz="1100" dirty="0" smtClean="0">
                <a:latin typeface="Oswald"/>
                <a:ea typeface="Oswald"/>
                <a:cs typeface="Oswald"/>
                <a:sym typeface="Oswald"/>
              </a:rPr>
              <a:t>na prawym </a:t>
            </a:r>
            <a:r>
              <a:rPr lang="pl" sz="1100" dirty="0">
                <a:latin typeface="Oswald"/>
                <a:ea typeface="Oswald"/>
                <a:cs typeface="Oswald"/>
                <a:sym typeface="Oswald"/>
              </a:rPr>
              <a:t>brzegu  Renu . </a:t>
            </a:r>
            <a:endParaRPr sz="1200" dirty="0">
              <a:latin typeface="Oswald"/>
              <a:ea typeface="Oswald"/>
              <a:cs typeface="Oswald"/>
              <a:sym typeface="Oswald"/>
            </a:endParaRPr>
          </a:p>
        </p:txBody>
      </p:sp>
      <p:pic>
        <p:nvPicPr>
          <p:cNvPr id="81" name="Google Shape;81;p1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160075" y="160725"/>
            <a:ext cx="3808899" cy="2142500"/>
          </a:xfrm>
          <a:prstGeom prst="rect">
            <a:avLst/>
          </a:prstGeom>
          <a:noFill/>
          <a:ln>
            <a:noFill/>
          </a:ln>
        </p:spPr>
      </p:pic>
      <p:pic>
        <p:nvPicPr>
          <p:cNvPr id="82" name="Google Shape;82;p1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311750" y="2377275"/>
            <a:ext cx="4764377" cy="2722949"/>
          </a:xfrm>
          <a:prstGeom prst="rect">
            <a:avLst/>
          </a:prstGeom>
          <a:noFill/>
          <a:ln>
            <a:noFill/>
          </a:ln>
        </p:spPr>
      </p:pic>
      <p:pic>
        <p:nvPicPr>
          <p:cNvPr id="83" name="Google Shape;83;p1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64327" y="2571752"/>
            <a:ext cx="3637692" cy="25284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2700"/>
                                        <p:tgtEl>
                                          <p:spTgt spid="81"/>
                                        </p:tgtEl>
                                        <p:attrNameLst>
                                          <p:attrName>ppt_w</p:attrName>
                                        </p:attrNameLst>
                                      </p:cBhvr>
                                      <p:tavLst>
                                        <p:tav tm="0">
                                          <p:val>
                                            <p:strVal val="0"/>
                                          </p:val>
                                        </p:tav>
                                        <p:tav tm="100000">
                                          <p:val>
                                            <p:strVal val="#ppt_w"/>
                                          </p:val>
                                        </p:tav>
                                      </p:tavLst>
                                    </p:anim>
                                    <p:anim calcmode="lin" valueType="num">
                                      <p:cBhvr additive="base">
                                        <p:cTn id="8" dur="2700"/>
                                        <p:tgtEl>
                                          <p:spTgt spid="81"/>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2700"/>
                                        <p:tgtEl>
                                          <p:spTgt spid="82"/>
                                        </p:tgtEl>
                                        <p:attrNameLst>
                                          <p:attrName>ppt_w</p:attrName>
                                        </p:attrNameLst>
                                      </p:cBhvr>
                                      <p:tavLst>
                                        <p:tav tm="0">
                                          <p:val>
                                            <p:strVal val="0"/>
                                          </p:val>
                                        </p:tav>
                                        <p:tav tm="100000">
                                          <p:val>
                                            <p:strVal val="#ppt_w"/>
                                          </p:val>
                                        </p:tav>
                                      </p:tavLst>
                                    </p:anim>
                                    <p:anim calcmode="lin" valueType="num">
                                      <p:cBhvr additive="base">
                                        <p:cTn id="12" dur="2700"/>
                                        <p:tgtEl>
                                          <p:spTgt spid="8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3"/>
                                        </p:tgtEl>
                                        <p:attrNameLst>
                                          <p:attrName>style.visibility</p:attrName>
                                        </p:attrNameLst>
                                      </p:cBhvr>
                                      <p:to>
                                        <p:strVal val="visible"/>
                                      </p:to>
                                    </p:set>
                                    <p:anim calcmode="lin" valueType="num">
                                      <p:cBhvr additive="base">
                                        <p:cTn id="15" dur="1000"/>
                                        <p:tgtEl>
                                          <p:spTgt spid="83"/>
                                        </p:tgtEl>
                                        <p:attrNameLst>
                                          <p:attrName>ppt_w</p:attrName>
                                        </p:attrNameLst>
                                      </p:cBhvr>
                                      <p:tavLst>
                                        <p:tav tm="0">
                                          <p:val>
                                            <p:strVal val="0"/>
                                          </p:val>
                                        </p:tav>
                                        <p:tav tm="100000">
                                          <p:val>
                                            <p:strVal val="#ppt_w"/>
                                          </p:val>
                                        </p:tav>
                                      </p:tavLst>
                                    </p:anim>
                                    <p:anim calcmode="lin" valueType="num">
                                      <p:cBhvr additive="base">
                                        <p:cTn id="16" dur="1000"/>
                                        <p:tgtEl>
                                          <p:spTgt spid="8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highlight>
                  <a:srgbClr val="E6B8AF"/>
                </a:highlight>
              </a:rPr>
              <a:t>Engländerbau</a:t>
            </a:r>
            <a:endParaRPr>
              <a:highlight>
                <a:srgbClr val="E6B8AF"/>
              </a:highlight>
            </a:endParaRPr>
          </a:p>
        </p:txBody>
      </p:sp>
      <p:sp>
        <p:nvSpPr>
          <p:cNvPr id="89" name="Google Shape;89;p16"/>
          <p:cNvSpPr txBox="1">
            <a:spLocks noGrp="1"/>
          </p:cNvSpPr>
          <p:nvPr>
            <p:ph type="body" idx="1"/>
          </p:nvPr>
        </p:nvSpPr>
        <p:spPr>
          <a:xfrm>
            <a:off x="75950" y="934025"/>
            <a:ext cx="4132800" cy="31164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0"/>
              </a:spcAft>
              <a:buClr>
                <a:schemeClr val="dk2"/>
              </a:buClr>
              <a:buSzPts val="1018"/>
              <a:buFont typeface="Arial"/>
              <a:buNone/>
            </a:pPr>
            <a:endParaRPr sz="1565">
              <a:latin typeface="Oswald"/>
              <a:ea typeface="Oswald"/>
              <a:cs typeface="Oswald"/>
              <a:sym typeface="Oswald"/>
            </a:endParaRPr>
          </a:p>
          <a:p>
            <a:pPr marL="0" lvl="0" indent="0" algn="l" rtl="0">
              <a:lnSpc>
                <a:spcPct val="95000"/>
              </a:lnSpc>
              <a:spcBef>
                <a:spcPts val="1200"/>
              </a:spcBef>
              <a:spcAft>
                <a:spcPts val="1200"/>
              </a:spcAft>
              <a:buClr>
                <a:schemeClr val="dk2"/>
              </a:buClr>
              <a:buSzPts val="1018"/>
              <a:buFont typeface="Arial"/>
              <a:buNone/>
            </a:pPr>
            <a:r>
              <a:rPr lang="pl" sz="1565">
                <a:latin typeface="Oswald"/>
                <a:ea typeface="Oswald"/>
                <a:cs typeface="Oswald"/>
                <a:sym typeface="Oswald"/>
              </a:rPr>
              <a:t>Der Engländerbau ist ein Museumsgebäude. Es wurde in den Jahren 1933 und 1934 als Sitz eines britischen Lotterieunternehmens gebaut . </a:t>
            </a:r>
            <a:endParaRPr sz="1665">
              <a:latin typeface="Oswald"/>
              <a:ea typeface="Oswald"/>
              <a:cs typeface="Oswald"/>
              <a:sym typeface="Oswald"/>
            </a:endParaRPr>
          </a:p>
        </p:txBody>
      </p:sp>
      <p:sp>
        <p:nvSpPr>
          <p:cNvPr id="90" name="Google Shape;90;p16"/>
          <p:cNvSpPr txBox="1"/>
          <p:nvPr/>
        </p:nvSpPr>
        <p:spPr>
          <a:xfrm>
            <a:off x="75950" y="2140800"/>
            <a:ext cx="30000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100">
                <a:latin typeface="Oswald"/>
                <a:ea typeface="Oswald"/>
                <a:cs typeface="Oswald"/>
                <a:sym typeface="Oswald"/>
              </a:rPr>
              <a:t>Engländerbau jest budynekiem muzealnym. Został zbudowany w latach 1933 i 1934 roku jako siedziba brytyjskiej firmy.</a:t>
            </a:r>
            <a:endParaRPr sz="1100">
              <a:latin typeface="Oswald"/>
              <a:ea typeface="Oswald"/>
              <a:cs typeface="Oswald"/>
              <a:sym typeface="Oswald"/>
            </a:endParaRPr>
          </a:p>
          <a:p>
            <a:pPr marL="0" lvl="0" indent="0" algn="l" rtl="0">
              <a:spcBef>
                <a:spcPts val="0"/>
              </a:spcBef>
              <a:spcAft>
                <a:spcPts val="0"/>
              </a:spcAft>
              <a:buNone/>
            </a:pPr>
            <a:endParaRPr sz="1100">
              <a:latin typeface="Oswald"/>
              <a:ea typeface="Oswald"/>
              <a:cs typeface="Oswald"/>
              <a:sym typeface="Oswald"/>
            </a:endParaRPr>
          </a:p>
        </p:txBody>
      </p:sp>
      <p:pic>
        <p:nvPicPr>
          <p:cNvPr id="91" name="Google Shape;91;p1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93988" y="504725"/>
            <a:ext cx="2717600" cy="2067025"/>
          </a:xfrm>
          <a:prstGeom prst="rect">
            <a:avLst/>
          </a:prstGeom>
          <a:noFill/>
          <a:ln>
            <a:noFill/>
          </a:ln>
        </p:spPr>
      </p:pic>
      <p:pic>
        <p:nvPicPr>
          <p:cNvPr id="92" name="Google Shape;92;p1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674675" y="2910350"/>
            <a:ext cx="2392613" cy="1792150"/>
          </a:xfrm>
          <a:prstGeom prst="rect">
            <a:avLst/>
          </a:prstGeom>
          <a:noFill/>
          <a:ln>
            <a:noFill/>
          </a:ln>
        </p:spPr>
      </p:pic>
      <p:pic>
        <p:nvPicPr>
          <p:cNvPr id="93" name="Google Shape;93;p1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850139" y="2871788"/>
            <a:ext cx="2508126" cy="1869274"/>
          </a:xfrm>
          <a:prstGeom prst="rect">
            <a:avLst/>
          </a:prstGeom>
          <a:noFill/>
          <a:ln>
            <a:noFill/>
          </a:ln>
        </p:spPr>
      </p:pic>
      <p:pic>
        <p:nvPicPr>
          <p:cNvPr id="94" name="Google Shape;94;p16"/>
          <p:cNvPicPr preferRelativeResize="0"/>
          <p:nvPr/>
        </p:nvPicPr>
        <p:blipFill>
          <a:blip r:embed="rId6">
            <a:alphaModFix/>
          </a:blip>
          <a:stretch>
            <a:fillRect/>
          </a:stretch>
        </p:blipFill>
        <p:spPr>
          <a:xfrm>
            <a:off x="4087438" y="666738"/>
            <a:ext cx="1905000" cy="1905000"/>
          </a:xfrm>
          <a:prstGeom prst="rect">
            <a:avLst/>
          </a:prstGeom>
          <a:noFill/>
          <a:ln>
            <a:noFill/>
          </a:ln>
        </p:spPr>
      </p:pic>
      <p:pic>
        <p:nvPicPr>
          <p:cNvPr id="95" name="Google Shape;95;p16"/>
          <p:cNvPicPr preferRelativeResize="0"/>
          <p:nvPr/>
        </p:nvPicPr>
        <p:blipFill>
          <a:blip r:embed="rId7">
            <a:alphaModFix/>
          </a:blip>
          <a:stretch>
            <a:fillRect/>
          </a:stretch>
        </p:blipFill>
        <p:spPr>
          <a:xfrm>
            <a:off x="785813" y="3049188"/>
            <a:ext cx="2619375" cy="1743075"/>
          </a:xfrm>
          <a:prstGeom prst="rect">
            <a:avLst/>
          </a:prstGeom>
          <a:noFill/>
          <a:ln>
            <a:noFill/>
          </a:ln>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1500"/>
                                        <p:tgtEl>
                                          <p:spTgt spid="9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91"/>
                                        </p:tgtEl>
                                        <p:attrNameLst>
                                          <p:attrName>style.visibility</p:attrName>
                                        </p:attrNameLst>
                                      </p:cBhvr>
                                      <p:to>
                                        <p:strVal val="visible"/>
                                      </p:to>
                                    </p:set>
                                    <p:anim calcmode="lin" valueType="num">
                                      <p:cBhvr additive="base">
                                        <p:cTn id="10" dur="1000"/>
                                        <p:tgtEl>
                                          <p:spTgt spid="91"/>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anim calcmode="lin" valueType="num">
                                      <p:cBhvr additive="base">
                                        <p:cTn id="13" dur="1000"/>
                                        <p:tgtEl>
                                          <p:spTgt spid="92"/>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93"/>
                                        </p:tgtEl>
                                        <p:attrNameLst>
                                          <p:attrName>style.visibility</p:attrName>
                                        </p:attrNameLst>
                                      </p:cBhvr>
                                      <p:to>
                                        <p:strVal val="visible"/>
                                      </p:to>
                                    </p:set>
                                    <p:anim calcmode="lin" valueType="num">
                                      <p:cBhvr additive="base">
                                        <p:cTn id="16" dur="1000"/>
                                        <p:tgtEl>
                                          <p:spTgt spid="93"/>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anim calcmode="lin" valueType="num">
                                      <p:cBhvr additive="base">
                                        <p:cTn id="19" dur="1000"/>
                                        <p:tgtEl>
                                          <p:spTgt spid="9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highlight>
                  <a:srgbClr val="E6B8AF"/>
                </a:highlight>
              </a:rPr>
              <a:t>CENTRUM FÜR KUNST</a:t>
            </a:r>
            <a:endParaRPr>
              <a:highlight>
                <a:srgbClr val="E6B8AF"/>
              </a:highlight>
            </a:endParaRPr>
          </a:p>
        </p:txBody>
      </p:sp>
      <p:sp>
        <p:nvSpPr>
          <p:cNvPr id="101" name="Google Shape;101;p17"/>
          <p:cNvSpPr txBox="1">
            <a:spLocks noGrp="1"/>
          </p:cNvSpPr>
          <p:nvPr>
            <p:ph type="body" idx="1"/>
          </p:nvPr>
        </p:nvSpPr>
        <p:spPr>
          <a:xfrm>
            <a:off x="238625" y="1017725"/>
            <a:ext cx="4360200" cy="19611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2"/>
              </a:buClr>
              <a:buSzPts val="605"/>
              <a:buFont typeface="Arial"/>
              <a:buNone/>
            </a:pPr>
            <a:endParaRPr sz="1290">
              <a:latin typeface="Oswald"/>
              <a:ea typeface="Oswald"/>
              <a:cs typeface="Oswald"/>
              <a:sym typeface="Oswald"/>
            </a:endParaRPr>
          </a:p>
          <a:p>
            <a:pPr marL="0" lvl="0" indent="0" algn="l" rtl="0">
              <a:lnSpc>
                <a:spcPct val="95000"/>
              </a:lnSpc>
              <a:spcBef>
                <a:spcPts val="1200"/>
              </a:spcBef>
              <a:spcAft>
                <a:spcPts val="0"/>
              </a:spcAft>
              <a:buClr>
                <a:schemeClr val="dk2"/>
              </a:buClr>
              <a:buSzPts val="605"/>
              <a:buFont typeface="Arial"/>
              <a:buNone/>
            </a:pPr>
            <a:r>
              <a:rPr lang="pl" sz="1290">
                <a:latin typeface="Oswald"/>
                <a:ea typeface="Oswald"/>
                <a:cs typeface="Oswald"/>
                <a:sym typeface="Oswald"/>
              </a:rPr>
              <a:t> CENTRUM FÜR KUNST wurde zwischen 1971 und 1974 von dem</a:t>
            </a:r>
            <a:endParaRPr sz="1290">
              <a:latin typeface="Oswald"/>
              <a:ea typeface="Oswald"/>
              <a:cs typeface="Oswald"/>
              <a:sym typeface="Oswald"/>
            </a:endParaRPr>
          </a:p>
          <a:p>
            <a:pPr marL="0" lvl="0" indent="0" algn="l" rtl="0">
              <a:lnSpc>
                <a:spcPct val="95000"/>
              </a:lnSpc>
              <a:spcBef>
                <a:spcPts val="1200"/>
              </a:spcBef>
              <a:spcAft>
                <a:spcPts val="1200"/>
              </a:spcAft>
              <a:buClr>
                <a:schemeClr val="dk2"/>
              </a:buClr>
              <a:buSzPts val="605"/>
              <a:buFont typeface="Arial"/>
              <a:buNone/>
            </a:pPr>
            <a:r>
              <a:rPr lang="pl" sz="1290">
                <a:latin typeface="Oswald"/>
                <a:ea typeface="Oswald"/>
                <a:cs typeface="Oswald"/>
                <a:sym typeface="Oswald"/>
              </a:rPr>
              <a:t>kubanischen Architekten, Bildhauer und Maler Ricardo Porro (1925-2014) entworfen.</a:t>
            </a:r>
            <a:endParaRPr sz="1390"/>
          </a:p>
        </p:txBody>
      </p:sp>
      <p:sp>
        <p:nvSpPr>
          <p:cNvPr id="102" name="Google Shape;102;p17"/>
          <p:cNvSpPr txBox="1"/>
          <p:nvPr/>
        </p:nvSpPr>
        <p:spPr>
          <a:xfrm>
            <a:off x="238625" y="2153825"/>
            <a:ext cx="4819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800">
                <a:latin typeface="Oswald"/>
                <a:ea typeface="Oswald"/>
                <a:cs typeface="Oswald"/>
                <a:sym typeface="Oswald"/>
              </a:rPr>
              <a:t>Centrum sztuki</a:t>
            </a:r>
            <a:endParaRPr sz="800">
              <a:latin typeface="Oswald"/>
              <a:ea typeface="Oswald"/>
              <a:cs typeface="Oswald"/>
              <a:sym typeface="Oswald"/>
            </a:endParaRPr>
          </a:p>
          <a:p>
            <a:pPr marL="0" lvl="0" indent="0" algn="l" rtl="0">
              <a:spcBef>
                <a:spcPts val="0"/>
              </a:spcBef>
              <a:spcAft>
                <a:spcPts val="0"/>
              </a:spcAft>
              <a:buNone/>
            </a:pPr>
            <a:r>
              <a:rPr lang="pl" sz="800">
                <a:latin typeface="Oswald"/>
                <a:ea typeface="Oswald"/>
                <a:cs typeface="Oswald"/>
                <a:sym typeface="Oswald"/>
              </a:rPr>
              <a:t> „Centrum Sztuki” zostało zaprojektowane w latach 1971-1974 przez kubańskiego architekta,</a:t>
            </a:r>
            <a:endParaRPr sz="800">
              <a:latin typeface="Oswald"/>
              <a:ea typeface="Oswald"/>
              <a:cs typeface="Oswald"/>
              <a:sym typeface="Oswald"/>
            </a:endParaRPr>
          </a:p>
          <a:p>
            <a:pPr marL="0" lvl="0" indent="0" algn="l" rtl="0">
              <a:spcBef>
                <a:spcPts val="0"/>
              </a:spcBef>
              <a:spcAft>
                <a:spcPts val="0"/>
              </a:spcAft>
              <a:buNone/>
            </a:pPr>
            <a:r>
              <a:rPr lang="pl" sz="800">
                <a:latin typeface="Oswald"/>
                <a:ea typeface="Oswald"/>
                <a:cs typeface="Oswald"/>
                <a:sym typeface="Oswald"/>
              </a:rPr>
              <a:t>rzeźbiarza i malarza Ricardo Porro (1925-2014).</a:t>
            </a:r>
            <a:endParaRPr sz="800">
              <a:latin typeface="Oswald"/>
              <a:ea typeface="Oswald"/>
              <a:cs typeface="Oswald"/>
              <a:sym typeface="Oswald"/>
            </a:endParaRPr>
          </a:p>
          <a:p>
            <a:pPr marL="0" lvl="0" indent="0" algn="l" rtl="0">
              <a:spcBef>
                <a:spcPts val="0"/>
              </a:spcBef>
              <a:spcAft>
                <a:spcPts val="0"/>
              </a:spcAft>
              <a:buNone/>
            </a:pPr>
            <a:endParaRPr sz="800">
              <a:latin typeface="Oswald"/>
              <a:ea typeface="Oswald"/>
              <a:cs typeface="Oswald"/>
              <a:sym typeface="Oswald"/>
            </a:endParaRPr>
          </a:p>
        </p:txBody>
      </p:sp>
      <p:pic>
        <p:nvPicPr>
          <p:cNvPr id="103" name="Google Shape;103;p1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398200" y="107150"/>
            <a:ext cx="3562148" cy="2372443"/>
          </a:xfrm>
          <a:prstGeom prst="rect">
            <a:avLst/>
          </a:prstGeom>
          <a:noFill/>
          <a:ln>
            <a:noFill/>
          </a:ln>
        </p:spPr>
      </p:pic>
      <p:pic>
        <p:nvPicPr>
          <p:cNvPr id="104" name="Google Shape;104;p17"/>
          <p:cNvPicPr preferRelativeResize="0"/>
          <p:nvPr/>
        </p:nvPicPr>
        <p:blipFill>
          <a:blip r:embed="rId4">
            <a:alphaModFix/>
          </a:blip>
          <a:stretch>
            <a:fillRect/>
          </a:stretch>
        </p:blipFill>
        <p:spPr>
          <a:xfrm>
            <a:off x="6097149" y="3022800"/>
            <a:ext cx="2735150" cy="1780808"/>
          </a:xfrm>
          <a:prstGeom prst="rect">
            <a:avLst/>
          </a:prstGeom>
          <a:noFill/>
          <a:ln>
            <a:noFill/>
          </a:ln>
        </p:spPr>
      </p:pic>
      <p:pic>
        <p:nvPicPr>
          <p:cNvPr id="105" name="Google Shape;105;p1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791651" y="3002375"/>
            <a:ext cx="2735150" cy="1821644"/>
          </a:xfrm>
          <a:prstGeom prst="rect">
            <a:avLst/>
          </a:prstGeom>
          <a:noFill/>
          <a:ln>
            <a:noFill/>
          </a:ln>
        </p:spPr>
      </p:pic>
      <p:pic>
        <p:nvPicPr>
          <p:cNvPr id="106" name="Google Shape;106;p1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567924" y="2745200"/>
            <a:ext cx="1816875" cy="2237525"/>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103"/>
                                        </p:tgtEl>
                                        <p:attrNameLst>
                                          <p:attrName>r</p:attrName>
                                        </p:attrNameLst>
                                      </p:cBhvr>
                                    </p:animRot>
                                  </p:childTnLst>
                                </p:cTn>
                              </p:par>
                              <p:par>
                                <p:cTn id="7" presetID="8" presetClass="emph" presetSubtype="0" fill="hold" nodeType="withEffect">
                                  <p:stCondLst>
                                    <p:cond delay="0"/>
                                  </p:stCondLst>
                                  <p:childTnLst>
                                    <p:animRot by="-21600000">
                                      <p:cBhvr>
                                        <p:cTn id="8" dur="1000" fill="hold"/>
                                        <p:tgtEl>
                                          <p:spTgt spid="104"/>
                                        </p:tgtEl>
                                        <p:attrNameLst>
                                          <p:attrName>r</p:attrName>
                                        </p:attrNameLst>
                                      </p:cBhvr>
                                    </p:animRot>
                                  </p:childTnLst>
                                </p:cTn>
                              </p:par>
                              <p:par>
                                <p:cTn id="9" presetID="8" presetClass="emph" presetSubtype="0" fill="hold" nodeType="withEffect">
                                  <p:stCondLst>
                                    <p:cond delay="0"/>
                                  </p:stCondLst>
                                  <p:childTnLst>
                                    <p:animRot by="-21600000">
                                      <p:cBhvr>
                                        <p:cTn id="10" dur="1000" fill="hold"/>
                                        <p:tgtEl>
                                          <p:spTgt spid="105"/>
                                        </p:tgtEl>
                                        <p:attrNameLst>
                                          <p:attrName>r</p:attrName>
                                        </p:attrNameLst>
                                      </p:cBhvr>
                                    </p:animRot>
                                  </p:childTnLst>
                                </p:cTn>
                              </p:par>
                              <p:par>
                                <p:cTn id="11" presetID="8" presetClass="emph" presetSubtype="0" fill="hold" nodeType="withEffect">
                                  <p:stCondLst>
                                    <p:cond delay="0"/>
                                  </p:stCondLst>
                                  <p:childTnLst>
                                    <p:animRot by="-21600000">
                                      <p:cBhvr>
                                        <p:cTn id="12" dur="1000" fill="hold"/>
                                        <p:tgtEl>
                                          <p:spTgt spid="1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10"/>
        <p:cNvGrpSpPr/>
        <p:nvPr/>
      </p:nvGrpSpPr>
      <p:grpSpPr>
        <a:xfrm>
          <a:off x="0" y="0"/>
          <a:ext cx="0" cy="0"/>
          <a:chOff x="0" y="0"/>
          <a:chExt cx="0" cy="0"/>
        </a:xfrm>
      </p:grpSpPr>
      <p:sp>
        <p:nvSpPr>
          <p:cNvPr id="111" name="Google Shape;11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highlight>
                  <a:srgbClr val="E6B8AF"/>
                </a:highlight>
              </a:rPr>
              <a:t>Schatzkammer</a:t>
            </a:r>
            <a:endParaRPr>
              <a:highlight>
                <a:srgbClr val="E6B8AF"/>
              </a:highlight>
            </a:endParaRPr>
          </a:p>
        </p:txBody>
      </p:sp>
      <p:sp>
        <p:nvSpPr>
          <p:cNvPr id="112" name="Google Shape;112;p18"/>
          <p:cNvSpPr txBox="1">
            <a:spLocks noGrp="1"/>
          </p:cNvSpPr>
          <p:nvPr>
            <p:ph type="body" idx="1"/>
          </p:nvPr>
        </p:nvSpPr>
        <p:spPr>
          <a:xfrm>
            <a:off x="75975" y="1159075"/>
            <a:ext cx="6074700" cy="245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2"/>
              </a:buClr>
              <a:buSzPts val="1100"/>
              <a:buFont typeface="Arial"/>
              <a:buNone/>
            </a:pPr>
            <a:r>
              <a:rPr lang="pl" sz="1500" dirty="0">
                <a:latin typeface="Oswald"/>
                <a:ea typeface="Oswald"/>
                <a:cs typeface="Oswald"/>
                <a:sym typeface="Oswald"/>
              </a:rPr>
              <a:t>Die Schatzkammer zeigt eine repräsentative Auswahl von Kostbarkeiten der fürstlichen Sammlungen wie Kunstwerke aus wertvollen Materialien, historische Waffen, repräsentative Geschenke von Königen und Kaisern wie Friedrich II. dem Großen und Kaiser Joseph </a:t>
            </a:r>
            <a:r>
              <a:rPr lang="pl" dirty="0">
                <a:latin typeface="Oswald"/>
                <a:ea typeface="Oswald"/>
                <a:cs typeface="Oswald"/>
                <a:sym typeface="Oswald"/>
              </a:rPr>
              <a:t>II.</a:t>
            </a:r>
            <a:endParaRPr dirty="0">
              <a:latin typeface="Oswald"/>
              <a:ea typeface="Oswald"/>
              <a:cs typeface="Oswald"/>
              <a:sym typeface="Oswald"/>
            </a:endParaRPr>
          </a:p>
          <a:p>
            <a:pPr marL="0" lvl="0" indent="0" algn="l" rtl="0">
              <a:spcBef>
                <a:spcPts val="1200"/>
              </a:spcBef>
              <a:spcAft>
                <a:spcPts val="1200"/>
              </a:spcAft>
              <a:buNone/>
            </a:pPr>
            <a:endParaRPr sz="1600" dirty="0">
              <a:latin typeface="Oswald"/>
              <a:ea typeface="Oswald"/>
              <a:cs typeface="Oswald"/>
              <a:sym typeface="Oswald"/>
            </a:endParaRPr>
          </a:p>
        </p:txBody>
      </p:sp>
      <p:sp>
        <p:nvSpPr>
          <p:cNvPr id="113" name="Google Shape;113;p18"/>
          <p:cNvSpPr txBox="1"/>
          <p:nvPr/>
        </p:nvSpPr>
        <p:spPr>
          <a:xfrm>
            <a:off x="172425" y="2410675"/>
            <a:ext cx="4939800" cy="10310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100" dirty="0">
                <a:latin typeface="Oswald"/>
                <a:ea typeface="Oswald"/>
                <a:cs typeface="Oswald"/>
                <a:sym typeface="Oswald"/>
              </a:rPr>
              <a:t>Skarbiec Liechtensteinu.</a:t>
            </a:r>
            <a:endParaRPr sz="1100" dirty="0">
              <a:latin typeface="Oswald"/>
              <a:ea typeface="Oswald"/>
              <a:cs typeface="Oswald"/>
              <a:sym typeface="Oswald"/>
            </a:endParaRPr>
          </a:p>
          <a:p>
            <a:pPr marL="0" lvl="0" indent="0" algn="l" rtl="0">
              <a:spcBef>
                <a:spcPts val="0"/>
              </a:spcBef>
              <a:spcAft>
                <a:spcPts val="0"/>
              </a:spcAft>
              <a:buNone/>
            </a:pPr>
            <a:r>
              <a:rPr lang="pl" sz="1100" dirty="0">
                <a:latin typeface="Oswald"/>
                <a:ea typeface="Oswald"/>
                <a:cs typeface="Oswald"/>
                <a:sym typeface="Oswald"/>
              </a:rPr>
              <a:t>W skarbcu znajduje się reprezentatywny wybór skarbów z książęcych kolekcji, takich jak dzieła sztuki wykonane z </a:t>
            </a:r>
            <a:r>
              <a:rPr lang="pl" sz="1100" dirty="0" smtClean="0">
                <a:latin typeface="Oswald"/>
                <a:ea typeface="Oswald"/>
                <a:cs typeface="Oswald"/>
                <a:sym typeface="Oswald"/>
              </a:rPr>
              <a:t>cennych materiałów</a:t>
            </a:r>
            <a:r>
              <a:rPr lang="pl" sz="1100" dirty="0">
                <a:latin typeface="Oswald"/>
                <a:ea typeface="Oswald"/>
                <a:cs typeface="Oswald"/>
                <a:sym typeface="Oswald"/>
              </a:rPr>
              <a:t>, broń historyczna, reprezentacyjne dary królów i cesarzy, między innymi Fryderyka II Wielkiego i cesarza Józefa II.</a:t>
            </a:r>
            <a:endParaRPr sz="1100" dirty="0">
              <a:latin typeface="Oswald"/>
              <a:ea typeface="Oswald"/>
              <a:cs typeface="Oswald"/>
              <a:sym typeface="Oswald"/>
            </a:endParaRPr>
          </a:p>
          <a:p>
            <a:pPr marL="0" lvl="0" indent="0" algn="l" rtl="0">
              <a:spcBef>
                <a:spcPts val="0"/>
              </a:spcBef>
              <a:spcAft>
                <a:spcPts val="0"/>
              </a:spcAft>
              <a:buNone/>
            </a:pPr>
            <a:endParaRPr sz="1100" dirty="0">
              <a:latin typeface="Oswald"/>
              <a:ea typeface="Oswald"/>
              <a:cs typeface="Oswald"/>
              <a:sym typeface="Oswald"/>
            </a:endParaRPr>
          </a:p>
        </p:txBody>
      </p:sp>
      <p:pic>
        <p:nvPicPr>
          <p:cNvPr id="114" name="Google Shape;114;p1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243002" y="271245"/>
            <a:ext cx="2724350" cy="1898504"/>
          </a:xfrm>
          <a:prstGeom prst="rect">
            <a:avLst/>
          </a:prstGeom>
          <a:noFill/>
          <a:ln>
            <a:noFill/>
          </a:ln>
        </p:spPr>
      </p:pic>
      <p:pic>
        <p:nvPicPr>
          <p:cNvPr id="115" name="Google Shape;115;p1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flipH="1">
            <a:off x="5687301" y="2571750"/>
            <a:ext cx="3280048" cy="2452199"/>
          </a:xfrm>
          <a:prstGeom prst="rect">
            <a:avLst/>
          </a:prstGeom>
          <a:noFill/>
          <a:ln>
            <a:noFill/>
          </a:ln>
        </p:spPr>
      </p:pic>
      <p:pic>
        <p:nvPicPr>
          <p:cNvPr id="116" name="Google Shape;116;p1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40300" y="3387725"/>
            <a:ext cx="2349450" cy="1510350"/>
          </a:xfrm>
          <a:prstGeom prst="rect">
            <a:avLst/>
          </a:prstGeom>
          <a:noFill/>
          <a:ln>
            <a:noFill/>
          </a:ln>
        </p:spPr>
      </p:pic>
      <p:pic>
        <p:nvPicPr>
          <p:cNvPr id="117" name="Google Shape;117;p1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262825" y="3261856"/>
            <a:ext cx="2349453" cy="17620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par>
                                <p:cTn id="8" presetID="10" presetClass="entr" presetSubtype="0" fill="hold"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fade">
                                      <p:cBhvr>
                                        <p:cTn id="10" dur="1000"/>
                                        <p:tgtEl>
                                          <p:spTgt spid="115"/>
                                        </p:tgtEl>
                                      </p:cBhvr>
                                    </p:animEffect>
                                  </p:childTnLst>
                                </p:cTn>
                              </p:par>
                              <p:par>
                                <p:cTn id="11" presetID="10" presetClass="entr" presetSubtype="0" fill="hold" nodeType="with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fade">
                                      <p:cBhvr>
                                        <p:cTn id="13" dur="1000"/>
                                        <p:tgtEl>
                                          <p:spTgt spid="117"/>
                                        </p:tgtEl>
                                      </p:cBhvr>
                                    </p:animEffect>
                                  </p:childTnLst>
                                </p:cTn>
                              </p:par>
                              <p:par>
                                <p:cTn id="14" presetID="10" presetClass="entr" presetSubtype="0" fill="hold" nodeType="with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fade">
                                      <p:cBhvr>
                                        <p:cTn id="16" dur="1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C2F4"/>
        </a:solidFill>
        <a:effectLst/>
      </p:bgPr>
    </p:bg>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marR="190500" lvl="0" indent="0" algn="l" rtl="0">
              <a:lnSpc>
                <a:spcPct val="128571"/>
              </a:lnSpc>
              <a:spcBef>
                <a:spcPts val="0"/>
              </a:spcBef>
              <a:spcAft>
                <a:spcPts val="0"/>
              </a:spcAft>
              <a:buClr>
                <a:schemeClr val="dk2"/>
              </a:buClr>
              <a:buSzPct val="38223"/>
              <a:buFont typeface="Arial"/>
              <a:buNone/>
            </a:pPr>
            <a:r>
              <a:rPr lang="pl" sz="2877">
                <a:solidFill>
                  <a:srgbClr val="202124"/>
                </a:solidFill>
                <a:highlight>
                  <a:srgbClr val="E6B8AF"/>
                </a:highlight>
              </a:rPr>
              <a:t>Österreich</a:t>
            </a:r>
            <a:endParaRPr sz="2877">
              <a:solidFill>
                <a:srgbClr val="202124"/>
              </a:solidFill>
              <a:highlight>
                <a:srgbClr val="E6B8AF"/>
              </a:highlight>
            </a:endParaRPr>
          </a:p>
          <a:p>
            <a:pPr marL="0" lvl="0" indent="0" algn="l" rtl="0">
              <a:spcBef>
                <a:spcPts val="0"/>
              </a:spcBef>
              <a:spcAft>
                <a:spcPts val="0"/>
              </a:spcAft>
              <a:buNone/>
            </a:pPr>
            <a:endParaRPr/>
          </a:p>
        </p:txBody>
      </p:sp>
      <p:sp>
        <p:nvSpPr>
          <p:cNvPr id="123" name="Google Shape;123;p19"/>
          <p:cNvSpPr txBox="1">
            <a:spLocks noGrp="1"/>
          </p:cNvSpPr>
          <p:nvPr>
            <p:ph type="body" idx="1"/>
          </p:nvPr>
        </p:nvSpPr>
        <p:spPr>
          <a:xfrm>
            <a:off x="77175" y="1107375"/>
            <a:ext cx="4788900" cy="3334800"/>
          </a:xfrm>
          <a:prstGeom prst="rect">
            <a:avLst/>
          </a:prstGeom>
        </p:spPr>
        <p:txBody>
          <a:bodyPr spcFirstLastPara="1" wrap="square" lIns="91425" tIns="91425" rIns="91425" bIns="91425" anchor="t" anchorCtr="0">
            <a:normAutofit/>
          </a:bodyPr>
          <a:lstStyle/>
          <a:p>
            <a:pPr marL="0" marR="38100" lvl="0" indent="0" algn="l" rtl="0">
              <a:lnSpc>
                <a:spcPct val="128571"/>
              </a:lnSpc>
              <a:spcBef>
                <a:spcPts val="0"/>
              </a:spcBef>
              <a:spcAft>
                <a:spcPts val="0"/>
              </a:spcAft>
              <a:buNone/>
            </a:pPr>
            <a:r>
              <a:rPr lang="pl" sz="1600" dirty="0">
                <a:solidFill>
                  <a:srgbClr val="202124"/>
                </a:solidFill>
                <a:highlight>
                  <a:srgbClr val="A4C2F4"/>
                </a:highlight>
                <a:latin typeface="Oswald"/>
                <a:ea typeface="Oswald"/>
                <a:cs typeface="Oswald"/>
                <a:sym typeface="Oswald"/>
              </a:rPr>
              <a:t> Ein Land in Mitteleuropa, ein Verband von neun Bundesländern mit der Hauptstadt Wien.</a:t>
            </a:r>
            <a:endParaRPr sz="1600" dirty="0">
              <a:solidFill>
                <a:srgbClr val="202124"/>
              </a:solidFill>
              <a:highlight>
                <a:srgbClr val="A4C2F4"/>
              </a:highlight>
              <a:latin typeface="Oswald"/>
              <a:ea typeface="Oswald"/>
              <a:cs typeface="Oswald"/>
              <a:sym typeface="Oswald"/>
            </a:endParaRPr>
          </a:p>
          <a:p>
            <a:pPr marL="0" marR="38100" lvl="0" indent="0" algn="l" rtl="0">
              <a:lnSpc>
                <a:spcPct val="128571"/>
              </a:lnSpc>
              <a:spcBef>
                <a:spcPts val="0"/>
              </a:spcBef>
              <a:spcAft>
                <a:spcPts val="0"/>
              </a:spcAft>
              <a:buNone/>
            </a:pPr>
            <a:r>
              <a:rPr lang="pl" sz="1600" dirty="0">
                <a:solidFill>
                  <a:srgbClr val="202124"/>
                </a:solidFill>
                <a:highlight>
                  <a:srgbClr val="A4C2F4"/>
                </a:highlight>
                <a:latin typeface="Oswald"/>
                <a:ea typeface="Oswald"/>
                <a:cs typeface="Oswald"/>
                <a:sym typeface="Oswald"/>
              </a:rPr>
              <a:t>Österreich liegt an der Donau und hat 8,859 Millionen Einwohner.Das Emblem ist ein Adler. Das Land besteht aus 9 </a:t>
            </a:r>
            <a:endParaRPr sz="1600" dirty="0">
              <a:solidFill>
                <a:srgbClr val="202124"/>
              </a:solidFill>
              <a:highlight>
                <a:srgbClr val="A4C2F4"/>
              </a:highlight>
              <a:latin typeface="Oswald"/>
              <a:ea typeface="Oswald"/>
              <a:cs typeface="Oswald"/>
              <a:sym typeface="Oswald"/>
            </a:endParaRPr>
          </a:p>
          <a:p>
            <a:pPr marL="0" marR="38100" lvl="0" indent="0" algn="l" rtl="0">
              <a:lnSpc>
                <a:spcPct val="128571"/>
              </a:lnSpc>
              <a:spcBef>
                <a:spcPts val="0"/>
              </a:spcBef>
              <a:spcAft>
                <a:spcPts val="0"/>
              </a:spcAft>
              <a:buClr>
                <a:schemeClr val="dk2"/>
              </a:buClr>
              <a:buSzPts val="1100"/>
              <a:buFont typeface="Arial"/>
              <a:buNone/>
            </a:pPr>
            <a:r>
              <a:rPr lang="pl" sz="1600" dirty="0">
                <a:solidFill>
                  <a:srgbClr val="202124"/>
                </a:solidFill>
                <a:highlight>
                  <a:srgbClr val="A4C2F4"/>
                </a:highlight>
                <a:latin typeface="Oswald"/>
                <a:ea typeface="Oswald"/>
                <a:cs typeface="Oswald"/>
                <a:sym typeface="Oswald"/>
              </a:rPr>
              <a:t>Bundesländern .</a:t>
            </a:r>
            <a:endParaRPr sz="1600" dirty="0">
              <a:solidFill>
                <a:srgbClr val="202124"/>
              </a:solidFill>
              <a:highlight>
                <a:srgbClr val="A4C2F4"/>
              </a:highlight>
              <a:latin typeface="Oswald"/>
              <a:ea typeface="Oswald"/>
              <a:cs typeface="Oswald"/>
              <a:sym typeface="Oswald"/>
            </a:endParaRPr>
          </a:p>
        </p:txBody>
      </p:sp>
      <p:sp>
        <p:nvSpPr>
          <p:cNvPr id="124" name="Google Shape;124;p19"/>
          <p:cNvSpPr txBox="1"/>
          <p:nvPr/>
        </p:nvSpPr>
        <p:spPr>
          <a:xfrm>
            <a:off x="77175" y="3126650"/>
            <a:ext cx="3385200" cy="1455176"/>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None/>
            </a:pPr>
            <a:r>
              <a:rPr lang="pl" sz="1300" dirty="0">
                <a:solidFill>
                  <a:srgbClr val="202124"/>
                </a:solidFill>
                <a:highlight>
                  <a:srgbClr val="A4C2F4"/>
                </a:highlight>
                <a:latin typeface="Oswald"/>
                <a:ea typeface="Oswald"/>
                <a:cs typeface="Oswald"/>
                <a:sym typeface="Oswald"/>
              </a:rPr>
              <a:t>Państwo w Europie Środkowej, stowarzyszenie dziewięciu krajów związkowych ze stolicą Wiedniem. Austria leży nad Dunajem, liczy 8,859 mln mieszkańców .</a:t>
            </a:r>
            <a:r>
              <a:rPr lang="pl" sz="1200" dirty="0">
                <a:solidFill>
                  <a:srgbClr val="202124"/>
                </a:solidFill>
                <a:highlight>
                  <a:srgbClr val="A4C2F4"/>
                </a:highlight>
                <a:latin typeface="Oswald"/>
                <a:ea typeface="Oswald"/>
                <a:cs typeface="Oswald"/>
                <a:sym typeface="Oswald"/>
              </a:rPr>
              <a:t>Godłem jest orzeł. Kraj składa się z 9 krajów związkowych (Landów</a:t>
            </a:r>
            <a:r>
              <a:rPr lang="pl" sz="1200" dirty="0" smtClean="0">
                <a:solidFill>
                  <a:srgbClr val="202124"/>
                </a:solidFill>
                <a:highlight>
                  <a:srgbClr val="A4C2F4"/>
                </a:highlight>
                <a:latin typeface="Oswald"/>
                <a:ea typeface="Oswald"/>
                <a:cs typeface="Oswald"/>
                <a:sym typeface="Oswald"/>
              </a:rPr>
              <a:t>).</a:t>
            </a:r>
            <a:endParaRPr sz="1500" dirty="0">
              <a:solidFill>
                <a:srgbClr val="202124"/>
              </a:solidFill>
              <a:highlight>
                <a:srgbClr val="A4C2F4"/>
              </a:highlight>
            </a:endParaRPr>
          </a:p>
        </p:txBody>
      </p:sp>
      <p:pic>
        <p:nvPicPr>
          <p:cNvPr id="125" name="Google Shape;125;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071950" y="3495925"/>
            <a:ext cx="4961323" cy="1550425"/>
          </a:xfrm>
          <a:prstGeom prst="rect">
            <a:avLst/>
          </a:prstGeom>
          <a:noFill/>
          <a:ln>
            <a:noFill/>
          </a:ln>
        </p:spPr>
      </p:pic>
      <p:pic>
        <p:nvPicPr>
          <p:cNvPr id="126" name="Google Shape;126;p1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112528" y="53975"/>
            <a:ext cx="3781448" cy="1703351"/>
          </a:xfrm>
          <a:prstGeom prst="rect">
            <a:avLst/>
          </a:prstGeom>
          <a:noFill/>
          <a:ln>
            <a:noFill/>
          </a:ln>
        </p:spPr>
      </p:pic>
      <p:pic>
        <p:nvPicPr>
          <p:cNvPr id="127" name="Google Shape;127;p1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787584" y="1851412"/>
            <a:ext cx="2288739" cy="1550425"/>
          </a:xfrm>
          <a:prstGeom prst="rect">
            <a:avLst/>
          </a:prstGeom>
          <a:noFill/>
          <a:ln>
            <a:noFill/>
          </a:ln>
        </p:spPr>
      </p:pic>
      <p:pic>
        <p:nvPicPr>
          <p:cNvPr id="128" name="Google Shape;128;p19"/>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716823" y="202925"/>
            <a:ext cx="1329024" cy="1405449"/>
          </a:xfrm>
          <a:prstGeom prst="rect">
            <a:avLst/>
          </a:prstGeom>
          <a:noFill/>
          <a:ln>
            <a:noFill/>
          </a:ln>
        </p:spPr>
      </p:pic>
      <p:pic>
        <p:nvPicPr>
          <p:cNvPr id="129" name="Google Shape;129;p19"/>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716050" y="1851425"/>
            <a:ext cx="2071526" cy="15504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 calcmode="lin" valueType="num">
                                      <p:cBhvr additive="base">
                                        <p:cTn id="7" dur="1000"/>
                                        <p:tgtEl>
                                          <p:spTgt spid="12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28"/>
                                        </p:tgtEl>
                                        <p:attrNameLst>
                                          <p:attrName>style.visibility</p:attrName>
                                        </p:attrNameLst>
                                      </p:cBhvr>
                                      <p:to>
                                        <p:strVal val="visible"/>
                                      </p:to>
                                    </p:set>
                                    <p:anim calcmode="lin" valueType="num">
                                      <p:cBhvr additive="base">
                                        <p:cTn id="10" dur="1000"/>
                                        <p:tgtEl>
                                          <p:spTgt spid="128"/>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29"/>
                                        </p:tgtEl>
                                        <p:attrNameLst>
                                          <p:attrName>style.visibility</p:attrName>
                                        </p:attrNameLst>
                                      </p:cBhvr>
                                      <p:to>
                                        <p:strVal val="visible"/>
                                      </p:to>
                                    </p:set>
                                    <p:anim calcmode="lin" valueType="num">
                                      <p:cBhvr additive="base">
                                        <p:cTn id="13" dur="1000"/>
                                        <p:tgtEl>
                                          <p:spTgt spid="129"/>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127"/>
                                        </p:tgtEl>
                                        <p:attrNameLst>
                                          <p:attrName>style.visibility</p:attrName>
                                        </p:attrNameLst>
                                      </p:cBhvr>
                                      <p:to>
                                        <p:strVal val="visible"/>
                                      </p:to>
                                    </p:set>
                                    <p:anim calcmode="lin" valueType="num">
                                      <p:cBhvr additive="base">
                                        <p:cTn id="16" dur="1000"/>
                                        <p:tgtEl>
                                          <p:spTgt spid="127"/>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125"/>
                                        </p:tgtEl>
                                        <p:attrNameLst>
                                          <p:attrName>style.visibility</p:attrName>
                                        </p:attrNameLst>
                                      </p:cBhvr>
                                      <p:to>
                                        <p:strVal val="visible"/>
                                      </p:to>
                                    </p:set>
                                    <p:anim calcmode="lin" valueType="num">
                                      <p:cBhvr additive="base">
                                        <p:cTn id="19" dur="1000"/>
                                        <p:tgtEl>
                                          <p:spTgt spid="12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FC5E8"/>
        </a:solidFill>
        <a:effectLst/>
      </p:bgPr>
    </p:bg>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xfrm>
            <a:off x="311700" y="4128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highlight>
                  <a:srgbClr val="E6B8AF"/>
                </a:highlight>
              </a:rPr>
              <a:t>Wien</a:t>
            </a:r>
            <a:endParaRPr>
              <a:highlight>
                <a:srgbClr val="E6B8AF"/>
              </a:highlight>
            </a:endParaRPr>
          </a:p>
        </p:txBody>
      </p:sp>
      <p:sp>
        <p:nvSpPr>
          <p:cNvPr id="135" name="Google Shape;135;p20"/>
          <p:cNvSpPr txBox="1">
            <a:spLocks noGrp="1"/>
          </p:cNvSpPr>
          <p:nvPr>
            <p:ph type="body" idx="1"/>
          </p:nvPr>
        </p:nvSpPr>
        <p:spPr>
          <a:xfrm>
            <a:off x="75975" y="985575"/>
            <a:ext cx="3299400" cy="18093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Clr>
                <a:schemeClr val="dk2"/>
              </a:buClr>
              <a:buSzPct val="57023"/>
              <a:buFont typeface="Arial"/>
              <a:buNone/>
            </a:pPr>
            <a:r>
              <a:rPr lang="pl" sz="1929" dirty="0">
                <a:latin typeface="Oswald"/>
                <a:ea typeface="Oswald"/>
                <a:cs typeface="Oswald"/>
                <a:sym typeface="Oswald"/>
              </a:rPr>
              <a:t>WIEN ist die Hauptstadt von Österreich und gehört zu den schönsten und gröβten Städten Europas. 1,6 </a:t>
            </a:r>
            <a:r>
              <a:rPr lang="pl" sz="1929" dirty="0" smtClean="0">
                <a:latin typeface="Oswald"/>
                <a:ea typeface="Oswald"/>
                <a:cs typeface="Oswald"/>
                <a:sym typeface="Oswald"/>
              </a:rPr>
              <a:t>Millionen </a:t>
            </a:r>
            <a:endParaRPr sz="1929" dirty="0" smtClean="0">
              <a:latin typeface="Oswald"/>
              <a:ea typeface="Oswald"/>
              <a:cs typeface="Oswald"/>
              <a:sym typeface="Oswald"/>
            </a:endParaRPr>
          </a:p>
          <a:p>
            <a:pPr marL="0" lvl="0" indent="0" algn="l" rtl="0">
              <a:spcBef>
                <a:spcPts val="1200"/>
              </a:spcBef>
              <a:spcAft>
                <a:spcPts val="0"/>
              </a:spcAft>
              <a:buClr>
                <a:schemeClr val="dk2"/>
              </a:buClr>
              <a:buSzPct val="57023"/>
              <a:buFont typeface="Arial"/>
              <a:buNone/>
            </a:pPr>
            <a:r>
              <a:rPr lang="pl" sz="1929" dirty="0" smtClean="0">
                <a:latin typeface="Oswald"/>
                <a:ea typeface="Oswald"/>
                <a:cs typeface="Oswald"/>
                <a:sym typeface="Oswald"/>
              </a:rPr>
              <a:t>Menschen leben in der Stadt. Wien liegt an der schönen blauen Donau.</a:t>
            </a:r>
            <a:endParaRPr sz="2187" dirty="0" smtClean="0">
              <a:latin typeface="Oswald"/>
              <a:ea typeface="Oswald"/>
              <a:cs typeface="Oswald"/>
              <a:sym typeface="Oswald"/>
            </a:endParaRPr>
          </a:p>
          <a:p>
            <a:pPr marL="0" lvl="0" indent="0" algn="l" rtl="0">
              <a:spcBef>
                <a:spcPts val="1200"/>
              </a:spcBef>
              <a:spcAft>
                <a:spcPts val="1200"/>
              </a:spcAft>
              <a:buNone/>
            </a:pPr>
            <a:endParaRPr dirty="0"/>
          </a:p>
        </p:txBody>
      </p:sp>
      <p:sp>
        <p:nvSpPr>
          <p:cNvPr id="136" name="Google Shape;136;p20"/>
          <p:cNvSpPr txBox="1"/>
          <p:nvPr/>
        </p:nvSpPr>
        <p:spPr>
          <a:xfrm>
            <a:off x="53300" y="2387550"/>
            <a:ext cx="28443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200">
                <a:latin typeface="Oswald"/>
                <a:ea typeface="Oswald"/>
                <a:cs typeface="Oswald"/>
                <a:sym typeface="Oswald"/>
              </a:rPr>
              <a:t>WIEDEŃ jest stolicą Austrii i należy do jednych z najpiękniejszych i największych miast w Europie. W mieście mieszka 1,6 mln </a:t>
            </a:r>
            <a:endParaRPr sz="1200">
              <a:latin typeface="Oswald"/>
              <a:ea typeface="Oswald"/>
              <a:cs typeface="Oswald"/>
              <a:sym typeface="Oswald"/>
            </a:endParaRPr>
          </a:p>
          <a:p>
            <a:pPr marL="0" lvl="0" indent="0" algn="l" rtl="0">
              <a:spcBef>
                <a:spcPts val="0"/>
              </a:spcBef>
              <a:spcAft>
                <a:spcPts val="0"/>
              </a:spcAft>
              <a:buNone/>
            </a:pPr>
            <a:r>
              <a:rPr lang="pl" sz="1200">
                <a:latin typeface="Oswald"/>
                <a:ea typeface="Oswald"/>
                <a:cs typeface="Oswald"/>
                <a:sym typeface="Oswald"/>
              </a:rPr>
              <a:t>miliona ludzi. Wiedeń leży nad pięknym modrym Dunajem.</a:t>
            </a:r>
            <a:endParaRPr sz="1100">
              <a:latin typeface="Oswald"/>
              <a:ea typeface="Oswald"/>
              <a:cs typeface="Oswald"/>
              <a:sym typeface="Oswald"/>
            </a:endParaRPr>
          </a:p>
          <a:p>
            <a:pPr marL="0" lvl="0" indent="0" algn="l" rtl="0">
              <a:spcBef>
                <a:spcPts val="0"/>
              </a:spcBef>
              <a:spcAft>
                <a:spcPts val="0"/>
              </a:spcAft>
              <a:buNone/>
            </a:pPr>
            <a:endParaRPr sz="1500"/>
          </a:p>
        </p:txBody>
      </p:sp>
      <p:pic>
        <p:nvPicPr>
          <p:cNvPr id="137" name="Google Shape;137;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994050" y="3425790"/>
            <a:ext cx="3155900" cy="1641060"/>
          </a:xfrm>
          <a:prstGeom prst="rect">
            <a:avLst/>
          </a:prstGeom>
          <a:noFill/>
          <a:ln>
            <a:noFill/>
          </a:ln>
        </p:spPr>
      </p:pic>
      <p:pic>
        <p:nvPicPr>
          <p:cNvPr id="138" name="Google Shape;138;p2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45350" y="3602385"/>
            <a:ext cx="2514600" cy="1416500"/>
          </a:xfrm>
          <a:prstGeom prst="rect">
            <a:avLst/>
          </a:prstGeom>
          <a:noFill/>
          <a:ln>
            <a:noFill/>
          </a:ln>
        </p:spPr>
      </p:pic>
      <p:pic>
        <p:nvPicPr>
          <p:cNvPr id="139" name="Google Shape;139;p2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246410" y="3257550"/>
            <a:ext cx="2716590" cy="1809300"/>
          </a:xfrm>
          <a:prstGeom prst="rect">
            <a:avLst/>
          </a:prstGeom>
          <a:noFill/>
          <a:ln>
            <a:noFill/>
          </a:ln>
        </p:spPr>
      </p:pic>
      <p:pic>
        <p:nvPicPr>
          <p:cNvPr id="140" name="Google Shape;140;p2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4459800" y="176750"/>
            <a:ext cx="4503200" cy="29946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additive="base">
                                        <p:cTn id="7" dur="1000"/>
                                        <p:tgtEl>
                                          <p:spTgt spid="140"/>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 calcmode="lin" valueType="num">
                                      <p:cBhvr additive="base">
                                        <p:cTn id="10" dur="1000"/>
                                        <p:tgtEl>
                                          <p:spTgt spid="139"/>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137"/>
                                        </p:tgtEl>
                                        <p:attrNameLst>
                                          <p:attrName>style.visibility</p:attrName>
                                        </p:attrNameLst>
                                      </p:cBhvr>
                                      <p:to>
                                        <p:strVal val="visible"/>
                                      </p:to>
                                    </p:set>
                                    <p:anim calcmode="lin" valueType="num">
                                      <p:cBhvr additive="base">
                                        <p:cTn id="13" dur="1000"/>
                                        <p:tgtEl>
                                          <p:spTgt spid="137"/>
                                        </p:tgtEl>
                                        <p:attrNameLst>
                                          <p:attrName>ppt_x</p:attrName>
                                        </p:attrNameLst>
                                      </p:cBhvr>
                                      <p:tavLst>
                                        <p:tav tm="0">
                                          <p:val>
                                            <p:strVal val="#ppt_x+1"/>
                                          </p:val>
                                        </p:tav>
                                        <p:tav tm="100000">
                                          <p:val>
                                            <p:strVal val="#ppt_x"/>
                                          </p:val>
                                        </p:tav>
                                      </p:tavLst>
                                    </p:anim>
                                  </p:childTnLst>
                                </p:cTn>
                              </p:par>
                              <p:par>
                                <p:cTn id="14" presetID="2" presetClass="entr" presetSubtype="2" fill="hold" nodeType="withEffect">
                                  <p:stCondLst>
                                    <p:cond delay="0"/>
                                  </p:stCondLst>
                                  <p:childTnLst>
                                    <p:set>
                                      <p:cBhvr>
                                        <p:cTn id="15" dur="1" fill="hold">
                                          <p:stCondLst>
                                            <p:cond delay="0"/>
                                          </p:stCondLst>
                                        </p:cTn>
                                        <p:tgtEl>
                                          <p:spTgt spid="138"/>
                                        </p:tgtEl>
                                        <p:attrNameLst>
                                          <p:attrName>style.visibility</p:attrName>
                                        </p:attrNameLst>
                                      </p:cBhvr>
                                      <p:to>
                                        <p:strVal val="visible"/>
                                      </p:to>
                                    </p:set>
                                    <p:anim calcmode="lin" valueType="num">
                                      <p:cBhvr additive="base">
                                        <p:cTn id="16" dur="1000"/>
                                        <p:tgtEl>
                                          <p:spTgt spid="1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highlight>
                  <a:srgbClr val="E6B8AF"/>
                </a:highlight>
              </a:rPr>
              <a:t>Seit dem 13. Jahrhundert wird in der Hofburg regiert.</a:t>
            </a:r>
            <a:endParaRPr>
              <a:highlight>
                <a:srgbClr val="E6B8AF"/>
              </a:highlight>
            </a:endParaRPr>
          </a:p>
        </p:txBody>
      </p:sp>
      <p:sp>
        <p:nvSpPr>
          <p:cNvPr id="146" name="Google Shape;146;p21"/>
          <p:cNvSpPr txBox="1">
            <a:spLocks noGrp="1"/>
          </p:cNvSpPr>
          <p:nvPr>
            <p:ph type="body" idx="1"/>
          </p:nvPr>
        </p:nvSpPr>
        <p:spPr>
          <a:xfrm>
            <a:off x="0" y="1148350"/>
            <a:ext cx="4778100" cy="20127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Clr>
                <a:schemeClr val="dk2"/>
              </a:buClr>
              <a:buSzPts val="523"/>
              <a:buFont typeface="Arial"/>
              <a:buNone/>
            </a:pPr>
            <a:r>
              <a:rPr lang="pl" sz="1455">
                <a:latin typeface="Oswald"/>
                <a:ea typeface="Oswald"/>
                <a:cs typeface="Oswald"/>
                <a:sym typeface="Oswald"/>
              </a:rPr>
              <a:t>Seit dem 13. Jahrhundert wird in der Hofburg regiert. Von hier lenkten die Habsburger ein Weltreich. In der Hofburg im </a:t>
            </a:r>
            <a:r>
              <a:rPr lang="pl" sz="1400">
                <a:solidFill>
                  <a:srgbClr val="202124"/>
                </a:solidFill>
                <a:highlight>
                  <a:srgbClr val="A4C2F4"/>
                </a:highlight>
                <a:latin typeface="Oswald"/>
                <a:ea typeface="Oswald"/>
                <a:cs typeface="Oswald"/>
                <a:sym typeface="Oswald"/>
              </a:rPr>
              <a:t>Leopoldinischen Trakt residiert heute noch der </a:t>
            </a:r>
            <a:r>
              <a:rPr lang="pl">
                <a:solidFill>
                  <a:srgbClr val="202124"/>
                </a:solidFill>
                <a:highlight>
                  <a:srgbClr val="A4C2F4"/>
                </a:highlight>
                <a:latin typeface="Oswald"/>
                <a:ea typeface="Oswald"/>
                <a:cs typeface="Oswald"/>
                <a:sym typeface="Oswald"/>
              </a:rPr>
              <a:t>ö</a:t>
            </a:r>
            <a:r>
              <a:rPr lang="pl" sz="1400">
                <a:solidFill>
                  <a:srgbClr val="202124"/>
                </a:solidFill>
                <a:highlight>
                  <a:srgbClr val="A4C2F4"/>
                </a:highlight>
                <a:latin typeface="Oswald"/>
                <a:ea typeface="Oswald"/>
                <a:cs typeface="Oswald"/>
                <a:sym typeface="Oswald"/>
              </a:rPr>
              <a:t>sterreichische Bundespräsident</a:t>
            </a:r>
            <a:endParaRPr sz="3100">
              <a:highlight>
                <a:srgbClr val="A4C2F4"/>
              </a:highlight>
              <a:latin typeface="Oswald"/>
              <a:ea typeface="Oswald"/>
              <a:cs typeface="Oswald"/>
              <a:sym typeface="Oswald"/>
            </a:endParaRPr>
          </a:p>
        </p:txBody>
      </p:sp>
      <p:sp>
        <p:nvSpPr>
          <p:cNvPr id="147" name="Google Shape;147;p21"/>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48" name="Google Shape;148;p21"/>
          <p:cNvSpPr txBox="1"/>
          <p:nvPr/>
        </p:nvSpPr>
        <p:spPr>
          <a:xfrm>
            <a:off x="0" y="2135425"/>
            <a:ext cx="50172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900" dirty="0">
                <a:latin typeface="Oswald"/>
                <a:ea typeface="Oswald"/>
                <a:cs typeface="Oswald"/>
                <a:sym typeface="Oswald"/>
              </a:rPr>
              <a:t>W Hofburgu rządzono od XIII wieku. Stąd Habsburgowie kierowali światowym imperium. </a:t>
            </a:r>
            <a:r>
              <a:rPr lang="pl" sz="900" dirty="0" smtClean="0">
                <a:latin typeface="Oswald"/>
                <a:ea typeface="Oswald"/>
                <a:cs typeface="Oswald"/>
                <a:sym typeface="Oswald"/>
              </a:rPr>
              <a:t>W Hofburgu w </a:t>
            </a:r>
            <a:r>
              <a:rPr lang="pl" sz="900" dirty="0">
                <a:latin typeface="Oswald"/>
                <a:ea typeface="Oswald"/>
                <a:cs typeface="Oswald"/>
                <a:sym typeface="Oswald"/>
              </a:rPr>
              <a:t>skrzydle Leopoldina do dziś rezyduje prezydent Austrii. </a:t>
            </a:r>
            <a:endParaRPr sz="900" dirty="0">
              <a:latin typeface="Oswald"/>
              <a:ea typeface="Oswald"/>
              <a:cs typeface="Oswald"/>
              <a:sym typeface="Oswald"/>
            </a:endParaRPr>
          </a:p>
          <a:p>
            <a:pPr marL="0" lvl="0" indent="0" algn="l" rtl="0">
              <a:spcBef>
                <a:spcPts val="0"/>
              </a:spcBef>
              <a:spcAft>
                <a:spcPts val="0"/>
              </a:spcAft>
              <a:buNone/>
            </a:pPr>
            <a:endParaRPr sz="900" dirty="0">
              <a:latin typeface="Oswald"/>
              <a:ea typeface="Oswald"/>
              <a:cs typeface="Oswald"/>
              <a:sym typeface="Oswald"/>
            </a:endParaRPr>
          </a:p>
        </p:txBody>
      </p:sp>
      <p:pic>
        <p:nvPicPr>
          <p:cNvPr id="149" name="Google Shape;149;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301587" y="1105225"/>
            <a:ext cx="3742500" cy="1286476"/>
          </a:xfrm>
          <a:prstGeom prst="rect">
            <a:avLst/>
          </a:prstGeom>
          <a:noFill/>
          <a:ln>
            <a:noFill/>
          </a:ln>
        </p:spPr>
      </p:pic>
      <p:pic>
        <p:nvPicPr>
          <p:cNvPr id="150" name="Google Shape;150;p21"/>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706650" y="2479214"/>
            <a:ext cx="3233731" cy="2425298"/>
          </a:xfrm>
          <a:prstGeom prst="rect">
            <a:avLst/>
          </a:prstGeom>
          <a:noFill/>
          <a:ln>
            <a:noFill/>
          </a:ln>
        </p:spPr>
      </p:pic>
      <p:pic>
        <p:nvPicPr>
          <p:cNvPr id="151" name="Google Shape;151;p2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12675" y="2664275"/>
            <a:ext cx="5352723" cy="22402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1000"/>
                                        <p:tgtEl>
                                          <p:spTgt spid="149"/>
                                        </p:tgtEl>
                                        <p:attrNameLst>
                                          <p:attrName>ppt_w</p:attrName>
                                        </p:attrNameLst>
                                      </p:cBhvr>
                                      <p:tavLst>
                                        <p:tav tm="0">
                                          <p:val>
                                            <p:strVal val="0"/>
                                          </p:val>
                                        </p:tav>
                                        <p:tav tm="100000">
                                          <p:val>
                                            <p:strVal val="#ppt_w"/>
                                          </p:val>
                                        </p:tav>
                                      </p:tavLst>
                                    </p:anim>
                                    <p:anim calcmode="lin" valueType="num">
                                      <p:cBhvr additive="base">
                                        <p:cTn id="8" dur="1000"/>
                                        <p:tgtEl>
                                          <p:spTgt spid="14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50"/>
                                        </p:tgtEl>
                                        <p:attrNameLst>
                                          <p:attrName>style.visibility</p:attrName>
                                        </p:attrNameLst>
                                      </p:cBhvr>
                                      <p:to>
                                        <p:strVal val="visible"/>
                                      </p:to>
                                    </p:set>
                                    <p:anim calcmode="lin" valueType="num">
                                      <p:cBhvr additive="base">
                                        <p:cTn id="11" dur="1000"/>
                                        <p:tgtEl>
                                          <p:spTgt spid="150"/>
                                        </p:tgtEl>
                                        <p:attrNameLst>
                                          <p:attrName>ppt_w</p:attrName>
                                        </p:attrNameLst>
                                      </p:cBhvr>
                                      <p:tavLst>
                                        <p:tav tm="0">
                                          <p:val>
                                            <p:strVal val="0"/>
                                          </p:val>
                                        </p:tav>
                                        <p:tav tm="100000">
                                          <p:val>
                                            <p:strVal val="#ppt_w"/>
                                          </p:val>
                                        </p:tav>
                                      </p:tavLst>
                                    </p:anim>
                                    <p:anim calcmode="lin" valueType="num">
                                      <p:cBhvr additive="base">
                                        <p:cTn id="12" dur="1000"/>
                                        <p:tgtEl>
                                          <p:spTgt spid="15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51"/>
                                        </p:tgtEl>
                                        <p:attrNameLst>
                                          <p:attrName>style.visibility</p:attrName>
                                        </p:attrNameLst>
                                      </p:cBhvr>
                                      <p:to>
                                        <p:strVal val="visible"/>
                                      </p:to>
                                    </p:set>
                                    <p:anim calcmode="lin" valueType="num">
                                      <p:cBhvr additive="base">
                                        <p:cTn id="15" dur="1000"/>
                                        <p:tgtEl>
                                          <p:spTgt spid="151"/>
                                        </p:tgtEl>
                                        <p:attrNameLst>
                                          <p:attrName>ppt_w</p:attrName>
                                        </p:attrNameLst>
                                      </p:cBhvr>
                                      <p:tavLst>
                                        <p:tav tm="0">
                                          <p:val>
                                            <p:strVal val="0"/>
                                          </p:val>
                                        </p:tav>
                                        <p:tav tm="100000">
                                          <p:val>
                                            <p:strVal val="#ppt_w"/>
                                          </p:val>
                                        </p:tav>
                                      </p:tavLst>
                                    </p:anim>
                                    <p:anim calcmode="lin" valueType="num">
                                      <p:cBhvr additive="base">
                                        <p:cTn id="16" dur="1000"/>
                                        <p:tgtEl>
                                          <p:spTgt spid="15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1AFD1"/>
      </a:accent4>
      <a:accent5>
        <a:srgbClr val="0F9D58"/>
      </a:accent5>
      <a:accent6>
        <a:srgbClr val="9C27B0"/>
      </a:accent6>
      <a:hlink>
        <a:srgbClr val="0F9D58"/>
      </a:hlink>
      <a:folHlink>
        <a:srgbClr val="0F9D5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1443</Words>
  <Application>Microsoft Office PowerPoint</Application>
  <PresentationFormat>Pokaz na ekranie (16:9)</PresentationFormat>
  <Paragraphs>104</Paragraphs>
  <Slides>24</Slides>
  <Notes>24</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24</vt:i4>
      </vt:variant>
    </vt:vector>
  </HeadingPairs>
  <TitlesOfParts>
    <vt:vector size="29" baseType="lpstr">
      <vt:lpstr>Playfair Display</vt:lpstr>
      <vt:lpstr>Montserrat</vt:lpstr>
      <vt:lpstr>Oswald</vt:lpstr>
      <vt:lpstr>Arial</vt:lpstr>
      <vt:lpstr>Pop</vt:lpstr>
      <vt:lpstr>  Reisen machen klug-sind die Hauptstädte der deutschsprachigen Länder sehenswert ? Podróże kształcą- czy warto zwiedzić stolice krajów niemieckojęzycznych ? </vt:lpstr>
      <vt:lpstr>Liechtenstein</vt:lpstr>
      <vt:lpstr>Vaduz</vt:lpstr>
      <vt:lpstr>Engländerbau</vt:lpstr>
      <vt:lpstr>CENTRUM FÜR KUNST</vt:lpstr>
      <vt:lpstr>Schatzkammer</vt:lpstr>
      <vt:lpstr>Österreich </vt:lpstr>
      <vt:lpstr>Wien</vt:lpstr>
      <vt:lpstr>Seit dem 13. Jahrhundert wird in der Hofburg regiert.</vt:lpstr>
      <vt:lpstr>So lebten Kaiser und Kaiserin</vt:lpstr>
      <vt:lpstr>Oberes Belvedere</vt:lpstr>
      <vt:lpstr>SCHLOSS SCHÖNBRUNN</vt:lpstr>
      <vt:lpstr>Deutschland  </vt:lpstr>
      <vt:lpstr>BERLIN </vt:lpstr>
      <vt:lpstr>DER ALEXANDERPLATZ </vt:lpstr>
      <vt:lpstr>DIE BERLINER MAUER – DIE EAST SIDE GALLERY</vt:lpstr>
      <vt:lpstr>UNTER DEN LINDEN</vt:lpstr>
      <vt:lpstr>die SCHWEIZ </vt:lpstr>
      <vt:lpstr>BERN </vt:lpstr>
      <vt:lpstr>Die AARE</vt:lpstr>
      <vt:lpstr>KÄFIGTURM</vt:lpstr>
      <vt:lpstr>CHRISTLICHE KIRCHE ST.PETER UND PAUL</vt:lpstr>
      <vt:lpstr>NYDEGGKIRCHE</vt:lpstr>
      <vt:lpst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Reisen machen klug-sind die Hauptstädte der deutschsprachugen Länder sehenswert ? Podróże kształcą- czy warto zwiedzić stolice krajów niemieckojęzycznych ?</dc:title>
  <dc:creator>user</dc:creator>
  <cp:lastModifiedBy>Tomek</cp:lastModifiedBy>
  <cp:revision>6</cp:revision>
  <dcterms:modified xsi:type="dcterms:W3CDTF">2021-04-30T06:59:41Z</dcterms:modified>
</cp:coreProperties>
</file>