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2" r:id="rId1"/>
    <p:sldMasterId id="2147484168" r:id="rId2"/>
  </p:sldMasterIdLst>
  <p:notesMasterIdLst>
    <p:notesMasterId r:id="rId58"/>
  </p:notesMasterIdLst>
  <p:sldIdLst>
    <p:sldId id="256" r:id="rId3"/>
    <p:sldId id="294" r:id="rId4"/>
    <p:sldId id="366" r:id="rId5"/>
    <p:sldId id="316" r:id="rId6"/>
    <p:sldId id="323" r:id="rId7"/>
    <p:sldId id="348" r:id="rId8"/>
    <p:sldId id="349" r:id="rId9"/>
    <p:sldId id="352" r:id="rId10"/>
    <p:sldId id="264" r:id="rId11"/>
    <p:sldId id="263" r:id="rId12"/>
    <p:sldId id="265" r:id="rId13"/>
    <p:sldId id="258" r:id="rId14"/>
    <p:sldId id="286" r:id="rId15"/>
    <p:sldId id="324" r:id="rId16"/>
    <p:sldId id="259" r:id="rId17"/>
    <p:sldId id="355" r:id="rId18"/>
    <p:sldId id="304" r:id="rId19"/>
    <p:sldId id="305" r:id="rId20"/>
    <p:sldId id="325" r:id="rId21"/>
    <p:sldId id="354" r:id="rId22"/>
    <p:sldId id="297" r:id="rId23"/>
    <p:sldId id="346" r:id="rId24"/>
    <p:sldId id="362" r:id="rId25"/>
    <p:sldId id="363" r:id="rId26"/>
    <p:sldId id="306" r:id="rId27"/>
    <p:sldId id="307" r:id="rId28"/>
    <p:sldId id="326" r:id="rId29"/>
    <p:sldId id="310" r:id="rId30"/>
    <p:sldId id="308" r:id="rId31"/>
    <p:sldId id="261" r:id="rId32"/>
    <p:sldId id="334" r:id="rId33"/>
    <p:sldId id="327" r:id="rId34"/>
    <p:sldId id="280" r:id="rId35"/>
    <p:sldId id="332" r:id="rId36"/>
    <p:sldId id="368" r:id="rId37"/>
    <p:sldId id="289" r:id="rId38"/>
    <p:sldId id="350" r:id="rId39"/>
    <p:sldId id="351" r:id="rId40"/>
    <p:sldId id="358" r:id="rId41"/>
    <p:sldId id="288" r:id="rId42"/>
    <p:sldId id="285" r:id="rId43"/>
    <p:sldId id="274" r:id="rId44"/>
    <p:sldId id="345" r:id="rId45"/>
    <p:sldId id="273" r:id="rId46"/>
    <p:sldId id="353" r:id="rId47"/>
    <p:sldId id="272" r:id="rId48"/>
    <p:sldId id="292" r:id="rId49"/>
    <p:sldId id="361" r:id="rId50"/>
    <p:sldId id="367" r:id="rId51"/>
    <p:sldId id="341" r:id="rId52"/>
    <p:sldId id="343" r:id="rId53"/>
    <p:sldId id="340" r:id="rId54"/>
    <p:sldId id="342" r:id="rId55"/>
    <p:sldId id="344" r:id="rId56"/>
    <p:sldId id="320" r:id="rId57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42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623C3A8-7012-4A21-B15A-6C2BE1AC3D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DFC5CA3-582C-4CB0-89C3-C8E1792DAF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B599978-60CE-44BD-9441-7C76FF82AAEB}" type="datetimeFigureOut">
              <a:rPr lang="pl-PL"/>
              <a:pPr>
                <a:defRPr/>
              </a:pPr>
              <a:t>2019-03-05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0C1F87CD-E396-40E9-B804-BFC8BB0872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EFADBD3B-D0C8-4682-B080-460A92974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F19BF95-7367-4CE0-AD47-AED684CC28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1BCEF45-4082-47EA-B44D-063277062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4659E6-77B8-451D-81BE-A8DDB106E85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19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AC00AE-DBBC-4A2E-A02E-365655261258}" type="slidenum">
              <a:rPr lang="pl-PL" altLang="pl-PL" smtClean="0"/>
              <a:pPr/>
              <a:t>6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563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C54162-D53B-4409-8333-11C5515241D3}" type="slidenum">
              <a:rPr lang="pl-PL" altLang="pl-PL" smtClean="0"/>
              <a:pPr/>
              <a:t>19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686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787673-BB30-4927-A832-74B477E888DA}" type="slidenum">
              <a:rPr lang="pl-PL" altLang="pl-PL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30</a:t>
            </a:fld>
            <a:endParaRPr lang="pl-PL" altLang="pl-PL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757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2B0789F-337F-4464-8E34-A9CAF4779656}" type="slidenum">
              <a:rPr lang="pl-PL" altLang="pl-PL" smtClean="0"/>
              <a:pPr/>
              <a:t>36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788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7A4A0DB-5458-499C-AC4B-53D5FFB73C8D}" type="slidenum">
              <a:rPr lang="pl-PL" altLang="pl-PL" smtClean="0"/>
              <a:pPr/>
              <a:t>38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860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6BEF34-1B37-4663-B01F-6E423F585970}" type="slidenum">
              <a:rPr lang="pl-PL" altLang="pl-PL" smtClean="0"/>
              <a:pPr/>
              <a:t>44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890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9E6E9E-E128-4776-AFC8-F4314DBEDEFE}" type="slidenum">
              <a:rPr lang="pl-PL" altLang="pl-PL" smtClean="0"/>
              <a:pPr/>
              <a:t>46</a:t>
            </a:fld>
            <a:endParaRPr lang="pl-PL" alt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911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5F8B15-9662-4008-B0DA-C2D51B1852BC}" type="slidenum">
              <a:rPr lang="pl-PL" altLang="pl-PL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47</a:t>
            </a:fld>
            <a:endParaRPr lang="pl-PL" altLang="pl-PL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74BE1-2C59-4535-83B1-BC812ADD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096D1-B839-498D-8F3B-FAAA3A2B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6B66C-0AD5-487C-BAFB-95057E5C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07D8B-F918-4641-9844-ABA87B92929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2168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D9C02-9273-4E72-A970-088F8717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E4F4E-4D38-4C1B-BF57-745AC4C3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51CE0-C48E-4805-A335-B550B43E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92116-483E-476F-B039-7C08A571392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10658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082B4-6544-4D44-A8E5-1D25BE74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406D8-8610-43B1-91C5-0BE53A4C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63D24-3360-4DF0-B5ED-17A1BCA7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CF90-991D-4F89-BE2D-10AC5CE01D7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2785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CF45DEE-1D9F-49C4-BDDD-AD9C72CD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B487A87-68B9-4B8D-B19E-141D04EC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298419-A8C0-4099-8426-0134EC7F6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4D7D3-3E19-4F86-857E-D9CE8AB0F3A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57018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257DDE1-E8FC-409A-9157-5D03E362D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AB7000C-0B43-4986-88A5-8B563B67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33803A2-5F85-4AA6-87C0-9027F52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A0A92-654B-48AF-8E70-AEDCD4733F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1697340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1281A-F23B-4DB1-B08F-A7DBB6F6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65F1D1-E9D9-4EB5-A01A-CBA26EF4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F17D1A-B949-4C73-9F96-5B22E1F2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F0578-A490-4806-A08B-BC9A9D031B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0336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067351-4C98-4995-83AE-D5D99216A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316016-297A-4FEB-90A0-7017335E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C571F1-2BA1-47CD-AD20-90930001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17ABE-E534-4000-8D13-563BC98B55A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40384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817314-8863-42B0-A861-F224A9A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AA12AE-8A7B-4CF7-B179-850FF400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F24C8C-DA43-4137-9331-205E9B75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F34-8DF1-4236-9E8D-D5DC8A8C618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2815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7362B33-3CBC-410A-8755-4A320047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D1E5C8B-6A00-49C0-BB72-75B577C8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F5031F-1F4E-4AF4-99D5-40E5673A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659F9-A171-4C27-ABF1-49F7F59F4A8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060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8C31B0CF-67C2-4D5E-BAF1-6D2FEB73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5E1A5A1-4335-41C4-9AF8-62CC316EE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F7EB1B-2BDA-474C-8BF8-F85C6FE4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B6486-C664-4D4D-AF63-D469826EB1E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12643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8DE678-7CB8-454B-A082-3EAC8184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6593294-058E-4DB1-8521-D608D537E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66474C7-BE30-4190-80FD-315A7B13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46DA-70C5-4D07-B7D9-D196EFC1FD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563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AA47-2E06-4A55-B64D-9C083DE13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91C0F-1FEB-4593-9855-A3A552AB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A3009-0B72-423D-B1C8-83DC439C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33E1-4A0E-4503-9E23-B570C49936F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4268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F82067F-A66F-4834-8EBE-B6D73FDC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7FA6451-2DBD-405A-8014-B476E166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7B44520-A629-45A5-8EA0-4B7E6176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5CC27-D336-4897-986F-B8C8FF0FC34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3876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70DAB75-1735-40CF-8D69-3C0A5FC7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51DBEE1-3A7F-4CDD-998A-4B5885C7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CD1E084-6545-4CA3-B486-239465C6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4CA7B-9D8B-47B6-87B3-16BD020AECC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43997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814F85F-8BD9-4E77-A0B4-1FBC5F56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1DEF4F7-4E3B-4DE5-914F-A275B36B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E885E16-E491-4D34-9CFA-A802E35B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F57AE-8749-4A50-A4C4-30C52028D0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8048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531492-4274-48C6-A2D0-819605F0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31A70E-6DDD-4854-9F04-A4FA6811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EA2EBD-4399-476A-8DF6-7301567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85864-D077-47E8-80A4-4E6F7E6403C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62365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55921431-D4CA-4D2C-9565-DF72A78A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38EEB571-4BE0-435D-8D2A-E1A187543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13DD501-6A0A-41D0-AE53-B2A5630219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14F899F-FB16-4011-8479-3EF831A75F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44C49D-707E-44DC-97C1-42D61C2F40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8A2C-B9AA-47D3-B37F-21BDDA49060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63428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ACAD759-D87B-4CBB-8AA3-62BCE2F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B67CA20-FF2C-47CA-88D9-7A8A4EE8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FFD8CA6-9526-4CEB-A88F-2C0E617F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F28C5-75D4-4F42-AD0B-7449D8D0C79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72641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DAFA754D-4136-45E7-BCBD-9490DBB2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84E2F7AE-5E1A-4BF4-BFE7-F22A99424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pl-PL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337C5D8-0BB8-4720-B3AB-5DE6F5AAA8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84B1239-1412-4740-B64A-FC2C345E33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854E99C-CACB-4446-9BE4-2F4C670C5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49116-0181-4571-B712-A51382518ED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19817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6E11900-CBF8-49A3-B9D9-992310EA9E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9EC203F-C64E-49D4-A549-2CB2653B1A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CFC1E7B-07CF-43FF-B1C0-516C3B6C96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CB447-592A-41D9-94F8-AFFC7D2DA6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46046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4189E9-8DB0-47A1-B952-EF8A2134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9DE649-2740-4B9B-9CF3-8174032F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684EA6-A706-4069-8A36-FFE95F6F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04FE1-DCF9-4472-8B05-A9BA5FBC873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8874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C5CC2E-200B-41F2-8066-C8733561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F9D391-F4E3-407F-B4CA-42191A41B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C6C516-E08B-4DDB-B57A-ED4AEA43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AD99-1B55-4F4A-AE6C-810F9CD01C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8831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09104-E684-4919-8699-3043F270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1B493-00B9-4BB1-A074-310271F0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83F3B-42C1-4A06-BC02-7FC95593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6F30C-EE39-41E6-ACD8-A0DEABEF852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6251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D17402C-335D-451C-BCCF-0F9301CD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A2FECDA-0BA8-49CB-87A9-448C3620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8CE336-60A5-4E79-BAEC-5E08633D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AD6A4-7B06-4349-B9E7-3DFE09EF53A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441499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0F4D356-8325-4EC3-A6B4-FB724E9F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9ABBDD3-DFA9-400F-9981-7C128BB7F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8D90B8A-1D70-4D6A-8B1E-8770A24E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2E333-A1A5-455C-8751-CEEFB7EC04B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8674097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B47180-CFB5-4B3C-BE86-7CF6269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0FE6DE-28F2-4861-A7F1-D4E3044C7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064B05-436E-4F5B-AFEA-F5415D0D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0E132-7057-474A-9BAD-6AF28B9F1C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6640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FC5D499-1BF0-4AC4-B1DB-538C2BFB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F0A99E-D2F9-43C3-8560-946460656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B20212-19C5-45E8-8F50-B828D3FE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D279-A178-4DD3-A35B-9F6B13F4548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205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5E1407-5987-46BC-A869-FB01D6FB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FDA3E47-7941-4E6F-845A-5AAF7138C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AF9EC6-324C-4564-98E6-0B0201F8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3D87D-26B4-47AF-BE4D-2F7A4B43127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9858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FD2CC0-3DBC-4ADC-A328-2BB3B1BEA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70F27E-51EF-4E95-A061-81CC92F0C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BE0B178-41F1-4BA0-AC9D-6B6AED1E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B8134-7813-42CC-8D4F-EDC38A6FBCD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2785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8977F1-1582-4A15-902D-457ACA83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A8FC8C-E506-4550-A178-6D37DFC4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81FD07-0262-464C-BD1A-1EA68E81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7B9D7-7BEB-4CB0-9898-5299F35A610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050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6CFCB7-189F-456F-BE13-C297B03D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4DAC88-1F7F-493F-82D4-28ECE4D1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D4EB3D-AAAA-40D6-BEA0-1DDADC6F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8A096-0374-4B6B-B829-611B24762EC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3844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  <a:endParaRPr lang="en-US" altLang="pl-PL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Edytuj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441B0-BF3C-4D2C-9169-132C0BC2B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2DF-8A0D-467B-97D2-118DE1FFB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E3CD5-0736-4B34-B920-E7122CBA4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B4BDE7-94D7-4F30-83A4-A6D41F0FC4C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6" r:id="rId1"/>
    <p:sldLayoutId id="2147485567" r:id="rId2"/>
    <p:sldLayoutId id="2147485568" r:id="rId3"/>
    <p:sldLayoutId id="2147485569" r:id="rId4"/>
    <p:sldLayoutId id="2147485570" r:id="rId5"/>
    <p:sldLayoutId id="2147485571" r:id="rId6"/>
    <p:sldLayoutId id="2147485572" r:id="rId7"/>
    <p:sldLayoutId id="2147485573" r:id="rId8"/>
    <p:sldLayoutId id="2147485574" r:id="rId9"/>
    <p:sldLayoutId id="2147485575" r:id="rId10"/>
    <p:sldLayoutId id="2147485576" r:id="rId11"/>
    <p:sldLayoutId id="2147485577" r:id="rId12"/>
    <p:sldLayoutId id="2147485578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2070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1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2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3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4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5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6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7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8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79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0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81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051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2058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59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0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1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2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3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4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5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6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8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69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E209E704-151D-4A21-9B8C-91670D5CC8ED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  <a:endParaRPr lang="en-US" altLang="pl-PL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Edytuj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B12E0-E8A3-40C3-BD1D-CFDD5399E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7859C-E6DE-4E12-8999-1D0990638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EA14A-D52A-445A-8295-A19B635B7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15EE958C-099F-437D-B7A9-63064B1D4F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9" r:id="rId1"/>
    <p:sldLayoutId id="2147485580" r:id="rId2"/>
    <p:sldLayoutId id="2147485581" r:id="rId3"/>
    <p:sldLayoutId id="2147485582" r:id="rId4"/>
    <p:sldLayoutId id="2147485583" r:id="rId5"/>
    <p:sldLayoutId id="2147485584" r:id="rId6"/>
    <p:sldLayoutId id="2147485585" r:id="rId7"/>
    <p:sldLayoutId id="2147485586" r:id="rId8"/>
    <p:sldLayoutId id="2147485587" r:id="rId9"/>
    <p:sldLayoutId id="2147485588" r:id="rId10"/>
    <p:sldLayoutId id="2147485589" r:id="rId11"/>
    <p:sldLayoutId id="2147485590" r:id="rId12"/>
    <p:sldLayoutId id="2147485591" r:id="rId13"/>
    <p:sldLayoutId id="2147485592" r:id="rId14"/>
    <p:sldLayoutId id="2147485593" r:id="rId15"/>
    <p:sldLayoutId id="2147485594" r:id="rId16"/>
    <p:sldLayoutId id="2147485595" r:id="rId17"/>
    <p:sldLayoutId id="2147485596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.xml"/><Relationship Id="rId4" Type="http://schemas.openxmlformats.org/officeDocument/2006/relationships/image" Target="../media/image4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5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0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DEBAB199-F7D4-4C6C-B13E-A11716B95C5E}"/>
              </a:ext>
            </a:extLst>
          </p:cNvPr>
          <p:cNvSpPr/>
          <p:nvPr/>
        </p:nvSpPr>
        <p:spPr>
          <a:xfrm>
            <a:off x="0" y="1748727"/>
            <a:ext cx="9281590" cy="48474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PRZYGOTOWANIE</a:t>
            </a:r>
          </a:p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SZKOŁY </a:t>
            </a:r>
          </a:p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 PRZYJĘCIE UCZNIÓW </a:t>
            </a:r>
          </a:p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KLAS I</a:t>
            </a:r>
          </a:p>
          <a:p>
            <a:pPr algn="ctr" eaLnBrk="1" hangingPunct="1">
              <a:defRPr/>
            </a:pP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eaLnBrk="1" hangingPunct="1">
              <a:defRPr/>
            </a:pPr>
            <a:endParaRPr lang="pl-PL" sz="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eaLnBrk="1" hangingPunct="1">
              <a:defRPr/>
            </a:pP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5843" name="Obraz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860925"/>
            <a:ext cx="29591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3EFB64AA-43B1-4A5B-B778-776859C3FEC6}"/>
              </a:ext>
            </a:extLst>
          </p:cNvPr>
          <p:cNvSpPr/>
          <p:nvPr/>
        </p:nvSpPr>
        <p:spPr>
          <a:xfrm>
            <a:off x="2235594" y="404664"/>
            <a:ext cx="46728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PLAC ZABAW</a:t>
            </a:r>
          </a:p>
        </p:txBody>
      </p:sp>
      <p:pic>
        <p:nvPicPr>
          <p:cNvPr id="43011" name="Picture 8" descr="H:\DCIM\107D5200\DSC_8764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3767" r="4854"/>
          <a:stretch>
            <a:fillRect/>
          </a:stretch>
        </p:blipFill>
        <p:spPr bwMode="auto">
          <a:xfrm>
            <a:off x="719138" y="1484313"/>
            <a:ext cx="7705725" cy="5122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A0EF69F-F693-40CE-9A8D-A087ADDDB69F}"/>
              </a:ext>
            </a:extLst>
          </p:cNvPr>
          <p:cNvSpPr/>
          <p:nvPr/>
        </p:nvSpPr>
        <p:spPr>
          <a:xfrm>
            <a:off x="467544" y="187578"/>
            <a:ext cx="8136904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MIASTECZKO RUCHU DROGOWEGO</a:t>
            </a:r>
          </a:p>
        </p:txBody>
      </p:sp>
      <p:pic>
        <p:nvPicPr>
          <p:cNvPr id="47107" name="Obraz 1"/>
          <p:cNvPicPr>
            <a:picLocks noChangeAspect="1"/>
          </p:cNvPicPr>
          <p:nvPr/>
        </p:nvPicPr>
        <p:blipFill>
          <a:blip r:embed="rId3"/>
          <a:srcRect r="3136"/>
          <a:stretch>
            <a:fillRect/>
          </a:stretch>
        </p:blipFill>
        <p:spPr bwMode="auto">
          <a:xfrm>
            <a:off x="809625" y="1511300"/>
            <a:ext cx="7650163" cy="4967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8382926C-F26C-4803-B985-1BAD9D5AEF2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1638" y="2565400"/>
            <a:ext cx="7761287" cy="38433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szkoła </a:t>
            </a: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 monitorowana (monitoring zewnętrzny                       i  wewnętrzny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nauczyciele pełnią dyżury podczas przerw                         w wyznaczonych 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miejscach,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nauczyciele klas  pierwszych pełnią dyżury          w 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klasach,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osobny korytarz nauczania 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wczesnoszkolnego,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osobne </a:t>
            </a:r>
            <a:r>
              <a:rPr lang="pl-PL" alt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toalety,</a:t>
            </a: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osobne szatnie.</a:t>
            </a:r>
          </a:p>
          <a:p>
            <a:pPr marL="0" indent="0" eaLnBrk="1" hangingPunct="1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endParaRPr lang="pl-PL" alt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pl-PL" alt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3F00BB8-85E5-48AD-AC61-DA7B091948BF}"/>
              </a:ext>
            </a:extLst>
          </p:cNvPr>
          <p:cNvSpPr/>
          <p:nvPr/>
        </p:nvSpPr>
        <p:spPr>
          <a:xfrm>
            <a:off x="1000100" y="714356"/>
            <a:ext cx="7436652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 TROSCE </a:t>
            </a:r>
          </a:p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 BEZPIECZEŃSTWO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2">
            <a:extLst>
              <a:ext uri="{FF2B5EF4-FFF2-40B4-BE49-F238E27FC236}">
                <a16:creationId xmlns:a16="http://schemas.microsoft.com/office/drawing/2014/main" id="{62F563F6-22BE-4A81-83D3-AEC9F0502F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3100" y="1828800"/>
            <a:ext cx="7113588" cy="49609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lekcyjne klas I-III, w tym dwie sale w „skrzydle”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komputerowa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biblioteka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sklepik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gabinet pielęgniarki i stomatologa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stołówka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świetlica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gimnastyczna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zabaw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do gimnastyki korekcyjnej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szatnie dla klas I-III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pl-PL" alt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pl-PL" alt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l-PL" alt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pl-PL" alt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AC1234D-ED54-4161-92DF-6CD21D25CED1}"/>
              </a:ext>
            </a:extLst>
          </p:cNvPr>
          <p:cNvSpPr/>
          <p:nvPr/>
        </p:nvSpPr>
        <p:spPr>
          <a:xfrm>
            <a:off x="1353944" y="764704"/>
            <a:ext cx="63983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BAZA LOKALOWA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4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4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4E058F9A-0D5A-4B20-8658-28207D081AB2}"/>
              </a:ext>
            </a:extLst>
          </p:cNvPr>
          <p:cNvSpPr/>
          <p:nvPr/>
        </p:nvSpPr>
        <p:spPr>
          <a:xfrm>
            <a:off x="1226793" y="857232"/>
            <a:ext cx="680647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PRZYSTOSOWANIE OBIEKTU</a:t>
            </a:r>
          </a:p>
          <a:p>
            <a:pPr algn="ctr" eaLnBrk="1" hangingPunct="1">
              <a:defRPr/>
            </a:pP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 POTRZEB UCZNIÓW</a:t>
            </a:r>
          </a:p>
          <a:p>
            <a:pPr algn="ctr" eaLnBrk="1" hangingPunct="1">
              <a:defRPr/>
            </a:pP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KLAS I-III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323850" y="2852738"/>
            <a:ext cx="8351838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Osobne piętro dla uczniów klas 1-3, na którym znajdują się: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sekretariat,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lekcyjne,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biblioteka,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gabinet pielęgniarki i stomatologa,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 gimnastyczna,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sklepik,</a:t>
            </a:r>
          </a:p>
          <a:p>
            <a:pPr eaLnBrk="1" hangingPunct="1">
              <a:lnSpc>
                <a:spcPct val="90000"/>
              </a:lnSpc>
              <a:buSzPct val="95000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toalety dla dziewcząt i chłopców.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Tx/>
              <a:buNone/>
            </a:pPr>
            <a:endParaRPr lang="pl-PL" altLang="pl-PL" sz="24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§"/>
            </a:pPr>
            <a:endParaRPr lang="pl-PL" altLang="pl-PL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endParaRPr lang="pl-PL" altLang="pl-PL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endParaRPr lang="pl-PL" altLang="pl-PL" sz="200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r>
              <a:rPr lang="pl-PL" altLang="pl-PL" sz="2000">
                <a:solidFill>
                  <a:schemeClr val="tx1"/>
                </a:solidFill>
              </a:rPr>
              <a:t>`</a:t>
            </a:r>
          </a:p>
        </p:txBody>
      </p:sp>
      <p:pic>
        <p:nvPicPr>
          <p:cNvPr id="50180" name="Obraz 4"/>
          <p:cNvPicPr>
            <a:picLocks noChangeAspect="1" noChangeArrowheads="1"/>
          </p:cNvPicPr>
          <p:nvPr/>
        </p:nvPicPr>
        <p:blipFill>
          <a:blip r:embed="rId3"/>
          <a:srcRect t="4349"/>
          <a:stretch>
            <a:fillRect/>
          </a:stretch>
        </p:blipFill>
        <p:spPr bwMode="auto">
          <a:xfrm>
            <a:off x="5651500" y="3500438"/>
            <a:ext cx="2620963" cy="316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/>
          </p:cNvSpPr>
          <p:nvPr>
            <p:ph type="body" sz="half" idx="4294967295"/>
          </p:nvPr>
        </p:nvSpPr>
        <p:spPr>
          <a:xfrm>
            <a:off x="250825" y="1571625"/>
            <a:ext cx="9144000" cy="5286375"/>
          </a:xfrm>
        </p:spPr>
        <p:txBody>
          <a:bodyPr/>
          <a:lstStyle/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parterze znajduje się 7 sal nauczania wczesnoszkolnego.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lekcyjne są duże, doświetlone, ciepłe, kolorystyka przyjemna, stonowana.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 dla uczniów klas młodszych są wyposażone w nowe, ciekawe pomoce dydaktyczne otrzymane z realizowanych w szkole programów i projektów oraz w tablice interaktywne lub telewizory      i odtwarzacze DVD. 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„skrzydle” znajdują się 2 sale lekcyjne.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Ławki i krzesła są dostosowane do wzrostu dzieci.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Każda sala posiada część dydaktyczną i część rekreacyjną.</a:t>
            </a:r>
          </a:p>
          <a:p>
            <a:pPr eaLnBrk="1" hangingPunct="1"/>
            <a:r>
              <a:rPr lang="pl-PL" altLang="pl-PL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Czasami istnieje konieczność zmiany sal, przejścia na inne piętro np. na zajęcia komputerowe.</a:t>
            </a:r>
          </a:p>
          <a:p>
            <a:pPr eaLnBrk="1" hangingPunct="1">
              <a:lnSpc>
                <a:spcPct val="80000"/>
              </a:lnSpc>
            </a:pPr>
            <a:endParaRPr lang="pl-PL" altLang="pl-PL" sz="200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1600" smtClean="0">
              <a:solidFill>
                <a:schemeClr val="tx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AD244BB-5610-4E1A-8E40-A3D6C9656168}"/>
              </a:ext>
            </a:extLst>
          </p:cNvPr>
          <p:cNvSpPr/>
          <p:nvPr/>
        </p:nvSpPr>
        <p:spPr>
          <a:xfrm>
            <a:off x="1714480" y="714356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SALE LEKCYJNE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az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4070350"/>
            <a:ext cx="4016375" cy="2341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Obraz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4070350"/>
            <a:ext cx="3519487" cy="2347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75" y="188913"/>
            <a:ext cx="7407275" cy="360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Obraz 2"/>
          <p:cNvPicPr>
            <a:picLocks noChangeAspect="1" noChangeArrowheads="1"/>
          </p:cNvPicPr>
          <p:nvPr/>
        </p:nvPicPr>
        <p:blipFill>
          <a:blip r:embed="rId3"/>
          <a:srcRect t="8514"/>
          <a:stretch>
            <a:fillRect/>
          </a:stretch>
        </p:blipFill>
        <p:spPr bwMode="auto">
          <a:xfrm>
            <a:off x="554038" y="404813"/>
            <a:ext cx="4213225" cy="251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4"/>
          <a:srcRect r="47874" b="459"/>
          <a:stretch>
            <a:fillRect/>
          </a:stretch>
        </p:blipFill>
        <p:spPr bwMode="auto">
          <a:xfrm>
            <a:off x="5148263" y="981075"/>
            <a:ext cx="3351212" cy="5078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Obraz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838" y="3362325"/>
            <a:ext cx="4162425" cy="332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10C08FE-9876-401E-84E6-E581923BF41B}"/>
              </a:ext>
            </a:extLst>
          </p:cNvPr>
          <p:cNvSpPr/>
          <p:nvPr/>
        </p:nvSpPr>
        <p:spPr>
          <a:xfrm>
            <a:off x="1" y="642918"/>
            <a:ext cx="9143999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SALE W „SKRZYDLE”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179388" y="1819275"/>
            <a:ext cx="86931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Sale lekcyjne posiadają oddzielne wejście, własne szatnie i toalety.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Uczniowie uczący się w tych salach korzystają z wszystkich pomieszczeń znajdujących się w budynku głównym szkoły (sala gimnastyczna i sala zabaw, sala komputerowa, stołówka, sklepik, biblioteka, opieka pielęgniarki                  i stomatologa).</a:t>
            </a:r>
          </a:p>
        </p:txBody>
      </p:sp>
      <p:pic>
        <p:nvPicPr>
          <p:cNvPr id="54276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832225"/>
            <a:ext cx="4083050" cy="272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az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832225"/>
            <a:ext cx="4084638" cy="272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4F5BB58-EA01-4DE3-8D48-CBC3EF2476EB}"/>
              </a:ext>
            </a:extLst>
          </p:cNvPr>
          <p:cNvSpPr/>
          <p:nvPr/>
        </p:nvSpPr>
        <p:spPr>
          <a:xfrm>
            <a:off x="280205" y="785794"/>
            <a:ext cx="856927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PRACOWNIA KOMPUTEROWA</a:t>
            </a:r>
            <a:endParaRPr lang="pl-PL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785938"/>
            <a:ext cx="87439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buSzPct val="95000"/>
            </a:pPr>
            <a:r>
              <a:rPr lang="pl-PL" altLang="pl-PL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odbywają się w sali komputerowej wyposażonej w 24 stanowiska.</a:t>
            </a:r>
          </a:p>
          <a:p>
            <a:pPr eaLnBrk="1" hangingPunct="1">
              <a:buSzPct val="95000"/>
            </a:pPr>
            <a:r>
              <a:rPr lang="pl-PL" altLang="pl-PL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Prowadzone są przez nauczyciela informatyki lub nauczyciela edukacji wczesnoszkolnej.</a:t>
            </a:r>
          </a:p>
        </p:txBody>
      </p:sp>
      <p:pic>
        <p:nvPicPr>
          <p:cNvPr id="55300" name="Obraz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735388"/>
            <a:ext cx="3956050" cy="271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az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275" y="4230688"/>
            <a:ext cx="3943350" cy="2219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8">
            <a:extLst>
              <a:ext uri="{FF2B5EF4-FFF2-40B4-BE49-F238E27FC236}">
                <a16:creationId xmlns:a16="http://schemas.microsoft.com/office/drawing/2014/main" id="{210FB6D1-7CFC-4CD7-B8B1-80E5C7DEC90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85750"/>
            <a:ext cx="9144000" cy="4643438"/>
          </a:xfrm>
          <a:prstGeom prst="rect">
            <a:avLst/>
          </a:prstGeom>
        </p:spPr>
        <p:txBody>
          <a:bodyPr/>
          <a:lstStyle/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endParaRPr lang="pl-PL" sz="4400" dirty="0">
              <a:latin typeface="+mn-lt"/>
            </a:endParaRPr>
          </a:p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pl-PL" sz="3200" dirty="0">
                <a:cs typeface="Times New Roman" pitchFamily="18" charset="0"/>
              </a:rPr>
              <a:t>   Szkoła Podstawowa nr 2</a:t>
            </a:r>
          </a:p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pl-PL" sz="2800" dirty="0">
                <a:cs typeface="Times New Roman" pitchFamily="18" charset="0"/>
              </a:rPr>
              <a:t>   im. Bohaterów Westerplatte</a:t>
            </a:r>
          </a:p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pl-PL" sz="2800" dirty="0">
                <a:cs typeface="Times New Roman" pitchFamily="18" charset="0"/>
              </a:rPr>
              <a:t>    ul. </a:t>
            </a:r>
            <a:r>
              <a:rPr lang="pl-PL" sz="2800" dirty="0">
                <a:cs typeface="Times New Roman" pitchFamily="18" charset="0"/>
              </a:rPr>
              <a:t>Żeromskiego </a:t>
            </a:r>
            <a:r>
              <a:rPr lang="pl-PL" sz="2800" dirty="0">
                <a:cs typeface="Times New Roman" pitchFamily="18" charset="0"/>
              </a:rPr>
              <a:t>2</a:t>
            </a:r>
          </a:p>
          <a:p>
            <a:pPr marL="273050" indent="-273050"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pl-PL" sz="2800" dirty="0">
                <a:cs typeface="Times New Roman" pitchFamily="18" charset="0"/>
              </a:rPr>
              <a:t> Myślenice</a:t>
            </a:r>
          </a:p>
        </p:txBody>
      </p:sp>
      <p:pic>
        <p:nvPicPr>
          <p:cNvPr id="25603" name="Obraz 1">
            <a:extLst>
              <a:ext uri="{FF2B5EF4-FFF2-40B4-BE49-F238E27FC236}">
                <a16:creationId xmlns:a16="http://schemas.microsoft.com/office/drawing/2014/main" id="{3B2210A2-3A5E-4383-B9ED-5B1246474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08275"/>
            <a:ext cx="9144000" cy="414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az 1"/>
          <p:cNvPicPr>
            <a:picLocks noChangeAspect="1"/>
          </p:cNvPicPr>
          <p:nvPr/>
        </p:nvPicPr>
        <p:blipFill>
          <a:blip r:embed="rId2"/>
          <a:srcRect b="11119"/>
          <a:stretch>
            <a:fillRect/>
          </a:stretch>
        </p:blipFill>
        <p:spPr bwMode="auto">
          <a:xfrm>
            <a:off x="306388" y="836613"/>
            <a:ext cx="8531225" cy="5184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D3FA1F6-DEF2-423B-BC66-F654CB7BF16A}"/>
              </a:ext>
            </a:extLst>
          </p:cNvPr>
          <p:cNvSpPr/>
          <p:nvPr/>
        </p:nvSpPr>
        <p:spPr>
          <a:xfrm>
            <a:off x="2214546" y="571480"/>
            <a:ext cx="460895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BIBLIOTEKA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D7C5291-0186-4485-B98C-3A56A29A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9000"/>
            <a:ext cx="91440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32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3200" b="1" dirty="0">
                <a:solidFill>
                  <a:srgbClr val="000000"/>
                </a:solidFill>
                <a:cs typeface="Times New Roman" pitchFamily="18" charset="0"/>
              </a:rPr>
              <a:t>Nauczyciele biblioteki:</a:t>
            </a: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32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3200" dirty="0">
                <a:solidFill>
                  <a:srgbClr val="000000"/>
                </a:solidFill>
                <a:cs typeface="Times New Roman" pitchFamily="18" charset="0"/>
              </a:rPr>
              <a:t>mgr Lucyna </a:t>
            </a:r>
            <a:r>
              <a:rPr lang="pl-PL" sz="3200" dirty="0" err="1">
                <a:solidFill>
                  <a:srgbClr val="000000"/>
                </a:solidFill>
                <a:cs typeface="Times New Roman" pitchFamily="18" charset="0"/>
              </a:rPr>
              <a:t>Tondera</a:t>
            </a:r>
            <a:endParaRPr lang="pl-PL" sz="3200" dirty="0">
              <a:solidFill>
                <a:srgbClr val="000000"/>
              </a:solidFill>
              <a:cs typeface="Times New Roman" pitchFamily="18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pl-PL" sz="3200" dirty="0">
                <a:solidFill>
                  <a:srgbClr val="000000"/>
                </a:solidFill>
                <a:cs typeface="Times New Roman" pitchFamily="18" charset="0"/>
              </a:rPr>
              <a:t>mgr Urszula Morawska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b="1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pl-PL" sz="2000" dirty="0">
              <a:cs typeface="Times New Roman" pitchFamily="18" charset="0"/>
            </a:endParaRPr>
          </a:p>
        </p:txBody>
      </p:sp>
      <p:pic>
        <p:nvPicPr>
          <p:cNvPr id="27657" name="Picture 9" descr="http://www.wikom.pl/mp15zgierz/pictures/books_01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" y="3371850"/>
            <a:ext cx="2808288" cy="3386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7" descr="Znalezione obrazy dla zapytania komputer clipart"/>
          <p:cNvPicPr>
            <a:picLocks noChangeAspect="1" noChangeArrowheads="1"/>
          </p:cNvPicPr>
          <p:nvPr/>
        </p:nvPicPr>
        <p:blipFill>
          <a:blip r:embed="rId4"/>
          <a:srcRect b="7388"/>
          <a:stretch>
            <a:fillRect/>
          </a:stretch>
        </p:blipFill>
        <p:spPr bwMode="auto">
          <a:xfrm>
            <a:off x="6011863" y="4294188"/>
            <a:ext cx="2808287" cy="239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568061-353F-44F4-9950-75B4D04BB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28625"/>
            <a:ext cx="84963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Clr>
                <a:srgbClr val="70A1C0"/>
              </a:buClr>
            </a:pPr>
            <a:r>
              <a:rPr lang="pl-PL" altLang="pl-PL" sz="2000" b="1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2200" b="1">
                <a:solidFill>
                  <a:srgbClr val="000000"/>
                </a:solidFill>
                <a:cs typeface="Times New Roman" panose="02020603050405020304" pitchFamily="18" charset="0"/>
              </a:rPr>
              <a:t>Biblioteka składa się z wypożyczalni, czytelni i dwóch pomieszczeń, gdzie zgromadzone są zbiory. </a:t>
            </a:r>
          </a:p>
          <a:p>
            <a:pPr algn="just">
              <a:buClr>
                <a:srgbClr val="70A1C0"/>
              </a:buClr>
            </a:pPr>
            <a:endParaRPr lang="pl-PL" altLang="pl-PL" sz="2200" b="1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20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pl-PL" altLang="pl-PL" sz="2000">
                <a:cs typeface="Times New Roman" panose="02020603050405020304" pitchFamily="18" charset="0"/>
              </a:rPr>
              <a:t>Oprócz udostępniania zbiorów biblioteka organizuje wiele przedsięwzięć.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Do tradycji weszło pasowanie uczniów klas pierwszych  na czytelników.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W ciągu roku szkolnego organizowane są konkursy czytelnicze, plastyczne, wystawy tematyczne, spotkania autorskie, poranki literackie.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Uczniowie mogą samodzielnie dokonywać wyborów czytelniczych ponieważ ma   nieograniczony dostęp do półek. Poza tym korzystają z kącika czytelniczego, stworzonego z myślą o najmłodszych, gdzie znajdują spokojne i przyjemne miejsce do spędzania wolnego czasu.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W czytelni znajduje się również stanowiska komputerowe z dostępem do sieci. Internet wykorzystywany jest przede wszystkim jako źródło informacji np. gdy brak ich w zbiorach biblioteki. </a:t>
            </a:r>
          </a:p>
          <a:p>
            <a:pPr eaLnBrk="1" hangingPunct="1">
              <a:spcBef>
                <a:spcPts val="1000"/>
              </a:spcBef>
              <a:buClr>
                <a:schemeClr val="accent1"/>
              </a:buClr>
              <a:buSzPct val="95000"/>
              <a:buFont typeface="Wingdings 3" panose="05040102010807070707" pitchFamily="18" charset="2"/>
              <a:buChar char=""/>
            </a:pPr>
            <a:r>
              <a:rPr lang="pl-PL" altLang="pl-PL" sz="2000">
                <a:cs typeface="Times New Roman" panose="02020603050405020304" pitchFamily="18" charset="0"/>
              </a:rPr>
              <a:t> Poza tym uczniowie mogą korzystać z gier i zabaw edukacyjnych, w tym celu sporządzono wykaz stron www. przyjaznych dla dzieci, gdzie bezpiecznie mogą łączyć zabawę z edukacją.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473450"/>
            <a:ext cx="4276725" cy="302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Obraz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7563" y="420688"/>
            <a:ext cx="4968875" cy="2792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Obraz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457575"/>
            <a:ext cx="4032250" cy="3024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az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908050"/>
            <a:ext cx="3024188" cy="537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Obraz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404813"/>
            <a:ext cx="5191125" cy="2916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Obraz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716338"/>
            <a:ext cx="5191125" cy="292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998859E0-7BA8-4802-A62B-B4BEA4D8CA74}"/>
              </a:ext>
            </a:extLst>
          </p:cNvPr>
          <p:cNvSpPr/>
          <p:nvPr/>
        </p:nvSpPr>
        <p:spPr>
          <a:xfrm>
            <a:off x="1017602" y="642918"/>
            <a:ext cx="7129131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OPIEKA MEDYCZNA</a:t>
            </a:r>
          </a:p>
          <a:p>
            <a:pPr algn="ctr" eaLnBrk="1" hangingPunct="1">
              <a:defRPr/>
            </a:pP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-1404938" y="2168525"/>
            <a:ext cx="9072563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3200" b="1">
                <a:solidFill>
                  <a:schemeClr val="tx1"/>
                </a:solidFill>
                <a:latin typeface="Times New Roman" panose="02020603050405020304" pitchFamily="18" charset="0"/>
              </a:rPr>
              <a:t>Gabinet profilaktyki zdrowotnej </a:t>
            </a:r>
          </a:p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pl-PL" altLang="pl-PL" sz="3200" b="1">
                <a:solidFill>
                  <a:schemeClr val="tx1"/>
                </a:solidFill>
                <a:latin typeface="Times New Roman" panose="02020603050405020304" pitchFamily="18" charset="0"/>
              </a:rPr>
              <a:t>i pomocy przedlekarskiej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Agata  Spórna</a:t>
            </a:r>
            <a:endParaRPr lang="pl-PL" altLang="pl-PL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1017588" y="4997450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32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Gabinet stomatologiczny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Karolina Zapszała    </a:t>
            </a:r>
          </a:p>
        </p:txBody>
      </p:sp>
      <p:pic>
        <p:nvPicPr>
          <p:cNvPr id="62469" name="Obraz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475" y="1851025"/>
            <a:ext cx="1693863" cy="2224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Obraz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4538" y="4684713"/>
            <a:ext cx="1701800" cy="1700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95363"/>
            <a:ext cx="3576638" cy="5364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Obraz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1989138"/>
            <a:ext cx="5065712" cy="337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80E27F7-31F5-4B15-B0CE-F10CE4AC84E5}"/>
              </a:ext>
            </a:extLst>
          </p:cNvPr>
          <p:cNvSpPr/>
          <p:nvPr/>
        </p:nvSpPr>
        <p:spPr>
          <a:xfrm>
            <a:off x="2428860" y="642918"/>
            <a:ext cx="41857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ŚWIETLICA</a:t>
            </a:r>
          </a:p>
        </p:txBody>
      </p:sp>
      <p:sp>
        <p:nvSpPr>
          <p:cNvPr id="4" name="Symbol zastępczy zawartości 1">
            <a:extLst>
              <a:ext uri="{FF2B5EF4-FFF2-40B4-BE49-F238E27FC236}">
                <a16:creationId xmlns:a16="http://schemas.microsoft.com/office/drawing/2014/main" id="{C5DD507F-F231-40F1-BA3F-6C5362CD4EBB}"/>
              </a:ext>
            </a:extLst>
          </p:cNvPr>
          <p:cNvSpPr txBox="1">
            <a:spLocks/>
          </p:cNvSpPr>
          <p:nvPr/>
        </p:nvSpPr>
        <p:spPr>
          <a:xfrm>
            <a:off x="165100" y="2046288"/>
            <a:ext cx="8713788" cy="48117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cs typeface="Times New Roman" panose="02020603050405020304" pitchFamily="18" charset="0"/>
              </a:rPr>
              <a:t>Świetlica szkolna czynna w godz. 7:00- 16:30.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cs typeface="Times New Roman" panose="02020603050405020304" pitchFamily="18" charset="0"/>
              </a:rPr>
              <a:t>Jest wyposażona w różnorodne pomoce dydaktyczne m.in</a:t>
            </a:r>
            <a:r>
              <a:rPr lang="pl-PL" sz="2400" dirty="0">
                <a:cs typeface="Times New Roman" panose="02020603050405020304" pitchFamily="18" charset="0"/>
              </a:rPr>
              <a:t>.            </a:t>
            </a:r>
            <a:r>
              <a:rPr lang="pl-PL" sz="2400" dirty="0">
                <a:cs typeface="Times New Roman" panose="02020603050405020304" pitchFamily="18" charset="0"/>
              </a:rPr>
              <a:t>z programu „</a:t>
            </a:r>
            <a:r>
              <a:rPr lang="pl-PL" sz="2000" dirty="0">
                <a:cs typeface="Times New Roman" panose="02020603050405020304" pitchFamily="18" charset="0"/>
              </a:rPr>
              <a:t>RADOSNA SZKOŁA</a:t>
            </a:r>
            <a:r>
              <a:rPr lang="pl-PL" sz="2400" dirty="0">
                <a:cs typeface="Times New Roman" panose="02020603050405020304" pitchFamily="18" charset="0"/>
              </a:rPr>
              <a:t>” oraz w telewizor i odtwarzacz </a:t>
            </a:r>
            <a:r>
              <a:rPr lang="pl-PL" sz="2000" dirty="0">
                <a:cs typeface="Times New Roman" panose="02020603050405020304" pitchFamily="18" charset="0"/>
              </a:rPr>
              <a:t>DVD</a:t>
            </a:r>
            <a:r>
              <a:rPr lang="pl-PL" sz="2400" dirty="0">
                <a:cs typeface="Times New Roman" panose="02020603050405020304" pitchFamily="18" charset="0"/>
              </a:rPr>
              <a:t>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cs typeface="Times New Roman" panose="02020603050405020304" pitchFamily="18" charset="0"/>
              </a:rPr>
              <a:t>Dzieci uczęszczające na świetlicę mogą uczestniczyć w zajęciach kół : plastycznym, muzycznym i szachowym. Mogą korzystać </a:t>
            </a:r>
            <a:r>
              <a:rPr lang="pl-PL" sz="2400" dirty="0">
                <a:cs typeface="Times New Roman" panose="02020603050405020304" pitchFamily="18" charset="0"/>
              </a:rPr>
              <a:t>      z </a:t>
            </a:r>
            <a:r>
              <a:rPr lang="pl-PL" sz="2400" dirty="0">
                <a:cs typeface="Times New Roman" panose="02020603050405020304" pitchFamily="18" charset="0"/>
              </a:rPr>
              <a:t>komputerów w bibliotece, sali zabaw oraz szkolnych terenów </a:t>
            </a:r>
            <a:r>
              <a:rPr lang="pl-PL" sz="2400" dirty="0">
                <a:cs typeface="Times New Roman" panose="02020603050405020304" pitchFamily="18" charset="0"/>
              </a:rPr>
              <a:t>rekreacyjno-sportowych</a:t>
            </a:r>
            <a:r>
              <a:rPr lang="pl-PL" sz="2400" dirty="0">
                <a:cs typeface="Times New Roman" panose="02020603050405020304" pitchFamily="18" charset="0"/>
              </a:rPr>
              <a:t>.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anose="05000000000000000000" pitchFamily="2" charset="2"/>
              <a:buChar char="§"/>
              <a:defRPr/>
            </a:pPr>
            <a:r>
              <a:rPr lang="pl-PL" sz="2400" dirty="0">
                <a:cs typeface="Times New Roman" panose="02020603050405020304" pitchFamily="18" charset="0"/>
              </a:rPr>
              <a:t>Zajęcia świetlicowe odbywają się według ustalonego wcześniej rocznego planu zajęć, podzielonego na tygodniowe tematy</a:t>
            </a:r>
            <a:r>
              <a:rPr lang="pl-PL" sz="2200" dirty="0"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246063"/>
            <a:ext cx="4298950" cy="286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Obraz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9213" y="246063"/>
            <a:ext cx="3475037" cy="6264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Obraz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488" y="3638550"/>
            <a:ext cx="4298950" cy="286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3549650" cy="6308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Obraz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0538" y="365125"/>
            <a:ext cx="4549775" cy="2559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raz 4"/>
          <p:cNvPicPr>
            <a:picLocks noChangeAspect="1"/>
          </p:cNvPicPr>
          <p:nvPr/>
        </p:nvPicPr>
        <p:blipFill>
          <a:blip r:embed="rId5"/>
          <a:srcRect l="5577" r="3046"/>
          <a:stretch>
            <a:fillRect/>
          </a:stretch>
        </p:blipFill>
        <p:spPr bwMode="auto">
          <a:xfrm>
            <a:off x="4300538" y="3322638"/>
            <a:ext cx="4549775" cy="3319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3635375" y="549275"/>
            <a:ext cx="4827588" cy="1427163"/>
          </a:xfrm>
        </p:spPr>
        <p:txBody>
          <a:bodyPr/>
          <a:lstStyle/>
          <a:p>
            <a:pPr algn="ctr"/>
            <a:r>
              <a:rPr lang="pl-PL" altLang="pl-PL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Czerpiąc z przeszłości,                                   kształtujemy naszą przyszłość</a:t>
            </a:r>
            <a:r>
              <a:rPr lang="pl-PL" altLang="pl-PL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7891" name="Symbol zastępczy zawartości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6238" y="2492375"/>
            <a:ext cx="6122987" cy="4103688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628" name="Obraz 4">
            <a:extLst>
              <a:ext uri="{FF2B5EF4-FFF2-40B4-BE49-F238E27FC236}">
                <a16:creationId xmlns:a16="http://schemas.microsoft.com/office/drawing/2014/main" id="{1F4B2F0E-EC22-4603-AA74-5461ADD3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34950"/>
            <a:ext cx="2941637" cy="195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az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492375"/>
            <a:ext cx="2565400" cy="4103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C199F67-81C1-4C22-B344-C89C6BEE706F}"/>
              </a:ext>
            </a:extLst>
          </p:cNvPr>
          <p:cNvSpPr/>
          <p:nvPr/>
        </p:nvSpPr>
        <p:spPr>
          <a:xfrm>
            <a:off x="714348" y="714356"/>
            <a:ext cx="780912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STOŁÓWKA SZKOLNA</a:t>
            </a:r>
          </a:p>
        </p:txBody>
      </p:sp>
      <p:sp>
        <p:nvSpPr>
          <p:cNvPr id="7" name="Symbol zastępczy zawartości 1"/>
          <p:cNvSpPr txBox="1">
            <a:spLocks/>
          </p:cNvSpPr>
          <p:nvPr/>
        </p:nvSpPr>
        <p:spPr bwMode="auto">
          <a:xfrm>
            <a:off x="0" y="1285875"/>
            <a:ext cx="6588125" cy="58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Obiady wydawane w godz. 11:30 - 14:00.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None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celu zapewnienia bezpieczeństwa podczas wydawania obiadów dyżur na stołówce pełnią wyznaczeni nauczyciele.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Dzieci samodzielnie przynoszą i odnoszą naczynia. 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None/>
            </a:pPr>
            <a:endParaRPr lang="pl-PL" altLang="pl-PL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Arial" panose="020B0604020202020204" pitchFamily="34" charset="0"/>
              <a:buChar char="•"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okresie zimowym (od listopada do marca)     za odpłatnością podawana jest ciepła herbata.</a:t>
            </a:r>
          </a:p>
        </p:txBody>
      </p:sp>
      <p:sp>
        <p:nvSpPr>
          <p:cNvPr id="67588" name="AutoShape 6" descr="data:image/jpeg;base64,/9j/4AAQSkZJRgABAQAAAQABAAD/2wCEAAkGBxQSERUUExQWFBUWFxYXGBgXFhYYHRgYGBwXHBgXHB4bHCggHBwlHBYUITEiJikrLi8uGB8zODMsNygtLisBCgoKDg0OGxAQGywkICQsLDQsLCwsLC0sLCwsLCwsLCwsLCwsLCwsLCwsLCwsLCwsLCwsLCwsLCwsLCwsLCwsL//AABEIAMUBAAMBEQACEQEDEQH/xAAcAAABBQEBAQAAAAAAAAAAAAAFAAMEBgcCAQj/xABKEAACAQMBBAYGBgcFBwQDAAABAgMABBESBQYhMRNBUWFxgQcUIjKRoUJScpKxwSNigqLR4fAIFTNTcyRDk7LC0vEWY4O0F6Oz/8QAGwEBAAIDAQEAAAAAAAAAAAAAAAIEAQMFBgf/xAA4EQACAQIDBAgGAQQCAwEAAAAAAQIDEQQhMQUSQVETYXGBkaHR8AYUIjKxweEVI1LxQnIzU2Ik/9oADAMBAAIRAxEAPwDcaAVAKgI2079LeGSaVtMcas7HsVRk+J7uugKl6ON5Z7yS9W5Xo3SSKRI/8uGaMGJD2t7DFv1i3LlQF2oBUAqAVAKgFQCoBUAqAVAKgFQCoBUAqAVAKgFQCoBUALvdtoh0qC5HZwHxrdCi3m8ipVxcIOyzZG/v8gjVHgdzZP4fwqfQJ6M1/OtP6o+YZgmDqGU5VgCD3Gq7TTsy9GSkk0OVgyKgFQCoBUAqAVAUbfdnuLy3tc/oI19anX65DYt0PH3dau+Ovo6zFAj7Acx7bYcAtxZA95kgkx/yTfKsyMs0GomBUAqAVAKgFQCoCHd7Tii9+RQezOT8BxqtWxdCj98kurj4am+nhqtT7Yv9eIMl3oT6Ebv3nCg1yqvxBh4O0U35fz5FyOzJ/wDOSXmRm3jmPuxIv2mLfhiqM/iV/wDGC8b+huWzqS1k32Kxx/f9x2Q/B/8AurS/iStwivP1M/IYfnLy9D0bfn+rEfJx+ZqS+JKvGC8/UfIUOcvIeTeVx70IPer/AJEVZp/EsX90PP8Aj9mt7Ng/tn4ol2+8kJ4NqjP6y8PiMj410aG2sLV427f4uaJ7OrL7bS7GFYJ1cZRgw7QQfwrpwqQqK8GmuopThKDtJWHKmRFQCoBUBX95dq6PYB0/WPjyX4cf6NWqFK+Zz8ZiLfQu/wBCti74ZCSY7QvD41a3etHOz1SZxNtTPABi3UCB+XGsqnYOo3kXrYtuY7eNDzCjOeoniR8Sa51WW9Ns7lCDhTinyJtazaKgFQCoBUAqAVAZ3Z3PTX20JOpZo7dfswxqSPvyyH9qpxMoZ2m4i2hs2YnH6eS3PHmLiJgAf20TzpIM0qoGBUAqAVAeE450bsFmA7/eVFOmIdK3d7o8+vy+NcbF7boUcofU/Lx49x0qOzZyW9Ue6vPwAU20ZZjh5sfqRkDy4cT55rzWK2tiquraXVkvXxZ0oYalSX0w72cR26ryFclzb1ZOU29WO4qFyFxaaXMXPdNLi4tNLi55ppczc8IrNxc4WLB1KSjdqnSflW6liatJ70JNMk5bytLNdeYRttuzR++BKv3W+XA138L8Q1I5Vlfr0fv3cqVMDSn9v0vxQd2dtaOb3ThutW4MPLr8q9LhcdQxK/tvPlx99hza+FqUfuWXNaE6rhWG55Qisx5AE/CspXdiM5KMW3wA2ydkkv08wyxyVU/Rz9I/rdg6h38t9SrZbkdCph8O79JU15cvfkHarl08xQFK313+NhN0SW/T6IummbpRHoQlgoA0nUxCOccOXPjWUmwFNu77Wdm0a3EpjMidIAEd9KcBqbQp0gk4yew1gBxrpAVBdQXyUBYAtjGdI5nmOXaKAeoBUAqAVAKgM32Cv6a/Pbfz5+7EPyqcdDKG99omFk86jJtZILj/AIUqMfPTq+FJaBmlqwIBHI8agYPaAVAQ9pbSSBdTnwUc28B+dVsVi6WGjvVH2Li+w30MPOtK0V38EVC9vpbk+0dEfUg/Pt8T5V4vH7Wq4h20XJad/M7tKhSw6+nOXMA7QZmkMUYOBzA6+0n4441ooqMYdJM6dFRjDpJnK7ClI+iO7P8AKsvGU+sy8bST4nZ2TPyzw+3wrHzNDX9GPmqGv6CexdnvEDqPPHsg8B3+NVMVXjUa3V3lPFV41Gt1d4T01UuVLnumlzFxaaXFzzTS5m43cNpVmxnAJwOvHVU4LekkTgt6SRXv7/b6q93P+jXS+SjzZ0/kY82NGa4k5a8fqjSPj/OpblCnrYnuYenrbvzG2SaIhzrGOvOceYPCtsKlNv6Hn1ZMknRqLdVmXTYG8xKqJ+R4CTsPY38f/NdvA7ZtLosQ8/8AL19fHmefxuzUpN0tVw9PQtXBgORHAjr7wa9GnfNHEa4M6oBUAqA+fdtXDXkl44IDXl2tpEeY6MOsCH4a2x3mtqyg2YJ+8LetXN4eOJp47GPlwRWWDh3dI8rUirQbA36Qyt7c3TBQ3RNFZW/6rhlDso6j0spXPZHWIpbrYC2/e812l3ObS5eNLRYYlTCMs07YZg2oHP8AiRJ1cQeXOoqN02ZNhqIFQCoBUBm+wIT67tKH6XrnSfszRRMvyBqcdDKLHvPAps5bVeJlikRj9tSM+PGsJXzA/uHfdPs2zkJ1FoItR7WVQrH7wNRMB6gBm3NsLbr9Zz7q/me78fw5+Px8MLDnJ6L9vqLmEwkq8uSWrKkQ0j9JKdTHq7B2fyrwuLxk683KTu/eSO4t2nHcp5IkAVSua7kTZ1viSYkcS4+GAf8AqrfWneEF1fwbq87wgur+P0d3N9htCKZH7ACcfCs4fCVKz+leGbIwopx35tRjzZw8tyg1PDw7v5E4+FdCpsWtCO84v8/gzF4So92FTP32EizvFkGV5jmDzH8q5NSlKDzIVaMqbsyanGtDyKzyOtNYuYuLTS4uLTS4uctwrKJLMiOqL7RCr34ArcnOWSbZuTnL6VdnKX0ZOA4z8PxrLozSvYk6FRK7Q7JGCCDyPPwqCbTuQUmncH7Mg0oyHqdh5dVWa896SkuSLNee9JSXJBTZm1Gtjg5aEnl1p3ju7v6PZ2VtiVF9HUzj+Oz08CliMLHEK6yl+S3xShlDKcgjII669pCcZxUou6ZwpRcXuvU7qREFb17T9VsrmfrihkderLBTpHm2BQGL7sxi3e11AabK2nvZF7Wjj0jHf0kxPlW2eUUjBM3QTo5bPpTwhjmvZyf/AG0JYk/6syn9mszyikCNurFrew6U+9K97Me6MPcEnuEjRD4ZrEsoJAZ2HA1zJZK2A95eetSDnlctcOPuqgzR5QQPoCtRkZlu0U4Z1U9hIBqSjJ6IhKpCLs2kORyBhlSCO0HNYaa1JKSkrpnVYMlRZkt9q3L4Gu4tbdl/WaF5kf4CSDjWVmAhsq3Mjl24gHPi38v4VJuxkH+jT2Le4t8Y9WvLqID9UyGVD5rKKgYLDtbaKwRlzxPJR2nsqrjMVHDUnOXcubLGGw8q891d75FKQtK5lkOWJyPy8uyvAYzFTrTcpPN+7HobRpxVOGiJQFUWzUx1VqLZBsjXshVfY4u5CqO0nh+FWMNRlWqKCVzbSipO89ErvsD2xdkiNcDiTxdzzY/w7q+jYPBww1PdjrxfP+ORw8XipYid3klouSCnqffxq2VSq7y7JMZ6eMaWXiwHJh1t/H4+PA2vs6M4OrBdq59fadzZmM3v/wA9XNPTq6vTloeWFwHAYcj8j2fGvDVYOLaN1am4NxfAn6ar3KtxaaXFzwrS5m4PvbkIpY8hyHb2CrNOm5PdRao0nNqKGtmbFac9LPnB91BkcPxA+Zr2OzdjR3VOqsuXPrZDF7RVD+1h9eL98fIKzbuQkcYiveCw/P8AGuvPZmFkvst2XOfHamKi771+1IEGBrZxGx1Rt7jdh+qf6/l5La2y5YeW9HNc/XrXmdWnWhi6bnHKS+5fte/5k6Ofec/h/CuHchvDbLWUySZI2PtL1dwrH9Cx6/oHt8O34+Po9jbUdKXRVH9L8uvs5+JpxWG6eO9H7l5r1LiK9ocEo3pfmzZR2/P1m4hjP2FJlc+GIsedZiruwM9uhqhvT/nzWez1I56Rmefy0HHl3itk852MDk7nodpSDAZkttnxnvuG1TAfsMn3e6lTOVgeTthbwrw020Nkg/XvpQr471ijU47++lTOVgix7hWYfamoD2bW2OO553Cr+5C/3qVXnYI1WtRkol5eCOeUScw7c8ngTlf3SBXRjHegrHDqy3ast7n/AK8ji12uEbKPg9nHB7jWZUt5WaIQrODvFl12ddiVAw4HkR2GqE4brsdqjVVSO8VjfW3PrmzpBj2pJrY//NEXH71uPjUU7G0sc7iCLh1cB3k9f501YKjubN0e0doozey621yM96vHIT5xKfM1ibUbt6Ekm3ZDd/eG6mLH3F4KOwfxPX/KvA7Tx0sRUcuHBdXM9LQorDUt1avXt/geUVxmyDY6q1Fsg2OAVEiM7Pi6S7UdUaE/tNw/A/KvT/DlDequfL/X7Yxc9zCPnJ27lmXVFwMCvaHAPaAbniDAg0avkzKbTuihW0BhnlhPIHUvh/4I+FfPdr4XoKzXD9PNHp5VFXoQrcdH2h6PiAe6vPyyZzZZOx1prFzFxq6OF8eFThmzZTzYKsbX1i50nikWCR2seWe7h+6e2vV7BwSqz35aLP0X7LWJrPDYa8fun5L3+S8RRBRw+Ne1POHdABt4tndJEwA48x3MOIx48vOquMoKvRlDw7S1gq/Q1oz4aPsepX7GbWit2jj4jnXzOrHck0dqtDcm4jrLUEyCYxNHkEGtkZWdzZGVndBjdXaJ4wOeKj2D2r2eXV3eFe12Hj+lh0MtVp2cu78dhQ2jh0v70NHr2+/PtKr6R7jpNoW8Q5QQvKftzMI08wscv3u+vS0lnc5DBK7nvrEil8K7y9H0hKdI6lWfS3JsHHDFTtG9zFwUNm3SaYpVjEIu5LssCxZnaMxopyNOFBHI9VYUPquZuRrfpmKxPCyr65LdPIWQghYuigUaSTwHE56zRRe/dgv/AKH4NSXlyRxluTGp7Y4FCL5ajJ8a1Td5MyaFUQNvApOSoJ7SAazdow4p6oTwKQVKqQeYIBB8qJtZhxTVmgbs+xNvKVXJiccOvQw+ie7GcHwHZnbOe/G71RWp0uinZfa/Jg30j+zZdOBk201vccPqxSoZP/19JWktDm1brpH4e6vAd/aa2JWMlI3gcxbQt2GR6xBNbtjr0Mkyg/CT59tcnbbmsK3Hqv2XL2zt3p1frt2h22i0qB19fjXz2ct53OxOW87klBWtmpsdUVBsg2dkcDWOJG+Y5uqmZ527NA+Cn+Ne4+G42oyfZ+zTtN/26S/7flEff/fH1JVih0tcScQDxCJ9cjPEnBAHierB9fhcN0rvLRHn8RiOiWWpmf8A6g2hr6T1uXX2avZ+5jo/3a6ny9K1t1e+vU5fzk73u/fUaHuLv16y3q9zpSf6BHBZB2dzd3I9XZXOxOE6P6oafg6WHxSqZPUm71xabmBx9MMh+WP+avFfEdJOEZ9vlZ+p6bZkt6jUhys/X8EuzHsDz/GvCVPuNVX7mP6a13NdyDtFsY7gSa30VcsUFckblW+IDIecrM3lnH5Gvpex6PR4Zdf+v0aNrVL19xaRSX7Iu9W/lvZkxgGaYf7tDgL2a246fAAnurvUMJOrnouZxKuIjTy4gHZ3pYQti4tmiX6yNrx4gqpx4Z8K3z2e0vplfyNMMbFvNfs0GC4SaIPGwdHUMrDkQeRrnyi4uzLqaauim2KaXlX6sr48Dgivm216fR4qa96npakt+nCfOKJbCuYmaUxlxU0bEyLOSpEicGQ5H9dn86t4WvKjUUo6o3RSknCWjK7Fci42pdSjkZYUAPUI4UbH3mc+dfTsHWjWoqpHRnmq9N0puD4FztEJzxIHdW5mhDrWa99YuZsVneC0SKOWX3ejV3bsIUEnh1HhU94Jlp9GuzTb7LtYznUYxI2eeuUmRge8FyPKqxMs1AKgFQCoCHtqwFxbzQNyljkjPg6lfzoCh7oXpmsbdz73RhX7nT2HB/aU1sRkib6DSLWb/Ku4c/Zk1RN//QHyqjtOn0mEqR6n5Zm6hLdqRfWG1FfMmd1jyioM1sdUVBkGxzTwqNyF8xbpN+nuV/0yPgc/lXuvhuX9uS7P2Y2nG9KlL/svNGU7wX/TXl1O5wBI6jP0Uj9kfuqD5mvolGKhSS6v5PEYuTnUsuf8Iiei7bEN3tTo7gKIejkMatjDyArjVnn7PSHT4c8VzKuNnJ2jki/RwFOKW/m/II73dEl7N6owHQSIVKHIRwqOQPBieHURjqroYafSUvqz4P32FGtHoa9o5LK3vtND2ptH1mCxnxjpMMQOokLqHkcjyrw3xNDcp7vJs9nsaW9TqS5xQVsvcHn+NfOan3GKv3sfqBrA+3zhX+wfnkVcwivJdpfwSvJdp1t7bRsdlRumOkZI0jz9dxkt5DW3livrOyqKqU6cXpupvwOFtOs41akuO8/yYveXsdsuuViXYk/WZjzPPnz4k9tegq1oUldnm4wqYiVo++0sGw9hy3lg96qhYhrIVyNTrGSHYYyMDDcznKnuzohjYSko2eZtngalOLndZFo9D+1CrzWjMSAOljB6uOJAPHUhx26j1mtW0KeSmux/ouYGrvLd99Yah43E/wDqEfAfyr5Tt13xUj2NrYen/wBSUwrio1JjTipo2JjDCpo2JlIvibG8e4KloJNHSMOPRMo0a2H1CpUE9RXvr3Xw9joypdBLVZrs/wBnP2nQbfTLR69peLa5yAyMCCMgjiCK9LY44+btv6FYsLle25D63JHs9T7U5DTYPGO2QgyMezUQsY73PZUZvKxmKNQVcDA4AVqJntAKgFQCoBUBmOwU6G72hanP6O46dMj/AHdyOkAHaA3SCpxMo732tzJs+5A5iJpF+1FiRcd+UFJRUk0zOgQsJxJGki8Q6q4x2MAR+NfJ6sHCbg+Da8DvKV0mTFFaWRY6oqDINjyioM1sibN/RX4J5SoyjxGGHyGK9V8N10qu6+Ka/f6N+I/uYJ2/4tP9GUb2WJ9Yv4V5mSXSP9TLKPmBX1OP14dW4o8LWtTxCb5/yZpt7YNxZSiK5iMTlQ4UkHKtnByCRzBHiCK4Z3A9uPGRHM3UcAeIDZ/5hXU2enaTOTtFrfgjaNksDY7OXrxI3kGP9eVeQ+LZpZdv6PU7CTWHnLqS/JboVwoHcK+ayd2xJ3k2d1giCd4l/Rt9k/KreDf1rtL2Bf8AcXaVH0i3OqPZ0fUIi5HaQI1Hww3xr7NsNL5dP/5j+DzG3W41prrl+TG99YpROGdHWMjETFSFcLjVpJ4NhmIOOVYxkm6rXI14CKVFPmWLdf0kXaWabNVYyjNo6Q5LiJ2JkTicHgSAeocB1EaqCvVj2o24lpUZX5Mv3ovTO0yRyW3cn7yD866ePf8Aa7/U5+zk97x/Ra9je2ZJOp5HYeBPD86+MbUqqpXk1xb83c91ivoUKfKKXgie4rnorJjLipo2IjuK2I2Iq+/MhW3YKcNNi3H/AMxCN+4znyrubBjKeLilwv4WI4qaWGkn1BbYUIWIY4AngOwDgPwr6KzzbGdjbIub9rl1vXt4o7hoUVIYWyESPWdTLn3y48q0yk7kki5br7rQ2Kv0ZeSSU6pZpW1ySEctTYHADgAAAPjUCQcoBUAqAVAKgFQGX79X4tNsRSBHkM9o8bRxgElo31Rt1Y95xqJwBWITvUcFwSfjf0J7toqXW/K3qQTti9bVrt7YRMMFOnk1hTwIJEZUnHZwqx0ciFyXuDMWsYVbg8IMLjsaI6ceahT4MK+ZbZouljaifF38c/zc7OHnvUkWZRXJZsY8gqDNbHVFQZBkPbVszIHj9+Mh18qtYHEuhWUrljCVIxm4T+2Ssys70bH9buIrq2YBpUHTLxyrJgBhjr4Y6vcB66+nx+JsJhsOnPN8EvNPl7yOFjNiVZ1mrqKXF+TXPIi7T9HIu5BLdvLLIFCZaU+6CSB1kYJY8+s15bGfFjqP+zBQ8W/Oy8i7h8FRpK1SpKfdb+fM7/8Ax4ix9HE+gAYGG1ePNcn41YwvxtWpRUZ000u1P8teRXrbJwtSbmpTT7mvXzLFZbNMbRhlPRxRJEmPa4KBknHWTk5x11xNr7X/AKhNzWXV796HWoqnRwqo03d8b5XD9eeKgqAYvodaEf13/Kp0pbsrmyjPcmmUDeexaW1tyg1TW8zxFcjJRva1cTyBAHnX1b4f2rh6WGtWmorrffprx8itt7A1K9ZTpRb3lw99RWt8N3r+8ghj6RTHDkJExQYyOYZVyTjA4k92OueJ25s2c7wqdv0yt26X8ilhNnY2EN2cVlorq/Zy8wDsrc2S0PTTgkqDjTxVerJI7j3V0dm4nB1ppwqxcuC0fg7N+BT2hTxUY7rptLi8n+LpGn7oWZtrGW4YES3hCRDrEfHB88sc9ydtV/iHGqlScU+rvevgvM6GwcHvVFKWizfYtPF+RbbO26ONV7AM18hqVN+bkdarV6SbkdOKwjCGHFTRsQw4rYjainb2y67q1h+oJbhh9kCNPnI/wr2HwrQvOdV8El+3+ihtCeSiWdMRxjPJFyfIZP517FnJC3o0tyuzLdm96ZWuG8bhml/BwPKq5sLPQCoBUA3c3CxozuwREUszMcBVAySSeQAFAU7/ANU3l5n+7LUGPHC5vC8UT8sGNAOkkUg+9hRwoDuDd/aknGfanR5+hbW0Sgc/pyBmPUOQ5UBKXc0822htBj2+sKnlhEUfKgAO3Nwbrp/Wre7M8oj6LRdgHMerUVWSILpOc4JVu81mD3XdBu6sA0vmDNDPE9vOq5MT4OVPDXG49mRM8NQ5HgcVajNSMDe512kV1eQu6prMUyBmA1al0PgE8cGMZ8RXifirDSdSFWKbyadl4flnQwU0k0y9JXjWXWPIKgzWx5agzWzt1JGAcd/8O+oppPMwmk7sawsS4Ax+fjU/qqPMn9VSWYI2ntBwpKqWORwFXKFCDlaTsXaFCF7N2O7SfLYzhsBtPWB/54VGpCyvw5mKkLK/ANR8qpS1OfLU6rBgVAeMM/1iidgnY5SFRyUDwArLlJ6sk5yerO6wRGJbeNuBUf131sjOcc0zZGpUjoyK2zsyRuzl1jBCqfo9h7/5Dsq9X2nXr09yo72/BujiFGnKEYpOWtvfvMnuK5yKyGHrYjahh6mjZEYcVsRtRRbJxNtK5kJGmNo4AewQqXkyer2nPwr6T8P0OiwSb1ln46eVjj4ye9UfUELq6m2lFLBYQtKkivEblz0cC5DKxViC0hHEewpHHnXWlNFRRLVa7H2r0SKb21gKqF0RWbSKABgANJMCR5CtRM7e02ynuXNjN/qW80efNJGx8DzoBxtt7QhGZ9niZRxLWc6yH/hyrGx8iaAMbC27DdoWhYkqdLoysjxt9V0YBlPiOPVmgBXpAQPBBG41RS3lpHKPrI0q4U8ORcICOsEjhzoCzAUB7QCoBUBmPpBuI/7ziVWBkFpKsgBBKgy27pqxyzhyM9lbKX3GGFd0txrUwie5t4p5p/0hMqLJpRv8ONQ2QNKaQcczk1GTuzI5tjcXRiXZjrZyqD+iwfV5e6SMe6f11wRk8+GKGM2fQxcbVY9/Fd/tE4VJQ0PN29qetW0c+nRrDZGQwyrFSVI95SVJB6wQa+a47DfLV5Ub3s9fP/fWdGE9+NwutUmGO1EgDb4FgQDjIIz2d9WaTUWmW6No5guygKxlQ3Ssmoc/pc9PM46quVZqU02t1O3hzLdSack2rJ/jmEdkK7IDImhuPD8DVXEOEZWg7oq4iUVK0HdBUCqhTFQCoBUAqA5k5VlamY6gXaJ5hn0q40AcAdRzxB7cEcO6r1Hg4xu1n3F+jwaV2sxi1vRbiOPUTngueOeP8wK2TpOvvVLdptqUXW3p2D0coYZFc5xcXY5souLszh6kiSK5f3N3cTPbWMYBQqs1zLjo4Syq+FXnLJpZTjkNS568en2PsP5mKr1n9HBLV2y7l59hprYjc+mOoTT0dW5jImmu5ZGHtSm5lQ56yqIwjA7BpPnXsIYDDQSUaccupFN1ZvizKtrWK2MG07PUX6EsAze8VmVJELY5nBKk9fyroR/8dlwNT1N62JbCK2gjXGlIo1GOWFUAY7uFajJNoBUAqAp+96iC92fcxgiSS5FpJp4dJFLHKfb+toZFYdnHtoCT6S+Gy7lwdLRKsyN2PC6yJ+8i0BY7eXUity1KD8RmgKLe2e0ZdsTC2u2gtlhgLiSPpV1sW9mJWwudKZJB4FuOeQAsQ2DKffv7ps9Q9WjHlogDDzY/nQHh3UhJJeS6kzzDXl1p+6sgX5fOgKVvZ6JYsNc7OLw3KkydGZGZJiPa0NrbILHv08eI6xlNoGnxe6OGOA4dndWAeyxhlKniCCD4HnQGe7gposo4uGYGmgOO2GV0z4nSG86+abdpuGOqLm0/FL/R0aLvTRZkrjMkxw1EiMtDmpqRsUyE11EjaebE8lGePl11vVOpJb3DrN6pVJx3uHWEY+XLHccflVZ6lV6nVYMCoBUAqAVADdtXMarhvabqAJHmcHgKs4anOTuskW8LTnJ3WS5ledCrRmVSwwHUMTyJ5js5efCuvUo1KUf8d5X7szpJqSkqbz0dufLzDpsiWz7JXA08OOeOTnsxiuX0qUbZ34nP6ZJW4k63i0iq85XZXqS3mJ6IIH7lxg320ZFzjNrER1GRIizMOPPTLEv7FfR/h6MlgI34t27L+t2UMRbpGXKu2aDDvSJsO5uNum0t2WMXsMckjlcjRGskbZ4cfZXGOslRkc6ym0rAv27+4slpCkUe0r3CjAH+zlRy4KskLlV4cs8KwAuLC+UAJeRP3z2usn/hTRDt6qAHbfn2vFA7W6Wc8ignGJkJx1Kmo5bHUXH5UAW3QvZJ7C2mmKtJLDHIxUaRl1DYxk8gQPEGgB+3MSbTsITyjW5uiO9FWFP/ALDnxUUB1v5bieCK1bOLq4hjbHWiEzyjuzHA486AsoFAKgBu0d4LS3bTPdQQtz0yTRofgzA0AMn3/wBmICTfW5wM+zIrfJc58KArm8fpVjW2kksLe5uiEYiUW8qwx4+m7MAdI4ngOOMZHOgLnuttuO9tIbmInTIv0uYYEqynvDAjyoDneu9kitm6DjNIUhi7BJKwRXPcmoue5DQFM3L2Yto95aozMkNyNJc5J1wwOxJ7SxY+deD+KYpYqL5x/bL2G+xlrSvLs3MdqJAgbbujHFw4FjpB7OeT8AasYampzz4FnC0lOpnogRs2xm09NDhsZVgMFh5HnkY5ceNehWzKmJo78PqXFLVP9l2vXo73RVcuXL32kqPbrKcSxkHrxkH4H+Ncers+UHbR8maXglJXpy99qCEO1ImHvgdzHT+NVJYepHh4FaWGqxenhmPrcoeTqfBhWtwktUzW6c1qmetcIObKPMU3JPgYVOT0TIs+14l+lqPYvH58vnW2OGqS4W7TdDCVZcLdpAO1ZZTogQ57eZ8eweddDDbMlVlZJyfVp78Cz8rSpLeqy9/lhPZO7ODrnOtuenmM/rH6X4eNewwOxIU7SrZvlwXr+O0p4naV1uUclz9OXvQGbSfpb4jGQCF8lHH56q4u361687cEl772WsMujwd+Lz8w1BHpVV+qAPgMV5Oct6TfMpTlvScuZ61EYQw9TRsRUvRw8sN1LK7FodoXF0E4cEmt3kCgdzwxycf/AGO8V9W2fBQwtOK/xX4OZUd5M1CrhAzzebfKxtNtW6zuA4t5Y2ccRCZXiZOk4cMhD9kMCRhsgC52G3LacZhuIZR+pKjfgaAIUAqA8RQBgAADkBQFX3pj6K92fdDkJXtZOA9y5XCE+EyQj9s0A/vjC6iC6jRpWtJTKYkxqeNkeKXSOt1SRnA69GnmaAMbM2hHcRJNC4kjkGpWXkR+RzkEHiCCDQEkigKavor2SHL+pqWJJOZJiMnifZL6fLFAHdm7sWducw2sEZ+ssSBvvYzQBOYqFJbAUA6tWMY6854YxQGK7hbzy2CzrHam4sXuZ3gaJ1DImvSAFcjUhAyMHt7amoSauC+7tbyjakqvHbTxQ25Ztc6hNc3txhU0swcKDNqOeBCdtQBA2G+u52hJ1NeMo7+hiiiY/fRh5V4P4omnioxXCK/LL+FX0B5DXmGbmPKagzWwfteHWYh1GQZ8MEn5A1Yw891SfUWsNPcU31EPZE/qt0UY+w+FJ7j7jeXLzNeo2Fjtyok9JZPt4e+s24uCxOH31qvbX7LjPbpIMOqsO8A17KpShUVppPtOFCpODvF2BVxuvA3IMn2W/wC7Nc2rsXCz0TXY/W5dhtOvHWz7V6WITbnL1Sn7o/jVV7Ap8JvwLC2vLjHzEu5y9cp+6B+dFsCnxm/APa8uEfMn227MCcwXP6x/IYFXKWx8LT1V+1/6RWqbSry0duwJqiRKcBY1HE8lA7z1V0YU4wVoJJdRSnOU3eTv2mf7y+l20iYQ2hF3cMyooUkRBmIALSYww4/Qznlkc6VJqnBzlolfwEIuUlFcSZu6haR5G4nrPazHJP8AXbXzDaVZ1Hd6ybZ6DF2hTjTXuxYK5ZzhtzUkSQw5qaNiBW4j6tnyhVLNbXd3hR7xZJ3k0jvYPp/ar6vgnfDU3/8AMfwjl1Pufae3HpX2f0ZaBpbpxyjht5iST1ZZAo7eJ+PKrdiAG9FVml3PtK8uYR6w9y0ZSQKxiiCqUTljkdJPX0YrALVtH0ebMnzrsoRnrjXoj8Y9JoAMfQ/YD/Ba5t+Of0Vww8vaB7vgKAs+7O7osldVuLmcOQf9omMunGeC8BgHPGgDVAVre28V3t7NPanknt5tI46IbeaOWSV8e6v6LQCebOoHXgCy0BUfR6Qxv5FVY1a+mURLgBDEEjJIHJ3KGRvtigLdQFX3q2zfxuIrCx9YbGWllkSOJCeQwSGkPMnGMcOfHAA+3j29J/iPs63GPoJPK2ew5YL8DQA7b24G0r2NorjbH6NsZjS0RVOMHBKyAkZHI5oAJsjV6v0cgAlhLwSBeWuElDjgOB0hhw5EVbg7xMBXcXbqWdntEyEkQXDSKnW3TojJGve0pcDvPdVao1Ftsygpu3aNFbRrJ/iHVJLj/NlYySfvu1fK9o4j5nEzqrRvLsWS8jr04bsEguhqgwx5WqDRraOyAcd3L+vM1EjcE7xWmpA45rz+z/L+NW8HUtLdfH8l3BVd2W4+P5MN29tS+2TclbW5ljgfLxrq1Iv1kCMCowT2citfStl4z5iir/csn69/5uc3HYfoauWj09CZZ+nHaaKAwt5SPpPEQT3no3UfACuiUwvB6f7kY12kLdul3X8dWKAck/tATY9mzjB75WP/AEigB176dNoSArFFBGTyKo7sPDUxUnxXyrDdtSUYyk92KuysbRv76943lzK6njo1ez9wewvkKrVMSllE7+D2DOf1V3urktfRefcSdjCO3ljkEanQSR28QQTnt49dc/E79anKDla53v6bh1FKEUmtHx7+ZvG6d7FNbK8Tas+91FW61YdRHAd/A14DaFKpSrONRW5da5o87jozjWamuzsDDGqSKaGXNTSNiQw5rYkbUgNsXaiWE9+snBHja/Thz6NFS4X7Q0RNjn+k7jX0L4exKq4RQ4wy7tV6dxzsVDdnfmAdybZliUvxfRqc9skhLufvFvjXplkkioxuHZ9/JtKa42X0MfQhIrgzM4S4kK6gpVAcmNWTjwILYya0z1MotA2pt1Vy1jaSEDiI7gpqPaNfADuJqBkVnvveRnF7sm5iGca7fTcqO9gnEAd2aAutndLLGsiHKuAwJBU4PaGAIPcRkUA9QFO9HMOPXWly10LyWOeUkEyaNLQ6fqosUkYCcgdXbQFxoCi75WD2U67UtiRhkW9iz7E0BwplI5CSPIOrhwBycAggXqgGL29jhQySyJEg5s7KijxLEAUACuN/tmpzvYG7kkEh+CZzQAra3pLhjCCG2up2kJWMmF4I2fSWCl5guOAJ4A8ATispXdkCtbKtnRGMpBllkkmlK509JIxZgueOkZAHcKtwjuqxgGbKsEbao6TJXoRMq/RM0DlVcjrZVnOnsyT2V5r4nq1KeGW47KTs+yz9stYOKlPPgaIpr540dRoeU1Bo1tDqmoNEGh1WqDRBo6IzWNCOhn+/u6iTxmM8Afaif6jjq8OrHWO8V6HZW0ZUpqa71zXvzOlaOLpbsvuXu/qYJtbZUttIY5kKsOXYw7VPWK99QxFOvDfpu6/HacGrRnSluzRCreahUAT2BJiXH1lPxHH8jVfEq8Lnb2BV3cS4/wCSfln+LliArn3PaKLeiHrYc611L2LOFSbdwrsfaktrJ0kJwfpKfdcdjCqeIoU8RDcqrLnxXYRxuz6eJhZrM17d/eCO8i1ocMMa0J4ofzB6j1+ORXj8XgqmFnuy04Pg/fFHhsThJ4ee7LufMIO1V0jUkMOamkbEin+kWJZIIkI9t540UgkEA6ul5cwYhKCDwOa9H8NRm8ZaLys79a/3Y0Yy3R59wV2PHiPP1iT+X5fOvojOOxvd/eWLZtxNb3b6I7iRriGU+6urSJI5DzTDAEMeGGxkYxVeasySLvZ7yWcozHdW8gHPTNG2PHDcKiZCEU6t7rK3gQfwoBygK1vvtiWFIoLXHrV3J0MJIBEYALSTEHgQiAnHHjjgaAI7ubESzgESszkszySOctLI/F5GPaT8AAOqgClANXNusiMjqGR1KspGQysMFSOsEEigKLFvOdlSrZXrNLCsZeG5UF3SBSFHrKKMrpJCdKODcCQDmgLNY7xWV2NMdzbzZxlBJGx7srnPV1igJzdDAuo9HCvWfZQfHhQFO9MM8SWcMjyIrRXVvKgLAFva0OFBPtexI5PcCeqsxdmgCTV0iBrhujv7STkDJJEfCWNiB99Erh/ENLpMDPqs/P0uWcJK1VF6Vq+ZtHYaHVaoNEGh1WqDRBodVqi0QaHFaotEGjyaNXXSwBBpGTi7ozGUoO8Su7V3VWRdOFlX6sgB8+Ix+FdKhtGUHe7i+aLyxcJrdqx/ZUL/ANGFuxJ9XdCf8tz8hkj5V2KW36y/5p9q/wBEHhsHPTLvt+QdF6KoAeIuW7jj8oxViXxFWfGC99pFbPwq/wCXmgvB6OIkjforcK5RtLOxJDYOMZJwfAVUltypKcekndX0RYoPCYealHXxKPCfZFd2f3HvKLTgrHLjB1fGsp3W6QnFQl0i7x2oG8f2ffyW8qzRHDLzHUy9antB/riBUKtGFem6VTR+T5lHHYSNem01759xseztoLPCkqe64z4doPeDkeVeMrUJUajpy1R4epSdObhLgOO1QSCRTN5ZekvoYxyhieU/blPRp56Vl+Ne3+FMPaNSs+pLuzf5Rz8fLNRLRDHpUL2AD4V605hF3PZZds3R1DNvawwhc/5zGRyB18FiBNaZvMmi27S3UsrjJmtIJCfpGJNX3sZ+dQMkbZe42z7aVZobWOORM6WGrIyCDzPYTQEveLea1sYzJczJGOpScs3cqj2m8hQAXcu8G0mG0yNKFZIbaMnJjTXiWR+oSO0a8BkBUXidRoC40AqAVAVDeUPa3sd+EaWAwtb3QUFmjQNrjmVAMuoJcOBxAIODg0AS2fYbPuYxLDFazI3JkjiYE9YyBz7RzoAjbbKgjOY4YkPasaKfkKAr2/WzLVbC9ZhBFJLBIplbQjM2klAzni3tY4ZNAU/ZF10sEUn140bzKgn55q7F3VyIL3vOiLpQMmJ4pv8AhOrH90Gq+MpdLRnT5prxROEt2SfIvaPXyJo9C0PK1QaINDitUWiDQ4rVFog0OBqjYi0dhqxYi0NXErjioDdq5wfEH8qlCMXlJ2JwjB5Sdusif38g4FXB7MD+Nbvk5cGjf8jPg0dw7ZVzhEdj4L8+PCoywsoq8miMsJKCvJpe+wn66r2K26YrvZss213In0HJkT7LE8PI5HlXt8DiFXw8ZcVk+1eup7rY2KVWglxXv+QQRVs67SasxAUCVsj2hk0P0bTE2jA8llcDwwh/EmvPbailiE+cV+WeK2pBLEZcv2yzM1cpIopFN2L+mvbiXmDNoX7FuNPw6TpPjX03YlDocDBPV5+Of4OFi571VlvrqFUGeje2tbyO8aQxSyvdyuAGAliRQIo2BU6420oxDAg+1wqvJ5k0XkbEjKhXLyaeCs7npFHZ0gw57eJJrBkiXG6Nu4AZrogDGPXr3Hn+m4nvNAUzfvZuzNkWF0yRKtxcQyQpqdpJWMqlCQZGZgoBycYGBjnigB/9m/auu1ubY5/RSLIv2ZQRgeBjJ/aoDYaAVAKgM09OW+Hqdn6vEcT3QZeHNIuTt4nOkeLH6NAfOezdqT27FoJpIWPAmN2QkdhKkUAXk392kwwb6549krg/EHNAQNnW01/dxRa3klmdU1OWc8T7xJ44AyT3A0Bs+7MHRQtASSbeaeDJ5kRyMFP3dNW6TvEwP7bthJEyHk6un3gRUpK6ME7dHaXTWkDN7xiTPeQMN8wa+U7Qw/RYicVpdnpaSbpRlzSDqtVBoNDitUWiDQ4rVFog0dhqjYi0dh6xYxY6D1ixGx4+DzAPiAaK60Mq60PVIHAYHhwo7vUw7vURelhYrm+2w/W4cp/ix5ZP1s+8nngY7wK6ezMZ8vUtL7Za9XX3HQ2finhqt+D19TKFP8x2V6xqx7qnUU43Q7EgIYk4wOA7TUTMpNNJIblkGM4AwMcOv+dSSu7GJSUE22aTuVs9oLUBwQzsZCD9HIAAPYcKD515nadeNaveOiVjxmNqqrWbQ/tvaoiikcckRmJ+yCcD4Vrw2HdSpGPNpGnd3IOcuCB24lkY7dNXvBF1fbf23/ePzr6nGKjFRR5STu7sN7ZvOht5pf8ALjd/NVJA+OKPQiZZ6Rd022fa7Mu4QYXMKJKyeyVn06w2V46iGcZz/uxVc2EHZ/pg2rEunp1kHUZI0YjzABPnmgPL30v7Wk5XAjHYkUQ+ZUn50AA2btTp7ljeuZBcKYmlly7RFsFJQScjQ4QkDmmteugLz6BLhrba8ttJ7LPHLGVJH+LEwbHDmQFl+dAfRtAKgPCcc6A+QfSHvIdobQmnyTHnREOPCJMhOB5Z4sR2saArdAKgNo/s67s65Zb9xwjzFDkfTYfpGHgpC/tt2UBY7yHotp38eMBnhuF7xLGFY/fib5VYovJowz26934VuZgg7oWL+rSlRlYbmdDjmoJEqnw0yjj3GvF7b2fU6WVeOaevVb9Hf2biobipSyfDrDtve9TfH+NeWnS4ovzpcYk9Xqu0V2h1XqNiDR2GrFiNjoPWLGLHWusWMWPddYsYsLXSwsea6zYzY5L0sZsVnePdKK5bpEPRS9bAZDfaHb3/ABzXVwe06lBbklvR5cV2M6GEx9Shks0Vg7jXOrHSQ47cty8NPOup/V8Nb7ZX7vU639ay0fgg3sndKK3YSSuZXXiMjCg9oXrI/oVRxG06lZOFNbqfj4lDEY+tiPp4BkyPKwSME56hzPj2Cq+HwspyUYK7K1oUo702c7+bC6DZMzH2mJh6QjJ0xdLH0mn9nOo/V1dVe12dsyGG+qecvx2epw8ZjpVvpjlH89pG2PdquQxwDxB6v65V32jmMa3vj6eBLaM5a6mihGnidJYPIeHUI0ck9lap6Bal83z3eW/sZrU4GtfYP1XXih8AwGe7IrSTPjy4gaN2RwVZGKsp5hlOCD3gg0A3QCoDRdw7knaGzbwcW6ZbSb7ZTRG54/SibHeYXPXQH09QCoAFv1emHZt5IDgrby6T2MVIU/EigPjmgFQEvZOzZLmeOCFS8kjBVA7T1nsAGST1AE0B9h7rbDSxtIbaPlGoBP1mPF382JPnQFI9I6m3vorpuEMsHQO591ZEfXHqPJch5ACezwrZSlZmGANobYiRdUkiIvMZYcfDrPlVhyXEFz9FFnItvNPIhjFzN0satwbowkaKzDqLaC2Owiqsnd3Mhba266vloiEb6v0T/wBtcLG7FhVbnS+l8uH8e8jqYbacofTUzXPj/JWJopYG0upXx5HwPI+VeWxOEnSlu1Y298HxOzCdOvG8XceivQefA1SlSa0ISotaEpXzyOa1NGlo7D1Gxix6HrFjG6e66WMbotdLDdPNdZsZ3TwvSxmw3JKBzOKkot6ElFvQhzX/ANX4mt0aPM3Ro8yRs7Ys1wdR9lfrMP8AlHX+FdrBbJq187bseb/S4mqvjaVBWWb5L9suOzNlxwLhBxPNjzP8u6vWYXB0sNG0F2vizg4jE1K7vLw4EuSMMCrAEEEEEZBB5gjrFWiuUef0YW+f0FxdW444RJFdB2ALKrYA6gCKkpNAI7sbkx2cxnMstxMV0K0ugBFJBYIqKFBYhctxPsgcOOcOTeoLTWAfOv8AaA3T9XulvYx+juDiTA4LMB/1qCfFWoDJqAVAaN6EYjNeNBkAH1e4Gfr208T8PGNp1/aoD6doBUAF302WbrZ9zAvvSQuFz9fGU/eAoD43YY4HgaA9jjLEKoJJIAAGSSeQA6zQH0l6GfR56hH61cr/ALVKuAp/3MZ+j9tuGezgOHHIGn0A3PCrqVdQykYKsAQR2EHgaAF7P3WsoH1w2lvG/wBZIkBHgQMgeFAGKAVAcTQq40soYHqIyKjOEZrdkrrrJRnKDvF2YAvd0424xsUPYfaH8fnXGr7Dozzptx816+Z0qW1akcpq/kwLc7vXEfEDUO1D+XA1xq+xsTDRby6vTU6NPaGHqZN27fdiA1xIhw2Qexhg/ka5VTD7rtJNMsqEJq8fI7XaB61+danRXMw6C5nQ2gOw/Go9C+ZHoXzEdoD6vzp0PWOg6zhr89QAqSookqKO4I55fcViO1RgfHl86t0MBUq/+ODf48dCM50aX3tLt9AnZ7qSNxkYJ3D2m/h8zXZobBqyzqNR6lm/T8lOrtWnHKCv5IsFhsKGLiF1N9ZuJ8uoeQrt4bZuHoZxjd83m/47jl1sdWq5N2XJBOr5UFQCoBUAqAVAD94NjRXltJbzDKSKVPaD1MM/SBwR3igPkbe/duXZ109tMOK8VYDAkQ50uvccHwII6qAC0Bqf9nayd9pSSgexHA2o97lQq+Jwx/ZNAfSFAKgFQFE3n9Euzr2UysskMjMWdoWC6yeZYMrLkniSACTzoCbup6N7DZ5V4Yi8q5xLKdbjOeXAKpwcZVRwoC3UAqAVAKgFQCoBUAqAVAcugPAgHxGaw4p6oypNaEOTZEDc4k8lA/Cq0sDhpawXgb44uutJvxOf7kt/8paj/T8L/giXztf/ADYv7kt/8paf0/C/+tD52v8A5sfhsIk92NB4KP4VuhhqMPtgl3I1Sr1ZfdJvvJNbjUKgFQCoBUAqAVAKgFQCoAHvXupa7RiEdzHqxnQ44OhOMlW6s4GRxBwMg4oDLpf7PyazpvmCZ4KYAWx2ahIAT36fKgNN3L3Rt9mQdDACSTqeRsFpG7TjqHIAcB4kkgWCgP/Z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917" name="Picture 8" descr="http://www.spgrabow.szkolnastrona.pl/container/kucharz_gi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400425"/>
            <a:ext cx="35718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14325"/>
            <a:ext cx="4957763" cy="3402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2088" y="3284538"/>
            <a:ext cx="4891087" cy="3259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FE4D000-E307-4262-AB98-9C2B7FE0DF45}"/>
              </a:ext>
            </a:extLst>
          </p:cNvPr>
          <p:cNvSpPr/>
          <p:nvPr/>
        </p:nvSpPr>
        <p:spPr>
          <a:xfrm>
            <a:off x="2830895" y="714356"/>
            <a:ext cx="354994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SZATNIA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00063" y="1857375"/>
            <a:ext cx="846455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pl-PL" altLang="pl-PL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Szatnia znajduje się  w przyziemiu. </a:t>
            </a:r>
          </a:p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pl-PL" altLang="pl-PL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 przeznaczona wyłącznie dla uczniów kl. 1-3.</a:t>
            </a:r>
          </a:p>
        </p:txBody>
      </p:sp>
      <p:pic>
        <p:nvPicPr>
          <p:cNvPr id="70660" name="Obraz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75" y="3141663"/>
            <a:ext cx="5302250" cy="3535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H:\DCIM\107D5200\DSC_87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2538" y="2349500"/>
            <a:ext cx="6624637" cy="414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59481D3-28A6-4DA2-A262-6FBC3D5CDBF6}"/>
              </a:ext>
            </a:extLst>
          </p:cNvPr>
          <p:cNvSpPr/>
          <p:nvPr/>
        </p:nvSpPr>
        <p:spPr>
          <a:xfrm>
            <a:off x="2411478" y="908720"/>
            <a:ext cx="430675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TOALETY</a:t>
            </a:r>
            <a:endParaRPr lang="pl-PL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6DE9FDD-6A52-4FF5-94DF-AD09F65AD850}"/>
              </a:ext>
            </a:extLst>
          </p:cNvPr>
          <p:cNvSpPr/>
          <p:nvPr/>
        </p:nvSpPr>
        <p:spPr>
          <a:xfrm>
            <a:off x="571472" y="1285860"/>
            <a:ext cx="79370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SALA GIMNASTYCZNA</a:t>
            </a:r>
          </a:p>
        </p:txBody>
      </p:sp>
      <p:pic>
        <p:nvPicPr>
          <p:cNvPr id="4" name="Picture 7" descr="DSC0540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107950" y="2924175"/>
            <a:ext cx="4549775" cy="3448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C05403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859338" y="2924175"/>
            <a:ext cx="4129087" cy="344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61585" y="785794"/>
            <a:ext cx="816787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SALA </a:t>
            </a: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 GIMNASTYKI 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KOREKCYJNYCH</a:t>
            </a:r>
          </a:p>
        </p:txBody>
      </p:sp>
      <p:pic>
        <p:nvPicPr>
          <p:cNvPr id="3" name="Picture 10" descr="DSC05426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23850" y="2643188"/>
            <a:ext cx="3500438" cy="3929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SC05422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4140200" y="2786063"/>
            <a:ext cx="4857750" cy="3643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63060E-731A-4FA8-8C47-5C81F677DC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188" y="1700213"/>
            <a:ext cx="8353425" cy="2592387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3" panose="05040102010807070707" pitchFamily="18" charset="2"/>
              <a:buNone/>
              <a:defRPr/>
            </a:pPr>
            <a:r>
              <a:rPr lang="pl-PL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Szkoła Podstawowa nr 2 jest miejscem, gdzie każdy uczeń ma możliwość rozwijania swoich uzdolnień  i </a:t>
            </a:r>
            <a:r>
              <a:rPr lang="pl-PL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zainteresowań. Chętni </a:t>
            </a:r>
            <a:r>
              <a:rPr lang="pl-PL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uczniowie uczęszczają na różnorodne koła, których dodatkowym celem jest przygotowanie do konkursów.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pl-PL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Jako miłośnicy słowa redagują szkolne gazetki oraz działają    w kole teatralnym i recytatorskim</a:t>
            </a:r>
            <a:r>
              <a:rPr lang="pl-PL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l-PL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E375A0F-256E-4DF1-ACD0-F2D165A976B4}"/>
              </a:ext>
            </a:extLst>
          </p:cNvPr>
          <p:cNvSpPr/>
          <p:nvPr/>
        </p:nvSpPr>
        <p:spPr>
          <a:xfrm>
            <a:off x="2195736" y="269876"/>
            <a:ext cx="476164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ROZWIJANIE</a:t>
            </a:r>
          </a:p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ZAINTERESOWAŃ</a:t>
            </a:r>
          </a:p>
        </p:txBody>
      </p:sp>
      <p:pic>
        <p:nvPicPr>
          <p:cNvPr id="73732" name="Obraz 1"/>
          <p:cNvPicPr>
            <a:picLocks noChangeAspect="1"/>
          </p:cNvPicPr>
          <p:nvPr/>
        </p:nvPicPr>
        <p:blipFill>
          <a:blip r:embed="rId4"/>
          <a:srcRect b="6282"/>
          <a:stretch>
            <a:fillRect/>
          </a:stretch>
        </p:blipFill>
        <p:spPr bwMode="auto">
          <a:xfrm>
            <a:off x="971550" y="4292600"/>
            <a:ext cx="3544888" cy="247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Obraz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1088" y="4292600"/>
            <a:ext cx="3424237" cy="2497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89079A32-1BC4-4D04-AB34-5D88F7D02084}"/>
              </a:ext>
            </a:extLst>
          </p:cNvPr>
          <p:cNvSpPr txBox="1">
            <a:spLocks/>
          </p:cNvSpPr>
          <p:nvPr/>
        </p:nvSpPr>
        <p:spPr bwMode="auto">
          <a:xfrm>
            <a:off x="179388" y="450850"/>
            <a:ext cx="56880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zajęciach </a:t>
            </a:r>
            <a:r>
              <a:rPr lang="pl-PL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scrapbookingu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koła plastycznego dzieci rozwijają swoje talenty artystyczne.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Starają się być za pan brat              z ekologią.</a:t>
            </a:r>
          </a:p>
          <a:p>
            <a:pPr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Z sukcesem dbają               zarówno o umysł,                         jak i o ciało.</a:t>
            </a:r>
          </a:p>
        </p:txBody>
      </p:sp>
      <p:pic>
        <p:nvPicPr>
          <p:cNvPr id="75779" name="Picture 2" descr="DSC_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50850"/>
            <a:ext cx="2419350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5780" name="Picture 4" descr="szachy 2756201_19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865688"/>
            <a:ext cx="2309813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5781" name="Obraz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2659063"/>
            <a:ext cx="2419350" cy="181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Obraz 3"/>
          <p:cNvPicPr>
            <a:picLocks noChangeAspect="1" noChangeArrowheads="1"/>
          </p:cNvPicPr>
          <p:nvPr/>
        </p:nvPicPr>
        <p:blipFill>
          <a:blip r:embed="rId5"/>
          <a:srcRect l="8437"/>
          <a:stretch>
            <a:fillRect/>
          </a:stretch>
        </p:blipFill>
        <p:spPr bwMode="auto">
          <a:xfrm>
            <a:off x="6259513" y="4865688"/>
            <a:ext cx="2419350" cy="1762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2213D6D-CB74-492F-AAD6-DF63B2799CD3}"/>
              </a:ext>
            </a:extLst>
          </p:cNvPr>
          <p:cNvSpPr txBox="1">
            <a:spLocks/>
          </p:cNvSpPr>
          <p:nvPr/>
        </p:nvSpPr>
        <p:spPr bwMode="auto">
          <a:xfrm>
            <a:off x="250825" y="333375"/>
            <a:ext cx="583406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Nasi uczniowie są wrażliwi na potrzeby innych - biorą udział         w rozmaitych akcjach charytatywnych.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Odkrywają tajemnice nauk ścisłych na drodze doświadczeń                      i eksperymentów.</a:t>
            </a:r>
          </a:p>
          <a:p>
            <a:pPr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Uczą się pierwszej pomocy przedmedycznej. </a:t>
            </a:r>
          </a:p>
          <a:p>
            <a:pPr>
              <a:defRPr/>
            </a:pPr>
            <a:endParaRPr 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3" name="Picture 2" descr="DSC_0078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36525"/>
            <a:ext cx="2620962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6804" name="Picture 3" descr="DSC_50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5078413"/>
            <a:ext cx="26193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6805" name="Obraz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1538" y="2200275"/>
            <a:ext cx="2663825" cy="2582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EB8B390-C069-4DD0-9A03-A1B8C114A4AC}"/>
              </a:ext>
            </a:extLst>
          </p:cNvPr>
          <p:cNvSpPr/>
          <p:nvPr/>
        </p:nvSpPr>
        <p:spPr>
          <a:xfrm>
            <a:off x="1122363" y="765175"/>
            <a:ext cx="76327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pl-PL" sz="2400" dirty="0">
                <a:cs typeface="Times New Roman" pitchFamily="18" charset="0"/>
              </a:rPr>
              <a:t>Na terenie szkoły organizowane są liczne konkursy przedmiotowe, artystyczne i sportowe. Uczniowie zawsze chętnie biorą w nich udział, a </a:t>
            </a:r>
            <a:r>
              <a:rPr lang="pl-PL" sz="2600" dirty="0">
                <a:cs typeface="Times New Roman" pitchFamily="18" charset="0"/>
              </a:rPr>
              <a:t>ich</a:t>
            </a:r>
            <a:r>
              <a:rPr lang="pl-PL" sz="2400" dirty="0">
                <a:cs typeface="Times New Roman" pitchFamily="18" charset="0"/>
              </a:rPr>
              <a:t> starania są nagradzane.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pl-PL" sz="2400" dirty="0">
                <a:cs typeface="Times New Roman" pitchFamily="18" charset="0"/>
              </a:rPr>
              <a:t>Nasi podopieczni są również laureatami wielu konkursów pozaszkolnych</a:t>
            </a:r>
            <a:r>
              <a:rPr lang="pl-PL" sz="2800" dirty="0">
                <a:cs typeface="Times New Roman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pl-PL" sz="2800" dirty="0">
              <a:cs typeface="Times New Roman" pitchFamily="18" charset="0"/>
            </a:endParaRPr>
          </a:p>
        </p:txBody>
      </p:sp>
      <p:pic>
        <p:nvPicPr>
          <p:cNvPr id="78851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0600" y="2852738"/>
            <a:ext cx="2605088" cy="375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Obraz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429000"/>
            <a:ext cx="4306887" cy="2871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rostokąt 4"/>
          <p:cNvSpPr>
            <a:spLocks noChangeArrowheads="1"/>
          </p:cNvSpPr>
          <p:nvPr/>
        </p:nvSpPr>
        <p:spPr bwMode="auto">
          <a:xfrm>
            <a:off x="611188" y="1439863"/>
            <a:ext cx="77057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,,Wychowanie dziecka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to nie miła zabawa, a zadanie,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w które trzeba włożyć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wysiłek bezsennych nocy,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 i="1">
                <a:solidFill>
                  <a:schemeClr val="tx1"/>
                </a:solidFill>
                <a:latin typeface="Times New Roman" panose="02020603050405020304" pitchFamily="18" charset="0"/>
              </a:rPr>
              <a:t>kapitał ciężkich przeżyć i wiele myśli…”</a:t>
            </a:r>
            <a:r>
              <a:rPr lang="pl-PL" altLang="pl-PL" sz="4000" i="1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pl-PL" altLang="pl-PL" sz="4000" i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pl-PL" altLang="pl-PL" sz="4000" i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000" i="1">
                <a:solidFill>
                  <a:schemeClr val="tx1"/>
                </a:solidFill>
                <a:latin typeface="Times New Roman" panose="02020603050405020304" pitchFamily="18" charset="0"/>
              </a:rPr>
              <a:t>   Janusz Korczak</a:t>
            </a: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7" name="irc_mi" descr="http://bebzol.com/upload/brzez/7/deti/babies_wearing_glasses_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36538"/>
            <a:ext cx="2085975" cy="1416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rc_mi" descr="http://www.naszraciborz.pl/photos/1355828632dzieciaki18122012-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0850" y="261938"/>
            <a:ext cx="2214563" cy="1439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Obraz 8" descr="https://encrypted-tbn2.gstatic.com/images?q=tbn:ANd9GcSGTSL84X2wCslAY2BrJ8krrQUBUbfOgGRbxId2HjCtHFQD-9f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4537075"/>
            <a:ext cx="3109913" cy="1892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C4699D-A08C-4BA2-8AA2-90144DB94F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33600"/>
            <a:ext cx="8821738" cy="4535488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>
              <a:solidFill>
                <a:schemeClr val="tx1"/>
              </a:solidFill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naszej szkole troską otoczone jest każde dziecko.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Uczniowie ze specjalnymi potrzebami edukacyjnymi uczęszczają na zajęcia rewalidacyjne, logopedyczne, korekcyjno-kompensacyjne i terapeutyczne prowadzone przez szkolnych specjalistów.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20 lat tworzymy oddziały integracyjne.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pl-PL" dirty="0">
                <a:solidFill>
                  <a:schemeClr val="tx1"/>
                </a:solidFill>
              </a:rPr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E62DFDD-BB3B-44DD-9CE6-9EAB96ABADF2}"/>
              </a:ext>
            </a:extLst>
          </p:cNvPr>
          <p:cNvSpPr/>
          <p:nvPr/>
        </p:nvSpPr>
        <p:spPr>
          <a:xfrm>
            <a:off x="1142976" y="714356"/>
            <a:ext cx="661033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WYRÓWNYWANIE SZANS</a:t>
            </a:r>
          </a:p>
          <a:p>
            <a:pPr algn="ctr" eaLnBrk="1" hangingPunct="1">
              <a:defRPr/>
            </a:pPr>
            <a:r>
              <a:rPr lang="pl-PL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EDUKACYJNYCH</a:t>
            </a:r>
          </a:p>
        </p:txBody>
      </p:sp>
      <p:pic>
        <p:nvPicPr>
          <p:cNvPr id="79876" name="Obraz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4630738"/>
            <a:ext cx="2101850" cy="2038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zawartości 2">
            <a:extLst>
              <a:ext uri="{FF2B5EF4-FFF2-40B4-BE49-F238E27FC236}">
                <a16:creationId xmlns:a16="http://schemas.microsoft.com/office/drawing/2014/main" id="{CC7940DC-D2B3-4043-B67A-053DC7926B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3850" y="1801813"/>
            <a:ext cx="8229600" cy="4605337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Uczniowie uczęszczający do naszej szkoły mają zapewnioną pomoc: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psychologa,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pedagoga,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logopedy,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doradcy zawodowego,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pedagogów specjalnych,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pl-PL" alt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terapeutów pedagogicznych.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BBDAE04-26C1-4E1B-B780-0FBD1A8D3113}"/>
              </a:ext>
            </a:extLst>
          </p:cNvPr>
          <p:cNvSpPr/>
          <p:nvPr/>
        </p:nvSpPr>
        <p:spPr>
          <a:xfrm>
            <a:off x="2095700" y="476672"/>
            <a:ext cx="46858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SPECJALIŚCI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1C80649-B1DB-4FC8-AA39-472DA6D8A729}"/>
              </a:ext>
            </a:extLst>
          </p:cNvPr>
          <p:cNvSpPr/>
          <p:nvPr/>
        </p:nvSpPr>
        <p:spPr>
          <a:xfrm>
            <a:off x="929817" y="634244"/>
            <a:ext cx="728436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PSYCHOLOG SZKOLNY</a:t>
            </a:r>
          </a:p>
        </p:txBody>
      </p:sp>
      <p:sp>
        <p:nvSpPr>
          <p:cNvPr id="56323" name="Prostokąt 6"/>
          <p:cNvSpPr>
            <a:spLocks noChangeArrowheads="1"/>
          </p:cNvSpPr>
          <p:nvPr/>
        </p:nvSpPr>
        <p:spPr bwMode="auto">
          <a:xfrm>
            <a:off x="0" y="1571625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>
                <a:solidFill>
                  <a:schemeClr val="tx1"/>
                </a:solidFill>
                <a:latin typeface="Times New Roman" panose="02020603050405020304" pitchFamily="18" charset="0"/>
              </a:rPr>
              <a:t>mgr Aneta Dziewońska</a:t>
            </a:r>
            <a:br>
              <a:rPr lang="pl-PL" altLang="pl-PL" sz="3600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pl-PL" altLang="pl-PL" sz="14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</a:rPr>
              <a:t>Gabinet psychologa znajduje się na II piętrze szkoły w sali 307.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pl-PL" altLang="pl-PL" sz="36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14D71DF-6C7A-47BA-AED3-275D731B3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2997200"/>
            <a:ext cx="513080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388" y="549275"/>
            <a:ext cx="60483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</a:rPr>
              <a:t>Specjalizuje się w pracy z dziećmi oraz rodzicami. W pracy łączy diagnozę, w celu określenia przyczyn niepowodzeń oraz wspieraniu mocnych stron ucznia i oddziaływania terapeutyczno-wychowawcze.  </a:t>
            </a: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2947" name="Obraz 3" descr="emocje_-_emotki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5100" y="487363"/>
            <a:ext cx="2366963" cy="2643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pole tekstowe 4"/>
          <p:cNvSpPr txBox="1">
            <a:spLocks noChangeArrowheads="1"/>
          </p:cNvSpPr>
          <p:nvPr/>
        </p:nvSpPr>
        <p:spPr bwMode="auto">
          <a:xfrm>
            <a:off x="160338" y="2266950"/>
            <a:ext cx="606742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</a:rPr>
              <a:t>Dzieciom towarzyszy w przeżywanych trudnościach, pomaga w wyrażaniu emocji z nimi związanych oraz pokazuje i dostarcza umiejętności, które pozwalają sobie z nimi radzić. Wspiera dzieci z problemami w radzeniu sobie z emocjami, nieśmiałe, odczuwające lęk lub przeżywające trudne sytuacje życiowe. Pracuje z dziećmi z dysharmoniami rozwojowymi nad rozwojem ich funkcji poznawczych.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pl-PL" altLang="pl-PL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2000">
                <a:solidFill>
                  <a:schemeClr val="tx1"/>
                </a:solidFill>
                <a:latin typeface="Times New Roman" panose="02020603050405020304" pitchFamily="18" charset="0"/>
              </a:rPr>
              <a:t>We współpracy z rodzicami skupia się na wspieraniu w kompetencjach wychowawczych oraz szeroko pojętej psychoedukacji, dzięki której rodzic może każdego dnia wzmacniać dziecko w pokonywaniu trudności. </a:t>
            </a:r>
          </a:p>
        </p:txBody>
      </p:sp>
      <p:pic>
        <p:nvPicPr>
          <p:cNvPr id="82949" name="Obraz 5" descr="14264056_998374770260330_1208519626405614505_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3497263"/>
            <a:ext cx="2654300" cy="2886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9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A8565D78-3C03-4582-B669-FA87ACC28DF1}"/>
              </a:ext>
            </a:extLst>
          </p:cNvPr>
          <p:cNvSpPr/>
          <p:nvPr/>
        </p:nvSpPr>
        <p:spPr>
          <a:xfrm>
            <a:off x="1619672" y="454878"/>
            <a:ext cx="64620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PEDAGOG SZKOLNY</a:t>
            </a:r>
          </a:p>
        </p:txBody>
      </p:sp>
      <p:sp>
        <p:nvSpPr>
          <p:cNvPr id="53253" name="Prostokąt 7"/>
          <p:cNvSpPr>
            <a:spLocks noChangeArrowheads="1"/>
          </p:cNvSpPr>
          <p:nvPr/>
        </p:nvSpPr>
        <p:spPr bwMode="auto">
          <a:xfrm>
            <a:off x="0" y="1285875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pl-PL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 Beata Pacek</a:t>
            </a:r>
          </a:p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</a:pPr>
            <a:r>
              <a:rPr lang="pl-PL" altLang="pl-PL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Udziela wsparcia w ramach pomocy psychologiczno-pedagogicznej uczniom i ich rodzicom w sali 207 na I piętrze.</a:t>
            </a:r>
          </a:p>
        </p:txBody>
      </p:sp>
      <p:grpSp>
        <p:nvGrpSpPr>
          <p:cNvPr id="3" name="Grupa 2"/>
          <p:cNvGrpSpPr>
            <a:grpSpLocks/>
          </p:cNvGrpSpPr>
          <p:nvPr/>
        </p:nvGrpSpPr>
        <p:grpSpPr bwMode="auto">
          <a:xfrm>
            <a:off x="107950" y="2941638"/>
            <a:ext cx="8856663" cy="3738562"/>
            <a:chOff x="107950" y="2941638"/>
            <a:chExt cx="8856663" cy="3738562"/>
          </a:xfrm>
        </p:grpSpPr>
        <p:pic>
          <p:nvPicPr>
            <p:cNvPr id="84997" name="Obraz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3833813"/>
              <a:ext cx="1746250" cy="239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wal 1">
              <a:extLst>
                <a:ext uri="{FF2B5EF4-FFF2-40B4-BE49-F238E27FC236}">
                  <a16:creationId xmlns:a16="http://schemas.microsoft.com/office/drawing/2014/main" id="{CD6B2E86-3FD3-42A7-B1B3-B845DC4A7AC9}"/>
                </a:ext>
              </a:extLst>
            </p:cNvPr>
            <p:cNvSpPr/>
            <p:nvPr/>
          </p:nvSpPr>
          <p:spPr>
            <a:xfrm>
              <a:off x="1139825" y="5838825"/>
              <a:ext cx="2352675" cy="8413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Wysłucha Cię</a:t>
              </a:r>
            </a:p>
          </p:txBody>
        </p:sp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74E2CE8B-D840-4E55-8FA5-1BE20B4127CD}"/>
                </a:ext>
              </a:extLst>
            </p:cNvPr>
            <p:cNvSpPr/>
            <p:nvPr/>
          </p:nvSpPr>
          <p:spPr>
            <a:xfrm>
              <a:off x="6310313" y="4095750"/>
              <a:ext cx="2654300" cy="76835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Służy Ci pomocą i radą</a:t>
              </a:r>
            </a:p>
          </p:txBody>
        </p:sp>
        <p:sp>
          <p:nvSpPr>
            <p:cNvPr id="8" name="Owal 7">
              <a:extLst>
                <a:ext uri="{FF2B5EF4-FFF2-40B4-BE49-F238E27FC236}">
                  <a16:creationId xmlns:a16="http://schemas.microsoft.com/office/drawing/2014/main" id="{9E94D20E-8F5C-4E20-BD38-F58013243E26}"/>
                </a:ext>
              </a:extLst>
            </p:cNvPr>
            <p:cNvSpPr/>
            <p:nvPr/>
          </p:nvSpPr>
          <p:spPr>
            <a:xfrm>
              <a:off x="5364163" y="5838825"/>
              <a:ext cx="3240087" cy="841375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Wskaże adres instytucji, która udzieli Ci pomocy</a:t>
              </a:r>
            </a:p>
          </p:txBody>
        </p:sp>
        <p:sp>
          <p:nvSpPr>
            <p:cNvPr id="9" name="Owal 8">
              <a:extLst>
                <a:ext uri="{FF2B5EF4-FFF2-40B4-BE49-F238E27FC236}">
                  <a16:creationId xmlns:a16="http://schemas.microsoft.com/office/drawing/2014/main" id="{C0C590D5-CC6A-4DFC-AAC5-A0C457333BC6}"/>
                </a:ext>
              </a:extLst>
            </p:cNvPr>
            <p:cNvSpPr/>
            <p:nvPr/>
          </p:nvSpPr>
          <p:spPr>
            <a:xfrm>
              <a:off x="2627313" y="2941638"/>
              <a:ext cx="3900487" cy="88265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Zorganizuje pomoc materialną, jeśli wymaga tego sytuacja</a:t>
              </a:r>
            </a:p>
          </p:txBody>
        </p:sp>
        <p:sp>
          <p:nvSpPr>
            <p:cNvPr id="10" name="Owal 9">
              <a:extLst>
                <a:ext uri="{FF2B5EF4-FFF2-40B4-BE49-F238E27FC236}">
                  <a16:creationId xmlns:a16="http://schemas.microsoft.com/office/drawing/2014/main" id="{09F7367D-A3BF-4DEE-99DA-2A6304807C4B}"/>
                </a:ext>
              </a:extLst>
            </p:cNvPr>
            <p:cNvSpPr/>
            <p:nvPr/>
          </p:nvSpPr>
          <p:spPr>
            <a:xfrm>
              <a:off x="107950" y="4095750"/>
              <a:ext cx="3311525" cy="76835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pl-PL" sz="1600" dirty="0"/>
                <a:t>Skieruje Cię do specjalisty, jeśli tego potrzebujesz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8D1C624-E5B9-4F61-837C-C9CC09BC0BC2}"/>
              </a:ext>
            </a:extLst>
          </p:cNvPr>
          <p:cNvSpPr/>
          <p:nvPr/>
        </p:nvSpPr>
        <p:spPr>
          <a:xfrm>
            <a:off x="395288" y="260350"/>
            <a:ext cx="8497887" cy="6851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pl-PL" sz="2000" i="1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Miły uczniu :</a:t>
            </a:r>
            <a:r>
              <a:rPr lang="pl-PL" sz="2000" dirty="0">
                <a:solidFill>
                  <a:srgbClr val="385623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                                                                               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Zwróć się do pedagog szkolnego gdy:</a:t>
            </a:r>
            <a:r>
              <a:rPr lang="pl-PL" sz="2000" dirty="0">
                <a:solidFill>
                  <a:srgbClr val="385623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Jesteś samotny i czujesz, że nikt Cię nie rozumie,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Nie potrafisz porozumieć się z kolegami/ dorosłymi,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Masz problemy i nie wiesz jak je rozwiązać,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Potrzebujesz pomocy,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Chciałbyś z kimś porozmawiać,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Masz trudności z nauką, 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Masz ciekawe pomysły z którymi chcesz się podzielić.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pl-PL" sz="2000" dirty="0">
                <a:solidFill>
                  <a:srgbClr val="00206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 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pl-PL" sz="2000" dirty="0">
                <a:solidFill>
                  <a:srgbClr val="C00000"/>
                </a:solidFill>
                <a:ea typeface="MS UI Gothic" panose="020B0600070205080204" pitchFamily="34" charset="-128"/>
                <a:cs typeface="Times New Roman" panose="02020603050405020304" pitchFamily="18" charset="0"/>
              </a:rPr>
              <a:t>Nie ma takiego problemu, którego nie można rozwiązać.                                     Niektóre z nich wymagają jedynie więcej czasu!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endParaRPr lang="pl-PL" sz="2000" dirty="0">
              <a:solidFill>
                <a:srgbClr val="C00000"/>
              </a:solidFill>
              <a:latin typeface="Calibri" panose="020F0502020204030204" pitchFamily="34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000" i="1" dirty="0"/>
              <a:t>Szanowny Rodzicu : </a:t>
            </a:r>
            <a:endParaRPr lang="pl-PL" sz="2000" dirty="0"/>
          </a:p>
          <a:p>
            <a:pPr>
              <a:defRPr/>
            </a:pPr>
            <a:r>
              <a:rPr lang="pl-PL" sz="2000" dirty="0"/>
              <a:t>Zwróć się do pedagoga szkolnego, gdy: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Niepokoi Cię zachowanie dziecka,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Chcesz porozmawiać o dziecku i Twoich z nim  relacjach,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Chcesz porozmawiać o  funkcjonowaniu dziecka w szkole,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Potrzebujesz wsparcia w procesie wychowania,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dirty="0"/>
              <a:t>Szukasz pomocy.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6019" name="Obraz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5229225"/>
            <a:ext cx="21605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6" descr="http://www.szkolacervantesa.pl/wp-content/uploads/2013/11/logoped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06925"/>
            <a:ext cx="26384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3">
            <a:extLst>
              <a:ext uri="{FF2B5EF4-FFF2-40B4-BE49-F238E27FC236}">
                <a16:creationId xmlns:a16="http://schemas.microsoft.com/office/drawing/2014/main" id="{C04739CC-8AF0-40A4-9DDC-76903BEE1FC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1500188"/>
            <a:ext cx="8353425" cy="5097462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altLang="pl-P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mgr Eliza </a:t>
            </a:r>
            <a:r>
              <a:rPr lang="pl-PL" altLang="pl-PL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Matelowska</a:t>
            </a:r>
            <a:r>
              <a:rPr lang="pl-PL" altLang="pl-P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alt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Gabinet logopedy znajduje się na II piętrze szkoły w sali 308.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alt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gabinetu logopedycznego mogą się zgłaszać dzieci z przedszkoli i szkół podstawowych z gminy Myślenice.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l-PL" altLang="pl-PL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alt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Logopeda prowadzi zajęcia: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zakresie logopedii ogólnej- z dziećmi z zaburzeniami artykulacyjnymi, opóźnionym lub niedokończonym rozwojem mowy.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zakresie neurologopedii- praca z dziećmi z zaburzeniami rozwoju                         języka i komunikacji.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Poradnictwo i instruktaż dla rodziców </a:t>
            </a:r>
            <a:r>
              <a:rPr lang="pl-PL" alt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alt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w zajęciach.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D5D88C8-1947-48B9-9AF2-A8485EADD0F7}"/>
              </a:ext>
            </a:extLst>
          </p:cNvPr>
          <p:cNvSpPr/>
          <p:nvPr/>
        </p:nvSpPr>
        <p:spPr>
          <a:xfrm>
            <a:off x="1235821" y="642918"/>
            <a:ext cx="625652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OPIEKA LOGOPEDY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zawartości 2"/>
          <p:cNvSpPr>
            <a:spLocks noGrp="1"/>
          </p:cNvSpPr>
          <p:nvPr>
            <p:ph idx="4294967295"/>
          </p:nvPr>
        </p:nvSpPr>
        <p:spPr>
          <a:xfrm>
            <a:off x="684213" y="3028950"/>
            <a:ext cx="7258050" cy="3103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pl-PL" altLang="pl-PL" sz="19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Przyjaciele Zippiego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Magiczne kryształy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Cukierki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Akademia bezpiecznego Puchatka 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Odblaskowa szkoła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 domina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FD5A89E-C2E0-46CC-9D73-3A8F611E7410}"/>
              </a:ext>
            </a:extLst>
          </p:cNvPr>
          <p:cNvSpPr/>
          <p:nvPr/>
        </p:nvSpPr>
        <p:spPr>
          <a:xfrm>
            <a:off x="188684" y="692696"/>
            <a:ext cx="8766632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3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REALIZACJA  PROJEKTÓW</a:t>
            </a:r>
          </a:p>
          <a:p>
            <a:pPr algn="ctr" eaLnBrk="1" hangingPunct="1">
              <a:defRPr/>
            </a:pPr>
            <a:r>
              <a:rPr lang="pl-PL" sz="3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 PROGRAMÓW O CHARAKTERZE </a:t>
            </a:r>
          </a:p>
          <a:p>
            <a:pPr algn="ctr" eaLnBrk="1" hangingPunct="1">
              <a:defRPr/>
            </a:pPr>
            <a:r>
              <a:rPr lang="pl-PL" sz="3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PROFILAKTYCZNO-WYCHOWAWCZYM</a:t>
            </a:r>
            <a:endParaRPr lang="pl-PL" sz="3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9092" name="Obraz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2543175"/>
            <a:ext cx="2962275" cy="4227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Prostokąt 1"/>
          <p:cNvSpPr>
            <a:spLocks noChangeArrowheads="1"/>
          </p:cNvSpPr>
          <p:nvPr/>
        </p:nvSpPr>
        <p:spPr bwMode="auto">
          <a:xfrm>
            <a:off x="598488" y="750888"/>
            <a:ext cx="54546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Komponent owocowo-warzywny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Komponent mleczny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Pływam dla zdrowia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Ratujemy i Uczymy Ratować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Trzymaj formę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Owce w sieci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 dopalaczom</a:t>
            </a:r>
          </a:p>
        </p:txBody>
      </p:sp>
      <p:pic>
        <p:nvPicPr>
          <p:cNvPr id="91139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5838" y="468313"/>
            <a:ext cx="2151062" cy="2960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Obraz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5838" y="3644900"/>
            <a:ext cx="2151062" cy="2955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Obraz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0" y="4667250"/>
            <a:ext cx="2743200" cy="1920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Obraz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5375" y="3627438"/>
            <a:ext cx="2151063" cy="2960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Prostokąt 1"/>
          <p:cNvSpPr>
            <a:spLocks noChangeArrowheads="1"/>
          </p:cNvSpPr>
          <p:nvPr/>
        </p:nvSpPr>
        <p:spPr bwMode="auto">
          <a:xfrm>
            <a:off x="633413" y="981075"/>
            <a:ext cx="54546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pal przy mnie, proszę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piję, nie palę i dobrze mi z tym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Bieg po zdrowie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 spal się na starcie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Tydzień dobrego chleba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pl-PL" altLang="pl-PL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Mały Ekolog</a:t>
            </a:r>
          </a:p>
        </p:txBody>
      </p:sp>
      <p:pic>
        <p:nvPicPr>
          <p:cNvPr id="92163" name="Obraz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1813" y="1146175"/>
            <a:ext cx="3136900" cy="2282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Obraz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060825"/>
            <a:ext cx="1806575" cy="2524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Obraz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4081463"/>
            <a:ext cx="1730375" cy="2443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Obraz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1813" y="4138613"/>
            <a:ext cx="3136900" cy="236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C420C876-57A5-43E3-A703-F635B6F46CB0}"/>
              </a:ext>
            </a:extLst>
          </p:cNvPr>
          <p:cNvSpPr txBox="1">
            <a:spLocks/>
          </p:cNvSpPr>
          <p:nvPr/>
        </p:nvSpPr>
        <p:spPr>
          <a:xfrm>
            <a:off x="395288" y="765175"/>
            <a:ext cx="5238750" cy="3500438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pl-PL" sz="2700" dirty="0">
                <a:cs typeface="Times New Roman" pitchFamily="18" charset="0"/>
              </a:rPr>
              <a:t>Wychowanie w naszej szkole oparte jest na działaniach zmierzających do wszechstronnego rozwoju dziecka. Poprzez odpowiednie działania staramy się, aby uczniowie stali się kreatywnymi, odpowiedzialnymi, mądrymi, </a:t>
            </a:r>
            <a:r>
              <a:rPr lang="pl-PL" sz="2700" dirty="0">
                <a:cs typeface="Times New Roman" pitchFamily="18" charset="0"/>
              </a:rPr>
              <a:t>tolerancyjnymi                  </a:t>
            </a:r>
            <a:r>
              <a:rPr lang="pl-PL" sz="2700" dirty="0">
                <a:cs typeface="Times New Roman" pitchFamily="18" charset="0"/>
              </a:rPr>
              <a:t>i życzliwymi ludźmi. </a:t>
            </a:r>
            <a:endParaRPr lang="pl-PL" sz="2700" dirty="0">
              <a:latin typeface="+mn-lt"/>
            </a:endParaRPr>
          </a:p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pl-PL" sz="2600" dirty="0">
              <a:latin typeface="+mn-lt"/>
            </a:endParaRPr>
          </a:p>
          <a:p>
            <a:pPr marL="273050" indent="-273050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pl-PL" sz="2600" dirty="0">
              <a:latin typeface="+mn-lt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B33B2E5-490D-468B-8E69-A1FC195F4ADD}"/>
              </a:ext>
            </a:extLst>
          </p:cNvPr>
          <p:cNvSpPr/>
          <p:nvPr/>
        </p:nvSpPr>
        <p:spPr>
          <a:xfrm>
            <a:off x="395288" y="4797425"/>
            <a:ext cx="84804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Clr>
                <a:schemeClr val="accent2">
                  <a:lumMod val="60000"/>
                  <a:lumOff val="40000"/>
                </a:schemeClr>
              </a:buClr>
              <a:defRPr/>
            </a:pPr>
            <a:r>
              <a:rPr lang="pl-PL" sz="2700" dirty="0">
                <a:cs typeface="Times New Roman" pitchFamily="18" charset="0"/>
              </a:rPr>
              <a:t>Dzieci uczęszczające do naszej szkoły mają zagwarantowane </a:t>
            </a:r>
            <a:r>
              <a:rPr lang="pl-PL" sz="2700" dirty="0">
                <a:cs typeface="Times New Roman" pitchFamily="18" charset="0"/>
              </a:rPr>
              <a:t> </a:t>
            </a:r>
            <a:r>
              <a:rPr lang="pl-PL" sz="2700" dirty="0">
                <a:cs typeface="Times New Roman" pitchFamily="18" charset="0"/>
              </a:rPr>
              <a:t>przyjazne </a:t>
            </a:r>
            <a:r>
              <a:rPr lang="pl-PL" sz="2700" dirty="0">
                <a:cs typeface="Times New Roman" pitchFamily="18" charset="0"/>
              </a:rPr>
              <a:t>warunki </a:t>
            </a:r>
            <a:r>
              <a:rPr lang="pl-PL" sz="2700" dirty="0">
                <a:cs typeface="Times New Roman" pitchFamily="18" charset="0"/>
              </a:rPr>
              <a:t>nauki, zabawy, odpoczynku i rozwijania  </a:t>
            </a:r>
            <a:r>
              <a:rPr lang="pl-PL" sz="2700" dirty="0">
                <a:cs typeface="Times New Roman" pitchFamily="18" charset="0"/>
              </a:rPr>
              <a:t>swoich </a:t>
            </a:r>
            <a:r>
              <a:rPr lang="pl-PL" sz="2700" dirty="0">
                <a:cs typeface="Times New Roman" pitchFamily="18" charset="0"/>
              </a:rPr>
              <a:t>zainteresowań pod okiem wykwalifikowanej kadry  pedagogicznej. </a:t>
            </a:r>
            <a:r>
              <a:rPr lang="pl-PL" sz="1600" dirty="0"/>
              <a:t> </a:t>
            </a:r>
            <a:endParaRPr lang="pl-PL" dirty="0"/>
          </a:p>
        </p:txBody>
      </p:sp>
      <p:pic>
        <p:nvPicPr>
          <p:cNvPr id="4" name="irc_mi" descr="http://www.rc.fm/files/images/dziecia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317625"/>
            <a:ext cx="3117850" cy="2327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7E7F151-11C6-43D1-B736-83DC728D55CB}"/>
              </a:ext>
            </a:extLst>
          </p:cNvPr>
          <p:cNvSpPr/>
          <p:nvPr/>
        </p:nvSpPr>
        <p:spPr>
          <a:xfrm>
            <a:off x="500034" y="785794"/>
            <a:ext cx="810991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UCZNIOWIE O SZKOLE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ymbol zastępczy zawartości 7">
            <a:extLst>
              <a:ext uri="{FF2B5EF4-FFF2-40B4-BE49-F238E27FC236}">
                <a16:creationId xmlns:a16="http://schemas.microsoft.com/office/drawing/2014/main" id="{457758C9-6B09-4341-AE6C-B40094CE4A06}"/>
              </a:ext>
            </a:extLst>
          </p:cNvPr>
          <p:cNvSpPr txBox="1">
            <a:spLocks/>
          </p:cNvSpPr>
          <p:nvPr/>
        </p:nvSpPr>
        <p:spPr bwMode="auto">
          <a:xfrm>
            <a:off x="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273050" indent="-273050" algn="ct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3200" dirty="0">
                <a:cs typeface="Times New Roman" panose="02020603050405020304" pitchFamily="18" charset="0"/>
              </a:rPr>
              <a:t>„Można tu poznać wielu przyjaciół”</a:t>
            </a:r>
            <a:br>
              <a:rPr lang="pl-PL" sz="3200" dirty="0">
                <a:cs typeface="Times New Roman" panose="02020603050405020304" pitchFamily="18" charset="0"/>
              </a:rPr>
            </a:br>
            <a:endParaRPr lang="pl-PL" sz="3200" dirty="0">
              <a:cs typeface="Times New Roman" panose="02020603050405020304" pitchFamily="18" charset="0"/>
            </a:endParaRPr>
          </a:p>
          <a:p>
            <a:pPr marL="273050" indent="-273050" algn="ct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3200" dirty="0">
                <a:cs typeface="Times New Roman" panose="02020603050405020304" pitchFamily="18" charset="0"/>
              </a:rPr>
              <a:t>„W mojej szkole </a:t>
            </a:r>
            <a:r>
              <a:rPr lang="pl-PL" sz="3200" dirty="0">
                <a:cs typeface="Times New Roman" panose="02020603050405020304" pitchFamily="18" charset="0"/>
              </a:rPr>
              <a:t>najbardziej podoba </a:t>
            </a:r>
            <a:r>
              <a:rPr lang="pl-PL" sz="3200" dirty="0">
                <a:cs typeface="Times New Roman" panose="02020603050405020304" pitchFamily="18" charset="0"/>
              </a:rPr>
              <a:t>mi się biblioteka, ponieważ są tam ciekawe książki             i miłe panie”</a:t>
            </a:r>
            <a:br>
              <a:rPr lang="pl-PL" sz="3200" dirty="0">
                <a:cs typeface="Times New Roman" panose="02020603050405020304" pitchFamily="18" charset="0"/>
              </a:rPr>
            </a:br>
            <a:endParaRPr lang="pl-PL" sz="3200" dirty="0">
              <a:cs typeface="Times New Roman" panose="02020603050405020304" pitchFamily="18" charset="0"/>
            </a:endParaRPr>
          </a:p>
          <a:p>
            <a:pPr marL="273050" indent="-273050" algn="ct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3200" dirty="0">
                <a:cs typeface="Times New Roman" panose="02020603050405020304" pitchFamily="18" charset="0"/>
              </a:rPr>
              <a:t>„Panie mają tyle cierpliwości!”</a:t>
            </a:r>
            <a:br>
              <a:rPr lang="pl-PL" sz="3200" dirty="0">
                <a:cs typeface="Times New Roman" panose="02020603050405020304" pitchFamily="18" charset="0"/>
              </a:rPr>
            </a:br>
            <a:endParaRPr lang="pl-PL" sz="3200" dirty="0">
              <a:cs typeface="Times New Roman" panose="02020603050405020304" pitchFamily="18" charset="0"/>
            </a:endParaRPr>
          </a:p>
          <a:p>
            <a:pPr marL="273050" indent="-273050" algn="ctr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3200" dirty="0">
                <a:cs typeface="Times New Roman" panose="02020603050405020304" pitchFamily="18" charset="0"/>
              </a:rPr>
              <a:t>„Wiem, że tu jest bezpiecznie”</a:t>
            </a:r>
          </a:p>
          <a:p>
            <a:pPr marL="273050" indent="-273050" fontAlgn="auto"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pl-PL" sz="26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 bwMode="auto">
          <a:xfrm>
            <a:off x="428625" y="1014413"/>
            <a:ext cx="7962900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„Najbardziej w szkole podoba mi się zabawa na przerwie z kolegami.”</a:t>
            </a:r>
            <a:b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 szkole  organizowane są różne konkursy.”</a:t>
            </a:r>
            <a:b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„Mamy boiska do WF-u, można się tam bawić i ćwiczyć.” </a:t>
            </a:r>
            <a:b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pl-PL" altLang="pl-PL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 mojej szkole podoba mi się sala zabaw, ponieważ dobrze się tu bawię.”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zawartości 1"/>
          <p:cNvSpPr>
            <a:spLocks noGrp="1"/>
          </p:cNvSpPr>
          <p:nvPr>
            <p:ph/>
          </p:nvPr>
        </p:nvSpPr>
        <p:spPr>
          <a:xfrm>
            <a:off x="428625" y="785813"/>
            <a:ext cx="7786688" cy="5853112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pl-PL" altLang="pl-PL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 mojej szkole najbardziej  podoba mi się sklepik, bo mogę w nim kupić różne smakołyki.”</a:t>
            </a:r>
            <a:b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pl-PL" altLang="pl-PL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 mojej szkole podoba mi się, że są bardzo miłe panie, ciekawe wyprawy i zawsze czeka na nas pyszny obiad w szkolnej stołówce.”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pl-PL" altLang="pl-PL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036390FF-3CC6-41F9-AA17-E37C3D3686B7}"/>
              </a:ext>
            </a:extLst>
          </p:cNvPr>
          <p:cNvSpPr/>
          <p:nvPr/>
        </p:nvSpPr>
        <p:spPr>
          <a:xfrm>
            <a:off x="683568" y="764704"/>
            <a:ext cx="475252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LUBIĘ…</a:t>
            </a:r>
            <a:endParaRPr lang="pl-PL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ymbol zastępczy zawartości 5">
            <a:extLst>
              <a:ext uri="{FF2B5EF4-FFF2-40B4-BE49-F238E27FC236}">
                <a16:creationId xmlns:a16="http://schemas.microsoft.com/office/drawing/2014/main" id="{FBBC93A7-7F92-4DE0-96ED-60A6EB1B6D36}"/>
              </a:ext>
            </a:extLst>
          </p:cNvPr>
          <p:cNvSpPr txBox="1">
            <a:spLocks/>
          </p:cNvSpPr>
          <p:nvPr/>
        </p:nvSpPr>
        <p:spPr>
          <a:xfrm>
            <a:off x="512763" y="2287588"/>
            <a:ext cx="8229600" cy="4165600"/>
          </a:xfrm>
          <a:prstGeom prst="rect">
            <a:avLst/>
          </a:prstGeom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pl-PL" sz="2800" dirty="0">
              <a:cs typeface="Times New Roman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…jak wszyscy w szkole są weseli i uśmiechnięci.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…szkołę za to, że można </a:t>
            </a:r>
            <a:r>
              <a:rPr lang="pl-PL" sz="2800" dirty="0">
                <a:cs typeface="Times New Roman" pitchFamily="18" charset="0"/>
              </a:rPr>
              <a:t>się tu </a:t>
            </a:r>
            <a:r>
              <a:rPr lang="pl-PL" sz="2800" dirty="0">
                <a:cs typeface="Times New Roman" pitchFamily="18" charset="0"/>
              </a:rPr>
              <a:t>wiele nauczyć.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…jak nasza pani zabiera nas na wycieczki.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…chodzić na świetlicę, bo mogę się bawić i rysować.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…moją szkołę za to, że jest w niej dobry klimat.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pl-PL" sz="2800" dirty="0">
                <a:cs typeface="Times New Roman" pitchFamily="18" charset="0"/>
              </a:rPr>
              <a:t>…moją szkołę, ponieważ panie są bardzo miłe   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pl-PL" sz="2800" dirty="0">
                <a:cs typeface="Times New Roman" pitchFamily="18" charset="0"/>
              </a:rPr>
              <a:t>       i prowadzą ciekawe zajęcia.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pl-PL" sz="2600" dirty="0">
              <a:latin typeface="+mn-lt"/>
            </a:endParaRPr>
          </a:p>
        </p:txBody>
      </p:sp>
      <p:pic>
        <p:nvPicPr>
          <p:cNvPr id="96260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7950" y="0"/>
            <a:ext cx="3954463" cy="2636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>
            <a:extLst>
              <a:ext uri="{FF2B5EF4-FFF2-40B4-BE49-F238E27FC236}">
                <a16:creationId xmlns:a16="http://schemas.microsoft.com/office/drawing/2014/main" id="{BFDA7F86-6BBA-435E-8D6A-F017E34AB492}"/>
              </a:ext>
            </a:extLst>
          </p:cNvPr>
          <p:cNvSpPr txBox="1">
            <a:spLocks/>
          </p:cNvSpPr>
          <p:nvPr/>
        </p:nvSpPr>
        <p:spPr bwMode="auto">
          <a:xfrm>
            <a:off x="1042988" y="333375"/>
            <a:ext cx="74993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>
              <a:defRPr/>
            </a:pPr>
            <a:r>
              <a:rPr lang="pl-PL" sz="3800" dirty="0">
                <a:solidFill>
                  <a:schemeClr val="accent2">
                    <a:lumMod val="75000"/>
                  </a:schemeClr>
                </a:solidFill>
                <a:ea typeface="+mj-ea"/>
                <a:cs typeface="Times New Roman" pitchFamily="18" charset="0"/>
              </a:rPr>
              <a:t>W naszej szkole wśród wielu przyjaciół nie będziesz                      czuć się samotnie. </a:t>
            </a:r>
            <a:br>
              <a:rPr lang="pl-PL" sz="3800" dirty="0">
                <a:solidFill>
                  <a:schemeClr val="accent2">
                    <a:lumMod val="75000"/>
                  </a:schemeClr>
                </a:solidFill>
                <a:ea typeface="+mj-ea"/>
                <a:cs typeface="Times New Roman" pitchFamily="18" charset="0"/>
              </a:rPr>
            </a:br>
            <a:r>
              <a:rPr lang="pl-PL" sz="3800" dirty="0">
                <a:solidFill>
                  <a:schemeClr val="accent2">
                    <a:lumMod val="75000"/>
                  </a:schemeClr>
                </a:solidFill>
                <a:ea typeface="+mj-ea"/>
                <a:cs typeface="Times New Roman" pitchFamily="18" charset="0"/>
              </a:rPr>
              <a:t>Dołącz do nas!</a:t>
            </a:r>
          </a:p>
        </p:txBody>
      </p:sp>
      <p:pic>
        <p:nvPicPr>
          <p:cNvPr id="5" name="Picture 6" descr="http://6.s.dziennik.pl/pliki/4301000/4301507-szczesliwe-dzieci-643-3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213100"/>
            <a:ext cx="5775325" cy="3455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B4C4963-AE7C-4E80-B19B-58F4F2971FC8}"/>
              </a:ext>
            </a:extLst>
          </p:cNvPr>
          <p:cNvSpPr/>
          <p:nvPr/>
        </p:nvSpPr>
        <p:spPr>
          <a:xfrm>
            <a:off x="379715" y="1928802"/>
            <a:ext cx="8315097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pl-PL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 eaLnBrk="1" hangingPunct="1">
              <a:defRPr/>
            </a:pPr>
            <a:r>
              <a:rPr lang="pl-PL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 ZOBACZENIA!</a:t>
            </a:r>
          </a:p>
        </p:txBody>
      </p:sp>
      <p:pic>
        <p:nvPicPr>
          <p:cNvPr id="61443" name="Picture 6" descr="http://i.pinger.pl/pgr256/f4a8977a002afb1d4f1423f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26098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6" descr="http://i.pinger.pl/pgr256/f4a8977a002afb1d4f1423f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05263"/>
            <a:ext cx="26289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430294A-A95A-464E-A8AB-1EF2154F2404}"/>
              </a:ext>
            </a:extLst>
          </p:cNvPr>
          <p:cNvSpPr/>
          <p:nvPr/>
        </p:nvSpPr>
        <p:spPr>
          <a:xfrm>
            <a:off x="347730" y="928670"/>
            <a:ext cx="84174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ATUTY NASZEJ SZKOŁY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78EFD46F-5FCA-4E5A-A8F2-B1FFE9508783}"/>
              </a:ext>
            </a:extLst>
          </p:cNvPr>
          <p:cNvSpPr txBox="1">
            <a:spLocks/>
          </p:cNvSpPr>
          <p:nvPr/>
        </p:nvSpPr>
        <p:spPr bwMode="auto">
          <a:xfrm>
            <a:off x="377825" y="2276475"/>
            <a:ext cx="8208963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Atrakcyjny teren przyszkolny: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bezpieczny i komfortowy parking,</a:t>
            </a: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wielofunkcyjne boiska sportowe,</a:t>
            </a: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 zabaw,</a:t>
            </a: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miasteczko ruchu drogowego,</a:t>
            </a:r>
          </a:p>
          <a:p>
            <a:pPr>
              <a:defRPr/>
            </a:pP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zielone tereny rekreacyjne.</a:t>
            </a:r>
          </a:p>
          <a:p>
            <a:pPr marL="0" indent="0">
              <a:buFont typeface="Wingdings 3" panose="05040102010807070707" pitchFamily="18" charset="2"/>
              <a:buNone/>
              <a:defRPr/>
            </a:pP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1844675"/>
            <a:ext cx="6840537" cy="4560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B54C3B1-C793-4F94-9B5E-985E2A5726E9}"/>
              </a:ext>
            </a:extLst>
          </p:cNvPr>
          <p:cNvSpPr/>
          <p:nvPr/>
        </p:nvSpPr>
        <p:spPr>
          <a:xfrm>
            <a:off x="2904078" y="642918"/>
            <a:ext cx="34033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PARKING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33CDD8-36E7-424B-9A2D-A952858C982A}"/>
              </a:ext>
            </a:extLst>
          </p:cNvPr>
          <p:cNvSpPr/>
          <p:nvPr/>
        </p:nvSpPr>
        <p:spPr>
          <a:xfrm>
            <a:off x="1166357" y="642918"/>
            <a:ext cx="687880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BOISKA </a:t>
            </a:r>
          </a:p>
          <a:p>
            <a:pPr algn="ctr" eaLnBrk="1" hangingPunct="1">
              <a:defRPr/>
            </a:pPr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WIELOFUNKCYJNE</a:t>
            </a:r>
          </a:p>
        </p:txBody>
      </p:sp>
      <p:pic>
        <p:nvPicPr>
          <p:cNvPr id="45059" name="Picture 6" descr="H:\DCIM\107D5200\DSC_87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333750"/>
            <a:ext cx="4138613" cy="2759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7" descr="H:\DCIM\107D5200\DSC_87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333750"/>
            <a:ext cx="4103688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1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.1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3|1.1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1.2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1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3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1.1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muga">
  <a:themeElements>
    <a:clrScheme name="Niebiesk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TM02900722[[fn=Jon (konferencyjny)]]</Template>
  <TotalTime>2314</TotalTime>
  <Words>1336</Words>
  <Application>Microsoft Office PowerPoint</Application>
  <PresentationFormat>Pokaz na ekranie (4:3)</PresentationFormat>
  <Paragraphs>274</Paragraphs>
  <Slides>55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55</vt:i4>
      </vt:variant>
    </vt:vector>
  </HeadingPairs>
  <TitlesOfParts>
    <vt:vector size="67" baseType="lpstr">
      <vt:lpstr>Times New Roman</vt:lpstr>
      <vt:lpstr>Arial</vt:lpstr>
      <vt:lpstr>Calibri Light</vt:lpstr>
      <vt:lpstr>Calibri</vt:lpstr>
      <vt:lpstr>Wingdings 2</vt:lpstr>
      <vt:lpstr>Century Gothic</vt:lpstr>
      <vt:lpstr>Wingdings 3</vt:lpstr>
      <vt:lpstr>Wingdings</vt:lpstr>
      <vt:lpstr>MS UI Gothic</vt:lpstr>
      <vt:lpstr>Symbol</vt:lpstr>
      <vt:lpstr>HDOfficeLightV0</vt:lpstr>
      <vt:lpstr>Smuga</vt:lpstr>
      <vt:lpstr>Prezentacja programu PowerPoint</vt:lpstr>
      <vt:lpstr>Prezentacja programu PowerPoint</vt:lpstr>
      <vt:lpstr>Czerpiąc z przeszłości,                                   kształtujemy naszą przyszłość.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Przygotowanie szkoły</dc:title>
  <dc:creator>ch</dc:creator>
  <cp:lastModifiedBy>Tomek</cp:lastModifiedBy>
  <cp:revision>222</cp:revision>
  <dcterms:created xsi:type="dcterms:W3CDTF">2011-03-12T20:32:41Z</dcterms:created>
  <dcterms:modified xsi:type="dcterms:W3CDTF">2019-03-05T18:47:58Z</dcterms:modified>
</cp:coreProperties>
</file>